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93" r:id="rId2"/>
    <p:sldId id="294" r:id="rId3"/>
    <p:sldId id="260" r:id="rId4"/>
    <p:sldId id="256" r:id="rId5"/>
    <p:sldId id="257" r:id="rId6"/>
    <p:sldId id="258" r:id="rId7"/>
    <p:sldId id="261" r:id="rId8"/>
    <p:sldId id="262" r:id="rId9"/>
    <p:sldId id="263" r:id="rId10"/>
    <p:sldId id="264" r:id="rId11"/>
    <p:sldId id="265" r:id="rId12"/>
    <p:sldId id="274" r:id="rId13"/>
    <p:sldId id="275" r:id="rId14"/>
    <p:sldId id="295" r:id="rId15"/>
    <p:sldId id="276" r:id="rId16"/>
    <p:sldId id="266" r:id="rId17"/>
    <p:sldId id="282" r:id="rId18"/>
    <p:sldId id="283" r:id="rId19"/>
    <p:sldId id="287" r:id="rId20"/>
    <p:sldId id="284" r:id="rId21"/>
    <p:sldId id="278" r:id="rId22"/>
    <p:sldId id="279" r:id="rId23"/>
    <p:sldId id="280" r:id="rId24"/>
    <p:sldId id="267" r:id="rId25"/>
    <p:sldId id="277" r:id="rId26"/>
    <p:sldId id="301" r:id="rId27"/>
    <p:sldId id="300" r:id="rId28"/>
    <p:sldId id="268" r:id="rId29"/>
    <p:sldId id="269" r:id="rId30"/>
    <p:sldId id="270" r:id="rId31"/>
    <p:sldId id="298" r:id="rId32"/>
    <p:sldId id="272" r:id="rId33"/>
    <p:sldId id="271" r:id="rId34"/>
    <p:sldId id="273" r:id="rId35"/>
    <p:sldId id="299" r:id="rId36"/>
    <p:sldId id="281" r:id="rId37"/>
    <p:sldId id="289" r:id="rId38"/>
    <p:sldId id="288" r:id="rId39"/>
    <p:sldId id="305" r:id="rId40"/>
    <p:sldId id="290"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28.04.2015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28.04.2015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28.04.2015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28.04.2015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28.04.2015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28.04.2015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28.04.2015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28.04.2015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28.04.2015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video" Target="file:///G:\&#1053;&#1086;&#1074;&#1072;&#1103;%20&#1087;&#1072;&#1087;&#1082;&#1072;%20(3)\&#1064;&#1090;&#1088;&#1080;&#1093;&#1082;&#1086;&#1076;&#1099;%20EAN.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bluetooth\dobavky-dlya-shudnennya-gol.jpg"/>
          <p:cNvPicPr>
            <a:picLocks noChangeAspect="1" noChangeArrowheads="1"/>
          </p:cNvPicPr>
          <p:nvPr/>
        </p:nvPicPr>
        <p:blipFill>
          <a:blip r:embed="rId2" cstate="print"/>
          <a:srcRect/>
          <a:stretch>
            <a:fillRect/>
          </a:stretch>
        </p:blipFill>
        <p:spPr bwMode="auto">
          <a:xfrm rot="21143905">
            <a:off x="500034" y="1785926"/>
            <a:ext cx="5286412" cy="3357586"/>
          </a:xfrm>
          <a:prstGeom prst="roundRect">
            <a:avLst/>
          </a:prstGeom>
          <a:noFill/>
          <a:ln w="76200">
            <a:solidFill>
              <a:schemeClr val="accent2"/>
            </a:solidFill>
          </a:ln>
          <a:effectLst>
            <a:glow rad="228600">
              <a:schemeClr val="accent4">
                <a:satMod val="175000"/>
                <a:alpha val="40000"/>
              </a:schemeClr>
            </a:glow>
          </a:effectLst>
        </p:spPr>
      </p:pic>
      <p:sp>
        <p:nvSpPr>
          <p:cNvPr id="2" name="Заголовок 1"/>
          <p:cNvSpPr>
            <a:spLocks noGrp="1"/>
          </p:cNvSpPr>
          <p:nvPr>
            <p:ph type="title"/>
          </p:nvPr>
        </p:nvSpPr>
        <p:spPr>
          <a:xfrm>
            <a:off x="381000" y="785794"/>
            <a:ext cx="6905644" cy="1214446"/>
          </a:xfrm>
        </p:spPr>
        <p:txBody>
          <a:bodyPr>
            <a:prstTxWarp prst="textArchUp">
              <a:avLst>
                <a:gd name="adj" fmla="val 10009917"/>
              </a:avLst>
            </a:prstTxWarp>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6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2">
                      <a:satMod val="175000"/>
                      <a:alpha val="40000"/>
                    </a:schemeClr>
                  </a:glow>
                  <a:reflection blurRad="12700" stA="50000" endPos="50000" dist="5000" dir="5400000" sy="-100000" rotWithShape="0"/>
                </a:effectLst>
              </a:rPr>
              <a:t>Харчов</a:t>
            </a:r>
            <a:r>
              <a:rPr lang="uk-UA"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2">
                      <a:satMod val="175000"/>
                      <a:alpha val="40000"/>
                    </a:schemeClr>
                  </a:glow>
                  <a:reflection blurRad="12700" stA="50000" endPos="50000" dist="5000" dir="5400000" sy="-100000" rotWithShape="0"/>
                </a:effectLst>
              </a:rPr>
              <a:t>і добавки</a:t>
            </a:r>
            <a:endParaRPr lang="ru-RU"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2">
                    <a:satMod val="175000"/>
                    <a:alpha val="40000"/>
                  </a:schemeClr>
                </a:glow>
                <a:reflection blurRad="12700" stA="50000" endPos="50000" dist="5000" dir="5400000" sy="-100000" rotWithShape="0"/>
              </a:effectLst>
            </a:endParaRPr>
          </a:p>
        </p:txBody>
      </p:sp>
      <p:sp>
        <p:nvSpPr>
          <p:cNvPr id="6" name="Текст 5"/>
          <p:cNvSpPr>
            <a:spLocks noGrp="1"/>
          </p:cNvSpPr>
          <p:nvPr>
            <p:ph type="body" idx="1"/>
          </p:nvPr>
        </p:nvSpPr>
        <p:spPr>
          <a:xfrm flipV="1">
            <a:off x="381000" y="6572272"/>
            <a:ext cx="3886200" cy="785818"/>
          </a:xfrm>
        </p:spPr>
        <p:txBody>
          <a:bodyPr/>
          <a:lstStyle/>
          <a:p>
            <a:endParaRPr lang="ru-RU" dirty="0"/>
          </a:p>
        </p:txBody>
      </p:sp>
      <p:pic>
        <p:nvPicPr>
          <p:cNvPr id="3077" name="Picture 5" descr="H:\Music\Xarchovi-dobavki-e-dobavki-2011.jpg"/>
          <p:cNvPicPr>
            <a:picLocks noChangeAspect="1" noChangeArrowheads="1"/>
          </p:cNvPicPr>
          <p:nvPr/>
        </p:nvPicPr>
        <p:blipFill>
          <a:blip r:embed="rId3" cstate="print"/>
          <a:srcRect/>
          <a:stretch>
            <a:fillRect/>
          </a:stretch>
        </p:blipFill>
        <p:spPr bwMode="auto">
          <a:xfrm rot="533217">
            <a:off x="4857752" y="2643182"/>
            <a:ext cx="3806725" cy="3806725"/>
          </a:xfrm>
          <a:prstGeom prst="rect">
            <a:avLst/>
          </a:prstGeom>
          <a:noFill/>
          <a:ln w="76200">
            <a:solidFill>
              <a:srgbClr val="7030A0"/>
            </a:solidFill>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85992"/>
          </a:xfrm>
        </p:spPr>
        <p:txBody>
          <a:bodyPr>
            <a:normAutofit/>
          </a:bodyPr>
          <a:lstStyle/>
          <a:p>
            <a:r>
              <a:rPr lang="uk-UA" sz="3600" b="1" dirty="0" smtClean="0"/>
              <a:t>Як їх розрізняти</a:t>
            </a:r>
            <a:r>
              <a:rPr lang="en-US" sz="3600" b="1" dirty="0" smtClean="0"/>
              <a:t>?</a:t>
            </a:r>
            <a:r>
              <a:rPr lang="uk-UA" sz="3600" b="1" dirty="0" smtClean="0"/>
              <a:t>Центр екологічної безпеки споживачів для зручності створив табличку Е.</a:t>
            </a:r>
            <a:endParaRPr lang="ru-RU" sz="3600" b="1" dirty="0"/>
          </a:p>
        </p:txBody>
      </p:sp>
      <p:pic>
        <p:nvPicPr>
          <p:cNvPr id="11267" name="Picture 3" descr="H:\Music\ecod.png"/>
          <p:cNvPicPr>
            <a:picLocks noChangeAspect="1" noChangeArrowheads="1"/>
          </p:cNvPicPr>
          <p:nvPr/>
        </p:nvPicPr>
        <p:blipFill>
          <a:blip r:embed="rId2" cstate="print"/>
          <a:srcRect/>
          <a:stretch>
            <a:fillRect/>
          </a:stretch>
        </p:blipFill>
        <p:spPr bwMode="auto">
          <a:xfrm>
            <a:off x="2357422" y="2357430"/>
            <a:ext cx="4019544" cy="40909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14620"/>
          </a:xfrm>
        </p:spPr>
        <p:txBody>
          <a:bodyPr>
            <a:normAutofit fontScale="90000"/>
          </a:bodyPr>
          <a:lstStyle/>
          <a:p>
            <a:r>
              <a:rPr lang="uk-UA" sz="3200" b="1" dirty="0" smtClean="0"/>
              <a:t>Ті, що мають номер від Е100 до Е182 – це барвники, які підсилюють або відновлюють колір продукту. Бувають натуральними та штучними. Найчастіше виробники додають їх до напоїв, желе та солодощів.</a:t>
            </a:r>
            <a:endParaRPr lang="ru-RU" sz="3200" b="1" dirty="0"/>
          </a:p>
        </p:txBody>
      </p:sp>
      <p:pic>
        <p:nvPicPr>
          <p:cNvPr id="10242" name="Picture 2" descr="H:\Music\dobavki.jpg"/>
          <p:cNvPicPr>
            <a:picLocks noChangeAspect="1" noChangeArrowheads="1"/>
          </p:cNvPicPr>
          <p:nvPr/>
        </p:nvPicPr>
        <p:blipFill>
          <a:blip r:embed="rId2" cstate="print"/>
          <a:srcRect/>
          <a:stretch>
            <a:fillRect/>
          </a:stretch>
        </p:blipFill>
        <p:spPr bwMode="auto">
          <a:xfrm rot="21123390">
            <a:off x="857224" y="2928934"/>
            <a:ext cx="5238750" cy="3314700"/>
          </a:xfrm>
          <a:prstGeom prst="rect">
            <a:avLst/>
          </a:prstGeom>
          <a:noFill/>
          <a:effectLst>
            <a:glow rad="228600">
              <a:schemeClr val="accent5">
                <a:satMod val="175000"/>
                <a:alpha val="40000"/>
              </a:schemeClr>
            </a:glow>
          </a:effectLst>
        </p:spPr>
      </p:pic>
      <p:pic>
        <p:nvPicPr>
          <p:cNvPr id="4" name="Picture 4" descr="H:\Music\f3232ff7f9a194cc89c0_default.jpg"/>
          <p:cNvPicPr>
            <a:picLocks noChangeAspect="1" noChangeArrowheads="1"/>
          </p:cNvPicPr>
          <p:nvPr/>
        </p:nvPicPr>
        <p:blipFill>
          <a:blip r:embed="rId3" cstate="print"/>
          <a:srcRect/>
          <a:stretch>
            <a:fillRect/>
          </a:stretch>
        </p:blipFill>
        <p:spPr bwMode="auto">
          <a:xfrm rot="573694">
            <a:off x="5108093" y="3184989"/>
            <a:ext cx="3286148" cy="2428892"/>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5214974"/>
          </a:xfrm>
        </p:spPr>
        <p:txBody>
          <a:bodyPr>
            <a:noAutofit/>
          </a:bodyPr>
          <a:lstStyle/>
          <a:p>
            <a:r>
              <a:rPr lang="uk-UA" sz="3600" b="1" dirty="0" smtClean="0">
                <a:solidFill>
                  <a:srgbClr val="FF0000"/>
                </a:solidFill>
              </a:rPr>
              <a:t>          Безпечні барвники</a:t>
            </a:r>
            <a:r>
              <a:rPr lang="uk-UA" sz="2800" b="1" dirty="0" smtClean="0"/>
              <a:t/>
            </a:r>
            <a:br>
              <a:rPr lang="uk-UA" sz="2800" b="1" dirty="0" smtClean="0"/>
            </a:br>
            <a:r>
              <a:rPr lang="uk-UA" sz="2800" b="1" dirty="0" err="1" smtClean="0">
                <a:solidFill>
                  <a:srgbClr val="FFFF00"/>
                </a:solidFill>
              </a:rPr>
              <a:t>Куркумін</a:t>
            </a:r>
            <a:r>
              <a:rPr lang="uk-UA" sz="2800" b="1" dirty="0" smtClean="0">
                <a:solidFill>
                  <a:srgbClr val="FFFF00"/>
                </a:solidFill>
              </a:rPr>
              <a:t> Е100</a:t>
            </a:r>
            <a:r>
              <a:rPr lang="uk-UA" sz="2800" b="1" dirty="0" smtClean="0"/>
              <a:t>(морозиво, соуси, напої, хлібобулочні вироби)</a:t>
            </a:r>
            <a:br>
              <a:rPr lang="uk-UA" sz="2800" b="1" dirty="0" smtClean="0"/>
            </a:br>
            <a:r>
              <a:rPr lang="uk-UA" sz="2800" b="1" dirty="0" smtClean="0">
                <a:solidFill>
                  <a:srgbClr val="00B050"/>
                </a:solidFill>
              </a:rPr>
              <a:t>Хлорофіл Е140</a:t>
            </a:r>
            <a:r>
              <a:rPr lang="uk-UA" sz="2800" b="1" dirty="0" smtClean="0"/>
              <a:t>(соуси, морозиво, йогурти, молочні продукти)</a:t>
            </a:r>
            <a:br>
              <a:rPr lang="uk-UA" sz="2800" b="1" dirty="0" smtClean="0"/>
            </a:br>
            <a:r>
              <a:rPr lang="uk-UA" sz="2800" b="1" dirty="0" smtClean="0">
                <a:solidFill>
                  <a:srgbClr val="FF0000"/>
                </a:solidFill>
              </a:rPr>
              <a:t>Кармін Е120</a:t>
            </a:r>
            <a:r>
              <a:rPr lang="uk-UA" sz="2800" b="1" dirty="0" smtClean="0">
                <a:solidFill>
                  <a:srgbClr val="00B050"/>
                </a:solidFill>
              </a:rPr>
              <a:t> </a:t>
            </a:r>
            <a:r>
              <a:rPr lang="uk-UA" sz="2800" b="1" dirty="0" smtClean="0"/>
              <a:t>речовина червоного кольору(морозиво, йогурти, джем)</a:t>
            </a:r>
            <a:br>
              <a:rPr lang="uk-UA" sz="2800" b="1" dirty="0" smtClean="0"/>
            </a:br>
            <a:r>
              <a:rPr lang="uk-UA" sz="2800" b="1" dirty="0" smtClean="0"/>
              <a:t>виробляється з щитівок комах, що паразитують на кімнатних рослинах</a:t>
            </a:r>
            <a:br>
              <a:rPr lang="uk-UA" sz="2800" b="1" dirty="0" smtClean="0"/>
            </a:br>
            <a:r>
              <a:rPr lang="uk-UA" sz="2800" b="1" dirty="0" smtClean="0">
                <a:solidFill>
                  <a:srgbClr val="FFFF00"/>
                </a:solidFill>
              </a:rPr>
              <a:t>Каротин Е160 </a:t>
            </a:r>
            <a:r>
              <a:rPr lang="uk-UA" sz="2800" b="1" dirty="0" smtClean="0"/>
              <a:t>жовтий пігмент(безалкогольні напої, морозиво, майонез)</a:t>
            </a:r>
            <a:br>
              <a:rPr lang="uk-UA" sz="2800" b="1" dirty="0" smtClean="0"/>
            </a:br>
            <a:r>
              <a:rPr lang="uk-UA" sz="2800" b="1" dirty="0" smtClean="0">
                <a:solidFill>
                  <a:srgbClr val="FFFF00"/>
                </a:solidFill>
              </a:rPr>
              <a:t>Рибофлавін Е101</a:t>
            </a:r>
            <a:r>
              <a:rPr lang="uk-UA" sz="2800" b="1" dirty="0" smtClean="0"/>
              <a:t>(В2) дитяче харчування.</a:t>
            </a:r>
            <a:endParaRPr lang="ru-RU"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000768"/>
          </a:xfrm>
        </p:spPr>
        <p:txBody>
          <a:bodyPr>
            <a:noAutofit/>
          </a:bodyPr>
          <a:lstStyle/>
          <a:p>
            <a:r>
              <a:rPr lang="uk-UA" sz="2400" b="1" dirty="0" smtClean="0"/>
              <a:t>До переліку небезпечних добавок варто додати шість синтетичних барвників:</a:t>
            </a:r>
            <a:br>
              <a:rPr lang="uk-UA" sz="2400" b="1" dirty="0" smtClean="0"/>
            </a:br>
            <a:r>
              <a:rPr lang="uk-UA" sz="2400" b="1" dirty="0" err="1" smtClean="0">
                <a:solidFill>
                  <a:srgbClr val="FFFF00"/>
                </a:solidFill>
              </a:rPr>
              <a:t>-татразін</a:t>
            </a:r>
            <a:r>
              <a:rPr lang="uk-UA" sz="2400" b="1" dirty="0" smtClean="0">
                <a:solidFill>
                  <a:srgbClr val="FFFF00"/>
                </a:solidFill>
              </a:rPr>
              <a:t> Е102</a:t>
            </a:r>
            <a:r>
              <a:rPr lang="uk-UA" sz="2400" b="1" dirty="0" smtClean="0"/>
              <a:t>(</a:t>
            </a:r>
            <a:r>
              <a:rPr lang="uk-UA" sz="2400" b="1" dirty="0" err="1" smtClean="0"/>
              <a:t>кам</a:t>
            </a:r>
            <a:r>
              <a:rPr lang="en-US" sz="2400" b="1" dirty="0" smtClean="0"/>
              <a:t>’</a:t>
            </a:r>
            <a:r>
              <a:rPr lang="uk-UA" sz="2400" b="1" dirty="0" err="1" smtClean="0"/>
              <a:t>яновульний</a:t>
            </a:r>
            <a:r>
              <a:rPr lang="uk-UA" sz="2400" b="1" dirty="0" smtClean="0"/>
              <a:t> дьоготь, відноситься до промислових відходів) використовується у желе,соки, жувальні солодощі, цукерки, крем-суфле, карамелі, бісквітні рулети, пюре, супи, гірчиця та ін.</a:t>
            </a:r>
            <a:br>
              <a:rPr lang="uk-UA" sz="2400" b="1" dirty="0" smtClean="0"/>
            </a:br>
            <a:r>
              <a:rPr lang="uk-UA" sz="2400" b="1" dirty="0" smtClean="0"/>
              <a:t>Може спровокувати напад бронхіальної астми, мігрень, порушення зору.</a:t>
            </a:r>
            <a:br>
              <a:rPr lang="uk-UA" sz="2400" b="1" dirty="0" smtClean="0"/>
            </a:br>
            <a:r>
              <a:rPr lang="uk-UA" sz="2400" b="1" dirty="0" err="1" smtClean="0">
                <a:solidFill>
                  <a:srgbClr val="FFFF00"/>
                </a:solidFill>
              </a:rPr>
              <a:t>-хіноліновий</a:t>
            </a:r>
            <a:r>
              <a:rPr lang="uk-UA" sz="2400" b="1" dirty="0" smtClean="0">
                <a:solidFill>
                  <a:srgbClr val="FFFF00"/>
                </a:solidFill>
              </a:rPr>
              <a:t> жовтий Е104 </a:t>
            </a:r>
            <a:r>
              <a:rPr lang="uk-UA" sz="2400" b="1" dirty="0" smtClean="0"/>
              <a:t>синтетичний азобарвник торти, копчена риба, кольорове драже, льодяники від кашлю, кольорові жуйки.</a:t>
            </a:r>
            <a:br>
              <a:rPr lang="uk-UA" sz="2400" b="1" dirty="0" smtClean="0"/>
            </a:br>
            <a:r>
              <a:rPr lang="uk-UA" sz="2400" b="1" dirty="0" smtClean="0"/>
              <a:t>Викликає </a:t>
            </a:r>
            <a:r>
              <a:rPr lang="uk-UA" sz="2400" b="1" dirty="0" err="1" smtClean="0"/>
              <a:t>дерматиди</a:t>
            </a:r>
            <a:r>
              <a:rPr lang="uk-UA" sz="2400" b="1" dirty="0" smtClean="0"/>
              <a:t>, </a:t>
            </a:r>
            <a:r>
              <a:rPr lang="uk-UA" sz="2400" b="1" dirty="0" err="1" smtClean="0"/>
              <a:t>кропивянку</a:t>
            </a:r>
            <a:r>
              <a:rPr lang="uk-UA" sz="2400" b="1" dirty="0" smtClean="0"/>
              <a:t>, анафілаксію</a:t>
            </a:r>
            <a:br>
              <a:rPr lang="uk-UA" sz="2400" b="1" dirty="0" smtClean="0"/>
            </a:b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00042"/>
            <a:ext cx="7239000" cy="5500726"/>
          </a:xfrm>
        </p:spPr>
        <p:txBody>
          <a:bodyPr>
            <a:normAutofit fontScale="90000"/>
          </a:bodyPr>
          <a:lstStyle/>
          <a:p>
            <a:r>
              <a:rPr lang="uk-UA" sz="2800" dirty="0" err="1" smtClean="0">
                <a:solidFill>
                  <a:srgbClr val="FFFF00"/>
                </a:solidFill>
              </a:rPr>
              <a:t>-захід</a:t>
            </a:r>
            <a:r>
              <a:rPr lang="uk-UA" sz="2800" dirty="0" smtClean="0">
                <a:solidFill>
                  <a:srgbClr val="FFFF00"/>
                </a:solidFill>
              </a:rPr>
              <a:t> сонця жовтий Е110</a:t>
            </a:r>
            <a:r>
              <a:rPr lang="uk-UA" sz="2800" dirty="0" smtClean="0"/>
              <a:t/>
            </a:r>
            <a:br>
              <a:rPr lang="uk-UA" sz="2800" dirty="0" smtClean="0"/>
            </a:br>
            <a:r>
              <a:rPr lang="uk-UA" sz="2800" dirty="0" smtClean="0"/>
              <a:t>солодощі,напої, соуси, </a:t>
            </a:r>
            <a:r>
              <a:rPr lang="uk-UA" sz="2800" dirty="0" err="1" smtClean="0"/>
              <a:t>пакетовані</a:t>
            </a:r>
            <a:r>
              <a:rPr lang="uk-UA" sz="2800" dirty="0" smtClean="0"/>
              <a:t> супи,східні прянощі.</a:t>
            </a:r>
            <a:br>
              <a:rPr lang="uk-UA" sz="2800" dirty="0" smtClean="0"/>
            </a:br>
            <a:r>
              <a:rPr lang="uk-UA" sz="2800" dirty="0" smtClean="0"/>
              <a:t>Провокує алергії, нежить, нудоту, болі в животі</a:t>
            </a:r>
            <a:br>
              <a:rPr lang="uk-UA" sz="2800" dirty="0" smtClean="0"/>
            </a:br>
            <a:r>
              <a:rPr lang="uk-UA" sz="2800" dirty="0" err="1" smtClean="0">
                <a:solidFill>
                  <a:srgbClr val="FF0000"/>
                </a:solidFill>
              </a:rPr>
              <a:t>-азорубін</a:t>
            </a:r>
            <a:r>
              <a:rPr lang="uk-UA" sz="2800" dirty="0" smtClean="0">
                <a:solidFill>
                  <a:srgbClr val="FF0000"/>
                </a:solidFill>
              </a:rPr>
              <a:t> Е 122</a:t>
            </a:r>
            <a:r>
              <a:rPr lang="uk-UA" sz="2800" dirty="0" smtClean="0"/>
              <a:t/>
            </a:r>
            <a:br>
              <a:rPr lang="uk-UA" sz="2800" dirty="0" smtClean="0"/>
            </a:br>
            <a:r>
              <a:rPr lang="uk-UA" sz="2800" dirty="0" smtClean="0"/>
              <a:t>кондитерські вироби, газовані напої, соуси</a:t>
            </a:r>
            <a:br>
              <a:rPr lang="uk-UA" sz="2800" dirty="0" smtClean="0"/>
            </a:br>
            <a:r>
              <a:rPr lang="uk-UA" sz="2800" dirty="0" smtClean="0"/>
              <a:t>Висипи на шкірі, алергії</a:t>
            </a:r>
            <a:br>
              <a:rPr lang="uk-UA" sz="2800" dirty="0" smtClean="0"/>
            </a:br>
            <a:r>
              <a:rPr lang="uk-UA" sz="2800" dirty="0" err="1" smtClean="0">
                <a:solidFill>
                  <a:srgbClr val="FF0000"/>
                </a:solidFill>
              </a:rPr>
              <a:t>-Понсо</a:t>
            </a:r>
            <a:r>
              <a:rPr lang="uk-UA" sz="2800" dirty="0" smtClean="0">
                <a:solidFill>
                  <a:srgbClr val="FF0000"/>
                </a:solidFill>
              </a:rPr>
              <a:t> 4Р Е 124</a:t>
            </a:r>
            <a:r>
              <a:rPr lang="uk-UA" sz="2800" dirty="0" smtClean="0"/>
              <a:t/>
            </a:r>
            <a:br>
              <a:rPr lang="uk-UA" sz="2800" dirty="0" smtClean="0"/>
            </a:br>
            <a:r>
              <a:rPr lang="uk-UA" sz="2800" dirty="0" smtClean="0"/>
              <a:t> Кондитерські вироби,салямі, салатні заправки. </a:t>
            </a:r>
            <a:br>
              <a:rPr lang="uk-UA" sz="2800" dirty="0" smtClean="0"/>
            </a:br>
            <a:r>
              <a:rPr lang="uk-UA" sz="2800" dirty="0" smtClean="0"/>
              <a:t>Вважається </a:t>
            </a:r>
            <a:r>
              <a:rPr lang="uk-UA" sz="2800" dirty="0" err="1" smtClean="0"/>
              <a:t>канцерогеном.Загострює</a:t>
            </a:r>
            <a:r>
              <a:rPr lang="uk-UA" sz="2800" dirty="0" smtClean="0"/>
              <a:t> бронхіальну астму. </a:t>
            </a:r>
            <a:br>
              <a:rPr lang="uk-UA" sz="2800" dirty="0" smtClean="0"/>
            </a:br>
            <a:r>
              <a:rPr lang="uk-UA" sz="2800" dirty="0" err="1" smtClean="0">
                <a:solidFill>
                  <a:srgbClr val="FF0000"/>
                </a:solidFill>
              </a:rPr>
              <a:t>-червоний</a:t>
            </a:r>
            <a:r>
              <a:rPr lang="uk-UA" sz="2800" dirty="0" smtClean="0">
                <a:solidFill>
                  <a:srgbClr val="FF0000"/>
                </a:solidFill>
              </a:rPr>
              <a:t> чарівний Е129 </a:t>
            </a:r>
            <a:r>
              <a:rPr lang="uk-UA" sz="2800" dirty="0" smtClean="0"/>
              <a:t/>
            </a:r>
            <a:br>
              <a:rPr lang="uk-UA" sz="2800" dirty="0" smtClean="0"/>
            </a:br>
            <a:r>
              <a:rPr lang="uk-UA" sz="2800" dirty="0" err="1" smtClean="0"/>
              <a:t>алегрія</a:t>
            </a:r>
            <a:r>
              <a:rPr lang="uk-UA" sz="2800" dirty="0" smtClean="0"/>
              <a:t>, рак.</a:t>
            </a:r>
            <a:endParaRPr lang="ru-RU" sz="2800" dirty="0"/>
          </a:p>
        </p:txBody>
      </p:sp>
      <p:sp>
        <p:nvSpPr>
          <p:cNvPr id="3" name="Текст 2"/>
          <p:cNvSpPr>
            <a:spLocks noGrp="1"/>
          </p:cNvSpPr>
          <p:nvPr>
            <p:ph type="body" idx="1"/>
          </p:nvPr>
        </p:nvSpPr>
        <p:spPr>
          <a:xfrm flipV="1">
            <a:off x="357158" y="6286520"/>
            <a:ext cx="2047860" cy="571480"/>
          </a:xfrm>
        </p:spPr>
        <p:txBody>
          <a:bodyPr/>
          <a:lstStyle/>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643182"/>
          </a:xfrm>
        </p:spPr>
        <p:txBody>
          <a:bodyPr>
            <a:normAutofit/>
          </a:bodyPr>
          <a:lstStyle/>
          <a:p>
            <a:r>
              <a:rPr lang="uk-UA" sz="2800" b="1" dirty="0" smtClean="0"/>
              <a:t>Небезпечні барвники найчастіше потрапляють у продукти харчування, розраховані на дітей, бо власне ці продукти і створюються барвистими для того, щоб привертати дитячу увагу.</a:t>
            </a:r>
            <a:endParaRPr lang="ru-RU" sz="2800" b="1" dirty="0"/>
          </a:p>
        </p:txBody>
      </p:sp>
      <p:pic>
        <p:nvPicPr>
          <p:cNvPr id="7170" name="Picture 2" descr="H:\Music\13021505e.jpg"/>
          <p:cNvPicPr>
            <a:picLocks noChangeAspect="1" noChangeArrowheads="1"/>
          </p:cNvPicPr>
          <p:nvPr/>
        </p:nvPicPr>
        <p:blipFill>
          <a:blip r:embed="rId2" cstate="print"/>
          <a:srcRect/>
          <a:stretch>
            <a:fillRect/>
          </a:stretch>
        </p:blipFill>
        <p:spPr bwMode="auto">
          <a:xfrm>
            <a:off x="2357422" y="3000372"/>
            <a:ext cx="5786478" cy="3632988"/>
          </a:xfrm>
          <a:prstGeom prst="rect">
            <a:avLst/>
          </a:prstGeom>
          <a:noFill/>
          <a:ln w="76200">
            <a:solidFill>
              <a:schemeClr val="accent5">
                <a:lumMod val="75000"/>
              </a:schemeClr>
            </a:solidFill>
          </a:ln>
          <a:effectLst>
            <a:glow rad="228600">
              <a:schemeClr val="accent5">
                <a:satMod val="175000"/>
                <a:alpha val="40000"/>
              </a:schemeClr>
            </a:glow>
          </a:effectLst>
        </p:spPr>
      </p:pic>
      <p:pic>
        <p:nvPicPr>
          <p:cNvPr id="7171" name="Picture 3" descr="H:\Music\ArticleImage_1_53.jpg"/>
          <p:cNvPicPr>
            <a:picLocks noChangeAspect="1" noChangeArrowheads="1"/>
          </p:cNvPicPr>
          <p:nvPr/>
        </p:nvPicPr>
        <p:blipFill>
          <a:blip r:embed="rId3" cstate="print"/>
          <a:srcRect/>
          <a:stretch>
            <a:fillRect/>
          </a:stretch>
        </p:blipFill>
        <p:spPr bwMode="auto">
          <a:xfrm>
            <a:off x="642910" y="2643182"/>
            <a:ext cx="2333628" cy="2286016"/>
          </a:xfrm>
          <a:prstGeom prst="rect">
            <a:avLst/>
          </a:prstGeom>
          <a:noFill/>
          <a:ln w="76200">
            <a:solidFill>
              <a:schemeClr val="tx2">
                <a:lumMod val="50000"/>
              </a:schemeClr>
            </a:solid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643578"/>
          </a:xfrm>
        </p:spPr>
        <p:txBody>
          <a:bodyPr>
            <a:normAutofit fontScale="90000"/>
          </a:bodyPr>
          <a:lstStyle/>
          <a:p>
            <a:r>
              <a:rPr lang="uk-UA" b="1" dirty="0" smtClean="0"/>
              <a:t>Від Е200 до Е280 – це консерванти. Їх використовують щоб знищити бактерії, віруси гриби та подовжити термін зберігання продуктів. Використовують консерванти в м</a:t>
            </a:r>
            <a:r>
              <a:rPr lang="en-US" b="1" dirty="0" smtClean="0"/>
              <a:t>’</a:t>
            </a:r>
            <a:r>
              <a:rPr lang="uk-UA" b="1" dirty="0" smtClean="0"/>
              <a:t>ясних та ковбасних виробах, консервах, шоколадах, алкогольних напоях.</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6058"/>
          </a:xfrm>
        </p:spPr>
        <p:txBody>
          <a:bodyPr>
            <a:normAutofit/>
          </a:bodyPr>
          <a:lstStyle/>
          <a:p>
            <a:r>
              <a:rPr lang="uk-UA" sz="3200" b="1" dirty="0" smtClean="0"/>
              <a:t>Наприклад консерванти Е230, Е231, Е232 використовують при обробці фруктів(ось звідки апельсини чи банани на магазинних полицях, не псуються роками.</a:t>
            </a:r>
            <a:endParaRPr lang="ru-RU" sz="3200" b="1" dirty="0"/>
          </a:p>
        </p:txBody>
      </p:sp>
      <p:pic>
        <p:nvPicPr>
          <p:cNvPr id="15362" name="Picture 2" descr="H:\Music\7d533b6773939fe8d1b5_default.jpg"/>
          <p:cNvPicPr>
            <a:picLocks noChangeAspect="1" noChangeArrowheads="1"/>
          </p:cNvPicPr>
          <p:nvPr/>
        </p:nvPicPr>
        <p:blipFill>
          <a:blip r:embed="rId2" cstate="print"/>
          <a:srcRect/>
          <a:stretch>
            <a:fillRect/>
          </a:stretch>
        </p:blipFill>
        <p:spPr bwMode="auto">
          <a:xfrm>
            <a:off x="1500166" y="2857496"/>
            <a:ext cx="6286512" cy="3492507"/>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143380"/>
          </a:xfrm>
        </p:spPr>
        <p:txBody>
          <a:bodyPr>
            <a:noAutofit/>
          </a:bodyPr>
          <a:lstStyle/>
          <a:p>
            <a:r>
              <a:rPr lang="uk-UA" sz="2800" b="1" dirty="0" smtClean="0"/>
              <a:t>А представляють вони собою не що інше, як фенол. Той самій, що, потрапляючи в наш організм в малих дозах провокує рак, а у великих – він просто чиста отрута. Наносять його на шкірку, і коли ми миємо фрукти перед їжею, то змиваємо фенол. Але чи всі і завжди миють ті ж банани</a:t>
            </a:r>
            <a:r>
              <a:rPr lang="en-US" sz="2800" b="1" dirty="0" smtClean="0"/>
              <a:t>?</a:t>
            </a:r>
            <a:endParaRPr lang="ru-RU" sz="2800" b="1" dirty="0"/>
          </a:p>
        </p:txBody>
      </p:sp>
      <p:pic>
        <p:nvPicPr>
          <p:cNvPr id="6146" name="Picture 2" descr="H:\Music\4.jpg"/>
          <p:cNvPicPr>
            <a:picLocks noChangeAspect="1" noChangeArrowheads="1"/>
          </p:cNvPicPr>
          <p:nvPr/>
        </p:nvPicPr>
        <p:blipFill>
          <a:blip r:embed="rId2" cstate="print"/>
          <a:srcRect/>
          <a:stretch>
            <a:fillRect/>
          </a:stretch>
        </p:blipFill>
        <p:spPr bwMode="auto">
          <a:xfrm>
            <a:off x="1000100" y="3929066"/>
            <a:ext cx="3048000" cy="2286000"/>
          </a:xfrm>
          <a:prstGeom prst="rect">
            <a:avLst/>
          </a:prstGeom>
          <a:noFill/>
          <a:effectLst>
            <a:glow rad="228600">
              <a:schemeClr val="accent5">
                <a:satMod val="175000"/>
                <a:alpha val="40000"/>
              </a:schemeClr>
            </a:glow>
          </a:effectLst>
        </p:spPr>
      </p:pic>
      <p:pic>
        <p:nvPicPr>
          <p:cNvPr id="6147" name="Picture 3" descr="H:\Music\ea9acc2181_176319.jpg"/>
          <p:cNvPicPr>
            <a:picLocks noChangeAspect="1" noChangeArrowheads="1"/>
          </p:cNvPicPr>
          <p:nvPr/>
        </p:nvPicPr>
        <p:blipFill>
          <a:blip r:embed="rId3" cstate="print"/>
          <a:srcRect/>
          <a:stretch>
            <a:fillRect/>
          </a:stretch>
        </p:blipFill>
        <p:spPr bwMode="auto">
          <a:xfrm>
            <a:off x="5000628" y="4143380"/>
            <a:ext cx="2714644" cy="1857388"/>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357562"/>
          </a:xfrm>
        </p:spPr>
        <p:txBody>
          <a:bodyPr>
            <a:noAutofit/>
          </a:bodyPr>
          <a:lstStyle/>
          <a:p>
            <a:r>
              <a:rPr lang="uk-UA" sz="2800" b="1" dirty="0" smtClean="0"/>
              <a:t>Виробництво рибної ікри неможливе без використання суміші консервантів </a:t>
            </a:r>
            <a:r>
              <a:rPr lang="uk-UA" sz="2800" b="1" dirty="0" err="1" smtClean="0"/>
              <a:t>бензоату</a:t>
            </a:r>
            <a:r>
              <a:rPr lang="uk-UA" sz="2800" b="1" dirty="0" smtClean="0"/>
              <a:t> натрію Е211(один з </a:t>
            </a:r>
            <a:r>
              <a:rPr lang="uk-UA" sz="2800" b="1" dirty="0" err="1" smtClean="0"/>
              <a:t>найнебезбечніших</a:t>
            </a:r>
            <a:r>
              <a:rPr lang="uk-UA" sz="2800" b="1" dirty="0" smtClean="0"/>
              <a:t>) та </a:t>
            </a:r>
            <a:r>
              <a:rPr lang="uk-UA" sz="2800" b="1" dirty="0" err="1" smtClean="0"/>
              <a:t>сорбату</a:t>
            </a:r>
            <a:r>
              <a:rPr lang="uk-UA" sz="2800" b="1" dirty="0" smtClean="0"/>
              <a:t> калію Е202.</a:t>
            </a:r>
            <a:br>
              <a:rPr lang="uk-UA" sz="2800" b="1" dirty="0" smtClean="0"/>
            </a:br>
            <a:r>
              <a:rPr lang="uk-UA" sz="2800" b="1" dirty="0" smtClean="0"/>
              <a:t>При виробництві вин використовують </a:t>
            </a:r>
            <a:r>
              <a:rPr lang="uk-UA" sz="2800" b="1" dirty="0" err="1" smtClean="0"/>
              <a:t>діоксид</a:t>
            </a:r>
            <a:r>
              <a:rPr lang="uk-UA" sz="2800" b="1" dirty="0" smtClean="0"/>
              <a:t> сірки Е220, який запобігає псуванню продукту.</a:t>
            </a:r>
            <a:endParaRPr lang="ru-RU" sz="2800" b="1" dirty="0"/>
          </a:p>
        </p:txBody>
      </p:sp>
      <p:pic>
        <p:nvPicPr>
          <p:cNvPr id="14338" name="Picture 2" descr="H:\Music\0_1180ee_5e6cdca9_orig.jpg"/>
          <p:cNvPicPr>
            <a:picLocks noChangeAspect="1" noChangeArrowheads="1"/>
          </p:cNvPicPr>
          <p:nvPr/>
        </p:nvPicPr>
        <p:blipFill>
          <a:blip r:embed="rId2" cstate="print"/>
          <a:srcRect/>
          <a:stretch>
            <a:fillRect/>
          </a:stretch>
        </p:blipFill>
        <p:spPr bwMode="auto">
          <a:xfrm rot="21028995">
            <a:off x="521616" y="3627757"/>
            <a:ext cx="3458008" cy="2277224"/>
          </a:xfrm>
          <a:prstGeom prst="rect">
            <a:avLst/>
          </a:prstGeom>
          <a:noFill/>
          <a:effectLst>
            <a:glow rad="139700">
              <a:schemeClr val="accent2">
                <a:satMod val="175000"/>
                <a:alpha val="40000"/>
              </a:schemeClr>
            </a:glow>
          </a:effectLst>
        </p:spPr>
      </p:pic>
      <p:pic>
        <p:nvPicPr>
          <p:cNvPr id="14340" name="Picture 4" descr="H:\Music\caviar.jpg"/>
          <p:cNvPicPr>
            <a:picLocks noChangeAspect="1" noChangeArrowheads="1"/>
          </p:cNvPicPr>
          <p:nvPr/>
        </p:nvPicPr>
        <p:blipFill>
          <a:blip r:embed="rId3" cstate="print"/>
          <a:srcRect/>
          <a:stretch>
            <a:fillRect/>
          </a:stretch>
        </p:blipFill>
        <p:spPr bwMode="auto">
          <a:xfrm rot="398326">
            <a:off x="4990754" y="3561779"/>
            <a:ext cx="3670922" cy="2380759"/>
          </a:xfrm>
          <a:prstGeom prst="rect">
            <a:avLst/>
          </a:prstGeom>
          <a:noFill/>
          <a:effectLst>
            <a:glow rad="228600">
              <a:schemeClr val="accent1">
                <a:satMod val="175000"/>
                <a:alpha val="40000"/>
              </a:schemeClr>
            </a:glow>
          </a:effectLst>
        </p:spPr>
      </p:pic>
      <p:pic>
        <p:nvPicPr>
          <p:cNvPr id="14341" name="Picture 5" descr="H:\Music\foto86.jpg"/>
          <p:cNvPicPr>
            <a:picLocks noChangeAspect="1" noChangeArrowheads="1"/>
          </p:cNvPicPr>
          <p:nvPr/>
        </p:nvPicPr>
        <p:blipFill>
          <a:blip r:embed="rId4" cstate="print"/>
          <a:srcRect/>
          <a:stretch>
            <a:fillRect/>
          </a:stretch>
        </p:blipFill>
        <p:spPr bwMode="auto">
          <a:xfrm>
            <a:off x="3286116" y="3786190"/>
            <a:ext cx="2857500" cy="2895600"/>
          </a:xfrm>
          <a:prstGeom prst="rect">
            <a:avLst/>
          </a:prstGeom>
          <a:noFill/>
          <a:effectLst>
            <a:glow rad="101600">
              <a:schemeClr val="accent5">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8934"/>
          </a:xfrm>
        </p:spPr>
        <p:txBody>
          <a:bodyPr>
            <a:normAutofit/>
          </a:bodyPr>
          <a:lstStyle/>
          <a:p>
            <a:r>
              <a:rPr lang="uk-UA" sz="3200" b="1" dirty="0" smtClean="0"/>
              <a:t>Харчові добавки використовувалися людиною багато століть – сіль, спеції, перець, гвоздика, мускатний горіх, кориця, мед та ін.</a:t>
            </a:r>
            <a:endParaRPr lang="ru-RU" sz="3200" b="1" dirty="0"/>
          </a:p>
        </p:txBody>
      </p:sp>
      <p:pic>
        <p:nvPicPr>
          <p:cNvPr id="4098" name="Picture 2" descr="H:\Music\%D0%9C%D0%B5%D0%B4-%D0%B8-%D1%81%D0%B0%D1%85%D0%B0%D1%80%D0%BD%D1%8B%D0%B9-%D0%B4%D0%B8%D0%B0%D0%B1%D0%B5%D1%82.jpg"/>
          <p:cNvPicPr>
            <a:picLocks noChangeAspect="1" noChangeArrowheads="1"/>
          </p:cNvPicPr>
          <p:nvPr/>
        </p:nvPicPr>
        <p:blipFill>
          <a:blip r:embed="rId2" cstate="print"/>
          <a:srcRect/>
          <a:stretch>
            <a:fillRect/>
          </a:stretch>
        </p:blipFill>
        <p:spPr bwMode="auto">
          <a:xfrm>
            <a:off x="642910" y="3214686"/>
            <a:ext cx="3714776" cy="2786082"/>
          </a:xfrm>
          <a:prstGeom prst="rect">
            <a:avLst/>
          </a:prstGeom>
          <a:noFill/>
          <a:effectLst>
            <a:glow rad="228600">
              <a:schemeClr val="accent5">
                <a:satMod val="175000"/>
                <a:alpha val="40000"/>
              </a:schemeClr>
            </a:glow>
          </a:effectLst>
        </p:spPr>
      </p:pic>
      <p:pic>
        <p:nvPicPr>
          <p:cNvPr id="4099" name="Picture 3" descr="H:\Music\cd893d387e_112698.jpg"/>
          <p:cNvPicPr>
            <a:picLocks noChangeAspect="1" noChangeArrowheads="1"/>
          </p:cNvPicPr>
          <p:nvPr/>
        </p:nvPicPr>
        <p:blipFill>
          <a:blip r:embed="rId3" cstate="print"/>
          <a:srcRect/>
          <a:stretch>
            <a:fillRect/>
          </a:stretch>
        </p:blipFill>
        <p:spPr bwMode="auto">
          <a:xfrm>
            <a:off x="5000628" y="4714884"/>
            <a:ext cx="2928958" cy="1928826"/>
          </a:xfrm>
          <a:prstGeom prst="rect">
            <a:avLst/>
          </a:prstGeom>
          <a:noFill/>
          <a:effectLst>
            <a:glow rad="228600">
              <a:schemeClr val="accent4">
                <a:satMod val="175000"/>
                <a:alpha val="40000"/>
              </a:schemeClr>
            </a:glow>
          </a:effectLst>
        </p:spPr>
      </p:pic>
      <p:pic>
        <p:nvPicPr>
          <p:cNvPr id="4100" name="Picture 4" descr="H:\Music\specii-ta-pryanoshhi4-300x187.jpg"/>
          <p:cNvPicPr>
            <a:picLocks noChangeAspect="1" noChangeArrowheads="1"/>
          </p:cNvPicPr>
          <p:nvPr/>
        </p:nvPicPr>
        <p:blipFill>
          <a:blip r:embed="rId4" cstate="print"/>
          <a:srcRect/>
          <a:stretch>
            <a:fillRect/>
          </a:stretch>
        </p:blipFill>
        <p:spPr bwMode="auto">
          <a:xfrm>
            <a:off x="5000628" y="2357430"/>
            <a:ext cx="2857500" cy="2000264"/>
          </a:xfrm>
          <a:prstGeom prst="rect">
            <a:avLst/>
          </a:prstGeom>
          <a:noFill/>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1464"/>
            <a:ext cx="7239000" cy="3586164"/>
          </a:xfrm>
        </p:spPr>
        <p:txBody>
          <a:bodyPr>
            <a:normAutofit fontScale="90000"/>
          </a:bodyPr>
          <a:lstStyle/>
          <a:p>
            <a:r>
              <a:rPr lang="uk-UA" sz="3200" b="1" dirty="0" err="1" smtClean="0"/>
              <a:t>Бензоат</a:t>
            </a:r>
            <a:r>
              <a:rPr lang="uk-UA" sz="3200" b="1" dirty="0" smtClean="0"/>
              <a:t> натрію Е211 при надмірному споживанні може призвести до порушень у системі травлення, широко використовується при виробництві газових напоїв, соусів, кетчупів, кондитерських виробів.</a:t>
            </a:r>
            <a:endParaRPr lang="ru-RU" sz="3200" b="1" dirty="0"/>
          </a:p>
        </p:txBody>
      </p:sp>
      <p:sp>
        <p:nvSpPr>
          <p:cNvPr id="4" name="Текст 3"/>
          <p:cNvSpPr>
            <a:spLocks noGrp="1"/>
          </p:cNvSpPr>
          <p:nvPr>
            <p:ph type="body" idx="1"/>
          </p:nvPr>
        </p:nvSpPr>
        <p:spPr>
          <a:xfrm flipV="1">
            <a:off x="381000" y="3919536"/>
            <a:ext cx="3886200" cy="1866918"/>
          </a:xfrm>
        </p:spPr>
        <p:txBody>
          <a:bodyPr/>
          <a:lstStyle/>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571876"/>
          </a:xfrm>
        </p:spPr>
        <p:txBody>
          <a:bodyPr>
            <a:noAutofit/>
          </a:bodyPr>
          <a:lstStyle/>
          <a:p>
            <a:r>
              <a:rPr lang="uk-UA" sz="2800" b="1" dirty="0" smtClean="0"/>
              <a:t>Небезпечним при нагріванні може бути нітрит натрію Е250, що міститься у варених ковбасах. І ця проблема є актуальною, з огляду на звичку багатьох людей варити сосиски та смажити лікарську ковбасу. </a:t>
            </a:r>
            <a:br>
              <a:rPr lang="uk-UA" sz="2800" b="1" dirty="0" smtClean="0"/>
            </a:br>
            <a:r>
              <a:rPr lang="uk-UA" sz="2800" b="1" dirty="0" smtClean="0"/>
              <a:t>Доза у 2-6 г. здатна убити людину. Використовується як консервант та фіксатор кольору. Сам по собі не є канцерогеном.</a:t>
            </a:r>
            <a:endParaRPr lang="ru-RU" sz="2800" b="1" dirty="0"/>
          </a:p>
        </p:txBody>
      </p:sp>
      <p:pic>
        <p:nvPicPr>
          <p:cNvPr id="3" name="Picture 2" descr="H:\Music\485_medium.jpg"/>
          <p:cNvPicPr>
            <a:picLocks noChangeAspect="1" noChangeArrowheads="1"/>
          </p:cNvPicPr>
          <p:nvPr/>
        </p:nvPicPr>
        <p:blipFill>
          <a:blip r:embed="rId2" cstate="print"/>
          <a:srcRect/>
          <a:stretch>
            <a:fillRect/>
          </a:stretch>
        </p:blipFill>
        <p:spPr bwMode="auto">
          <a:xfrm rot="21215176">
            <a:off x="650382" y="3680789"/>
            <a:ext cx="2107421" cy="2809895"/>
          </a:xfrm>
          <a:prstGeom prst="rect">
            <a:avLst/>
          </a:prstGeom>
          <a:noFill/>
          <a:effectLst>
            <a:glow rad="228600">
              <a:schemeClr val="accent2">
                <a:satMod val="175000"/>
                <a:alpha val="40000"/>
              </a:schemeClr>
            </a:glow>
          </a:effectLst>
        </p:spPr>
      </p:pic>
      <p:pic>
        <p:nvPicPr>
          <p:cNvPr id="18434" name="Picture 2" descr="H:\Music\article1271.jpg"/>
          <p:cNvPicPr>
            <a:picLocks noChangeAspect="1" noChangeArrowheads="1"/>
          </p:cNvPicPr>
          <p:nvPr/>
        </p:nvPicPr>
        <p:blipFill>
          <a:blip r:embed="rId3" cstate="print"/>
          <a:srcRect/>
          <a:stretch>
            <a:fillRect/>
          </a:stretch>
        </p:blipFill>
        <p:spPr bwMode="auto">
          <a:xfrm rot="399127">
            <a:off x="3020181" y="3766369"/>
            <a:ext cx="2857500" cy="2857500"/>
          </a:xfrm>
          <a:prstGeom prst="rect">
            <a:avLst/>
          </a:prstGeom>
          <a:noFill/>
          <a:effectLst>
            <a:glow rad="228600">
              <a:schemeClr val="accent6">
                <a:satMod val="175000"/>
                <a:alpha val="40000"/>
              </a:schemeClr>
            </a:glow>
          </a:effectLst>
        </p:spPr>
      </p:pic>
      <p:pic>
        <p:nvPicPr>
          <p:cNvPr id="18435" name="Picture 3" descr="H:\Music\na_nitrit.jpg"/>
          <p:cNvPicPr>
            <a:picLocks noChangeAspect="1" noChangeArrowheads="1"/>
          </p:cNvPicPr>
          <p:nvPr/>
        </p:nvPicPr>
        <p:blipFill>
          <a:blip r:embed="rId4" cstate="print"/>
          <a:srcRect/>
          <a:stretch>
            <a:fillRect/>
          </a:stretch>
        </p:blipFill>
        <p:spPr bwMode="auto">
          <a:xfrm rot="20867351">
            <a:off x="6037796" y="3791449"/>
            <a:ext cx="2357454" cy="2628900"/>
          </a:xfrm>
          <a:prstGeom prst="rect">
            <a:avLst/>
          </a:prstGeom>
          <a:noFill/>
          <a:effectLst>
            <a:glow rad="139700">
              <a:schemeClr val="accent3">
                <a:satMod val="175000"/>
                <a:alpha val="40000"/>
              </a:schemeClr>
            </a:glo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572140"/>
          </a:xfrm>
        </p:spPr>
        <p:txBody>
          <a:bodyPr>
            <a:noAutofit/>
          </a:bodyPr>
          <a:lstStyle/>
          <a:p>
            <a:r>
              <a:rPr lang="uk-UA" sz="2400" b="1" dirty="0" smtClean="0"/>
              <a:t>Шкідливим стане навіть звичайне цукор, якщо його термічно обробити, бо при його нагріванні утворюється небезпечна для здоров</a:t>
            </a:r>
            <a:r>
              <a:rPr lang="en-US" sz="2400" b="1" dirty="0" smtClean="0"/>
              <a:t>’</a:t>
            </a:r>
            <a:r>
              <a:rPr lang="uk-UA" sz="2400" b="1" dirty="0" smtClean="0"/>
              <a:t>я органічна сполука </a:t>
            </a:r>
            <a:br>
              <a:rPr lang="uk-UA" sz="2400" b="1" dirty="0" smtClean="0"/>
            </a:br>
            <a:r>
              <a:rPr lang="uk-UA" sz="2400" b="1" dirty="0" err="1" smtClean="0">
                <a:solidFill>
                  <a:srgbClr val="FFFF00"/>
                </a:solidFill>
              </a:rPr>
              <a:t>гідроксиметилфурфурол</a:t>
            </a:r>
            <a:r>
              <a:rPr lang="uk-UA" sz="2400" b="1" dirty="0" smtClean="0"/>
              <a:t>, що має токсичні та канцерогенні властивості, здатна призвести до паралічу. Найчастіше міститься у вареннях, особливо домашніх, у соках, що виготовляються з порушенням технологій(особливо у соках у скляних банках), у газованих напоях темного кольору(Пепсі, Кола, Байкал), у численних фальсифікатах гранатового кольору.</a:t>
            </a:r>
            <a:endParaRPr lang="ru-RU"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01156" cy="3714752"/>
          </a:xfrm>
        </p:spPr>
        <p:txBody>
          <a:bodyPr>
            <a:normAutofit/>
          </a:bodyPr>
          <a:lstStyle/>
          <a:p>
            <a:r>
              <a:rPr lang="uk-UA" sz="3600" b="1" dirty="0" smtClean="0"/>
              <a:t>Найнебезпечніша концентрація міститься у термічно обробленому меді(мед нагрівають перед консервуванням, аби він не кристалізувався)</a:t>
            </a:r>
            <a:endParaRPr lang="ru-RU" sz="3600" b="1" dirty="0"/>
          </a:p>
        </p:txBody>
      </p:sp>
      <p:pic>
        <p:nvPicPr>
          <p:cNvPr id="17410" name="Picture 2" descr="H:\Music\1376480447_med-300x225.jpg"/>
          <p:cNvPicPr>
            <a:picLocks noChangeAspect="1" noChangeArrowheads="1"/>
          </p:cNvPicPr>
          <p:nvPr/>
        </p:nvPicPr>
        <p:blipFill>
          <a:blip r:embed="rId2" cstate="print"/>
          <a:srcRect/>
          <a:stretch>
            <a:fillRect/>
          </a:stretch>
        </p:blipFill>
        <p:spPr bwMode="auto">
          <a:xfrm>
            <a:off x="2786050" y="3357562"/>
            <a:ext cx="3810000" cy="2857500"/>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1464"/>
            <a:ext cx="7239000" cy="3443288"/>
          </a:xfrm>
        </p:spPr>
        <p:txBody>
          <a:bodyPr>
            <a:normAutofit fontScale="90000"/>
          </a:bodyPr>
          <a:lstStyle/>
          <a:p>
            <a:r>
              <a:rPr lang="uk-UA" sz="3600" b="1" dirty="0" smtClean="0"/>
              <a:t>Е з позначками від Е300 до Е391 – це добавки,що зберігають свіжість продуктів. Це і антиоксиданти, які додають до масел і пакувальних матеріалів, щоб вберегти  їжу від зміни кольору через окислення.</a:t>
            </a:r>
            <a:endParaRPr lang="ru-RU" sz="3600" b="1" dirty="0"/>
          </a:p>
        </p:txBody>
      </p:sp>
      <p:sp>
        <p:nvSpPr>
          <p:cNvPr id="3" name="Текст 2"/>
          <p:cNvSpPr>
            <a:spLocks noGrp="1"/>
          </p:cNvSpPr>
          <p:nvPr>
            <p:ph type="body" idx="1"/>
          </p:nvPr>
        </p:nvSpPr>
        <p:spPr>
          <a:xfrm flipV="1">
            <a:off x="381000" y="3919536"/>
            <a:ext cx="3886200" cy="1295414"/>
          </a:xfrm>
        </p:spPr>
        <p:txBody>
          <a:bodyPr/>
          <a:lstStyle/>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714752"/>
          </a:xfrm>
        </p:spPr>
        <p:txBody>
          <a:bodyPr>
            <a:normAutofit/>
          </a:bodyPr>
          <a:lstStyle/>
          <a:p>
            <a:r>
              <a:rPr lang="uk-UA" sz="3200" b="1" dirty="0" smtClean="0"/>
              <a:t>Наприклад людина, що у надмірних кількостях споживає напої  типу </a:t>
            </a:r>
            <a:r>
              <a:rPr lang="uk-UA" sz="3200" b="1" dirty="0" err="1" smtClean="0"/>
              <a:t>“Кола”</a:t>
            </a:r>
            <a:r>
              <a:rPr lang="uk-UA" sz="3200" b="1" dirty="0" smtClean="0"/>
              <a:t>  може захворіти на карієс, так як </a:t>
            </a:r>
            <a:r>
              <a:rPr lang="uk-UA" sz="3200" b="1" dirty="0" err="1" smtClean="0"/>
              <a:t>ортофосфатна</a:t>
            </a:r>
            <a:r>
              <a:rPr lang="uk-UA" sz="3200" b="1" dirty="0" smtClean="0"/>
              <a:t> кислота Е338, здатна поступово розчиняти зубну емаль.</a:t>
            </a:r>
            <a:endParaRPr lang="ru-RU" b="1" dirty="0"/>
          </a:p>
        </p:txBody>
      </p:sp>
      <p:pic>
        <p:nvPicPr>
          <p:cNvPr id="19458" name="Picture 2" descr="H:\Music\koka.jpg"/>
          <p:cNvPicPr>
            <a:picLocks noChangeAspect="1" noChangeArrowheads="1"/>
          </p:cNvPicPr>
          <p:nvPr/>
        </p:nvPicPr>
        <p:blipFill>
          <a:blip r:embed="rId2" cstate="print"/>
          <a:srcRect/>
          <a:stretch>
            <a:fillRect/>
          </a:stretch>
        </p:blipFill>
        <p:spPr bwMode="auto">
          <a:xfrm>
            <a:off x="2071670" y="3214686"/>
            <a:ext cx="5310198" cy="3097616"/>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7494"/>
            <a:ext cx="9144000" cy="2304250"/>
          </a:xfrm>
        </p:spPr>
        <p:txBody>
          <a:bodyPr>
            <a:normAutofit fontScale="90000"/>
          </a:bodyPr>
          <a:lstStyle/>
          <a:p>
            <a:r>
              <a:rPr lang="uk-UA" sz="2800" b="1" dirty="0" smtClean="0"/>
              <a:t>Кока-Колу винайшов американський фармацевт Джон </a:t>
            </a:r>
            <a:r>
              <a:rPr lang="uk-UA" sz="2800" b="1" dirty="0" err="1" smtClean="0"/>
              <a:t>Памбертон</a:t>
            </a:r>
            <a:r>
              <a:rPr lang="uk-UA" sz="2800" b="1" dirty="0" smtClean="0"/>
              <a:t> 29 березня 1886 р. в Атланті, як новий лікувальний напій.</a:t>
            </a:r>
            <a:br>
              <a:rPr lang="uk-UA" sz="2800" b="1" dirty="0" smtClean="0"/>
            </a:br>
            <a:r>
              <a:rPr lang="uk-UA" sz="2800" b="1" dirty="0" smtClean="0"/>
              <a:t>Рекламний плакат Кока-Коли 1890-1900 рр.</a:t>
            </a:r>
            <a:r>
              <a:rPr lang="uk-UA" sz="3600" b="1" dirty="0" smtClean="0"/>
              <a:t/>
            </a:r>
            <a:br>
              <a:rPr lang="uk-UA" sz="3600" b="1" dirty="0" smtClean="0"/>
            </a:br>
            <a:endParaRPr lang="ru-RU" sz="3600" b="1" dirty="0"/>
          </a:p>
        </p:txBody>
      </p:sp>
      <p:pic>
        <p:nvPicPr>
          <p:cNvPr id="2050" name="Picture 2" descr="H:\Music\200px-Cocacola-5cents-1900.jpg"/>
          <p:cNvPicPr>
            <a:picLocks noChangeAspect="1" noChangeArrowheads="1"/>
          </p:cNvPicPr>
          <p:nvPr/>
        </p:nvPicPr>
        <p:blipFill>
          <a:blip r:embed="rId2" cstate="print"/>
          <a:srcRect/>
          <a:stretch>
            <a:fillRect/>
          </a:stretch>
        </p:blipFill>
        <p:spPr bwMode="auto">
          <a:xfrm>
            <a:off x="3071802" y="2214554"/>
            <a:ext cx="3071834" cy="4214842"/>
          </a:xfrm>
          <a:prstGeom prst="rect">
            <a:avLst/>
          </a:prstGeom>
          <a:noFill/>
          <a:effectLst>
            <a:glow rad="139700">
              <a:schemeClr val="accent2">
                <a:satMod val="175000"/>
                <a:alpha val="40000"/>
              </a:schemeClr>
            </a:glo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785926"/>
            <a:ext cx="8229600" cy="4590266"/>
          </a:xfrm>
        </p:spPr>
        <p:txBody>
          <a:bodyPr>
            <a:normAutofit fontScale="90000"/>
          </a:bodyPr>
          <a:lstStyle/>
          <a:p>
            <a:r>
              <a:rPr lang="uk-UA" dirty="0" smtClean="0"/>
              <a:t>       </a:t>
            </a:r>
            <a:r>
              <a:rPr lang="uk-UA" b="1" dirty="0" smtClean="0"/>
              <a:t>Склад </a:t>
            </a:r>
            <a:r>
              <a:rPr lang="uk-UA" b="1" dirty="0" err="1" smtClean="0"/>
              <a:t>“Кока-Коли”</a:t>
            </a:r>
            <a:r>
              <a:rPr lang="uk-UA" b="1" dirty="0" smtClean="0"/>
              <a:t/>
            </a:r>
            <a:br>
              <a:rPr lang="uk-UA" b="1" dirty="0" smtClean="0"/>
            </a:br>
            <a:r>
              <a:rPr lang="uk-UA" b="1" dirty="0" err="1" smtClean="0"/>
              <a:t>-цукор</a:t>
            </a:r>
            <a:r>
              <a:rPr lang="en-US" b="1" dirty="0" smtClean="0"/>
              <a:t>;</a:t>
            </a:r>
            <a:r>
              <a:rPr lang="uk-UA" b="1" dirty="0" smtClean="0"/>
              <a:t/>
            </a:r>
            <a:br>
              <a:rPr lang="uk-UA" b="1" dirty="0" smtClean="0"/>
            </a:br>
            <a:r>
              <a:rPr lang="uk-UA" b="1" dirty="0" err="1" smtClean="0"/>
              <a:t>-диоксид</a:t>
            </a:r>
            <a:r>
              <a:rPr lang="uk-UA" b="1" dirty="0" smtClean="0"/>
              <a:t> вуглецю</a:t>
            </a:r>
            <a:r>
              <a:rPr lang="en-US" b="1" dirty="0" smtClean="0"/>
              <a:t>;</a:t>
            </a:r>
            <a:r>
              <a:rPr lang="uk-UA" b="1" dirty="0" smtClean="0"/>
              <a:t/>
            </a:r>
            <a:br>
              <a:rPr lang="uk-UA" b="1" dirty="0" smtClean="0"/>
            </a:br>
            <a:r>
              <a:rPr lang="uk-UA" b="1" dirty="0" err="1" smtClean="0"/>
              <a:t>-барвник</a:t>
            </a:r>
            <a:r>
              <a:rPr lang="uk-UA" b="1" dirty="0" smtClean="0"/>
              <a:t>(цукровий колір)</a:t>
            </a:r>
            <a:r>
              <a:rPr lang="en-US" b="1" dirty="0" smtClean="0"/>
              <a:t>;</a:t>
            </a:r>
            <a:r>
              <a:rPr lang="uk-UA" b="1" dirty="0" smtClean="0"/>
              <a:t/>
            </a:r>
            <a:br>
              <a:rPr lang="uk-UA" b="1" dirty="0" smtClean="0"/>
            </a:br>
            <a:r>
              <a:rPr lang="uk-UA" b="1" dirty="0" err="1" smtClean="0"/>
              <a:t>-ортофосфатна</a:t>
            </a:r>
            <a:r>
              <a:rPr lang="uk-UA" b="1" dirty="0" smtClean="0"/>
              <a:t> кислота</a:t>
            </a:r>
            <a:r>
              <a:rPr lang="en-US" b="1" dirty="0" smtClean="0"/>
              <a:t>;</a:t>
            </a:r>
            <a:r>
              <a:rPr lang="uk-UA" b="1" dirty="0" smtClean="0"/>
              <a:t/>
            </a:r>
            <a:br>
              <a:rPr lang="uk-UA" b="1" dirty="0" smtClean="0"/>
            </a:br>
            <a:r>
              <a:rPr lang="uk-UA" b="1" dirty="0" err="1" smtClean="0"/>
              <a:t>-кофеїн</a:t>
            </a:r>
            <a:r>
              <a:rPr lang="en-US" b="1" dirty="0" smtClean="0"/>
              <a:t>;</a:t>
            </a:r>
            <a:r>
              <a:rPr lang="uk-UA" b="1" dirty="0" smtClean="0"/>
              <a:t/>
            </a:r>
            <a:br>
              <a:rPr lang="uk-UA" b="1" dirty="0" smtClean="0"/>
            </a:br>
            <a:r>
              <a:rPr lang="uk-UA" b="1" dirty="0" err="1" smtClean="0"/>
              <a:t>-ароматизатор</a:t>
            </a:r>
            <a:r>
              <a:rPr lang="uk-UA" b="1" dirty="0" smtClean="0"/>
              <a:t>:ванілін, коричне масло, </a:t>
            </a:r>
            <a:r>
              <a:rPr lang="uk-UA" b="1" dirty="0" err="1" smtClean="0"/>
              <a:t>масло</a:t>
            </a:r>
            <a:r>
              <a:rPr lang="uk-UA" b="1" dirty="0" smtClean="0"/>
              <a:t> гвоздики, масло лимона</a:t>
            </a:r>
            <a:r>
              <a:rPr lang="en-US" b="1" dirty="0" smtClean="0"/>
              <a:t>;</a:t>
            </a:r>
            <a:br>
              <a:rPr lang="en-US" b="1" dirty="0" smtClean="0"/>
            </a:br>
            <a:r>
              <a:rPr lang="uk-UA" b="1" dirty="0" smtClean="0"/>
              <a:t>-</a:t>
            </a:r>
            <a:r>
              <a:rPr lang="uk-UA" b="1" dirty="0" err="1" smtClean="0"/>
              <a:t>азорубін</a:t>
            </a:r>
            <a:r>
              <a:rPr lang="uk-UA" b="1" dirty="0" smtClean="0"/>
              <a:t>.</a:t>
            </a:r>
            <a:r>
              <a:rPr lang="uk-UA" dirty="0" smtClean="0"/>
              <a:t/>
            </a:r>
            <a:br>
              <a:rPr lang="uk-UA" dirty="0" smtClean="0"/>
            </a:br>
            <a:r>
              <a:rPr lang="uk-UA" dirty="0" smtClean="0"/>
              <a:t/>
            </a:r>
            <a:br>
              <a:rPr lang="uk-UA" dirty="0" smtClean="0"/>
            </a:br>
            <a:r>
              <a:rPr lang="uk-UA" dirty="0" smtClean="0"/>
              <a:t/>
            </a:r>
            <a:br>
              <a:rPr lang="uk-UA" dirty="0" smtClean="0"/>
            </a:br>
            <a:endParaRPr lang="ru-RU" dirty="0"/>
          </a:p>
        </p:txBody>
      </p:sp>
      <p:pic>
        <p:nvPicPr>
          <p:cNvPr id="3" name="Picture 5" descr="H:\Music\41eEGUKPbXc.jpg"/>
          <p:cNvPicPr>
            <a:picLocks noChangeAspect="1" noChangeArrowheads="1"/>
          </p:cNvPicPr>
          <p:nvPr/>
        </p:nvPicPr>
        <p:blipFill>
          <a:blip r:embed="rId2" cstate="print"/>
          <a:srcRect/>
          <a:stretch>
            <a:fillRect/>
          </a:stretch>
        </p:blipFill>
        <p:spPr bwMode="auto">
          <a:xfrm>
            <a:off x="1571604" y="1714488"/>
            <a:ext cx="5715040" cy="3929090"/>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404"/>
            <a:ext cx="9144000" cy="4357694"/>
          </a:xfrm>
        </p:spPr>
        <p:txBody>
          <a:bodyPr>
            <a:normAutofit/>
          </a:bodyPr>
          <a:lstStyle/>
          <a:p>
            <a:r>
              <a:rPr lang="uk-UA" sz="2800" b="1" dirty="0" smtClean="0"/>
              <a:t>Від Е400 до Е481 – це стабілізатори, емульгатори, загусники та </a:t>
            </a:r>
            <a:r>
              <a:rPr lang="uk-UA" sz="2800" b="1" dirty="0" err="1" smtClean="0"/>
              <a:t>та</a:t>
            </a:r>
            <a:r>
              <a:rPr lang="uk-UA" sz="2800" b="1" dirty="0" smtClean="0"/>
              <a:t> ущільнювачі. Вони потрібні для хорошої форми продукту та консистенції.</a:t>
            </a:r>
            <a:br>
              <a:rPr lang="uk-UA" sz="2800" b="1" dirty="0" smtClean="0"/>
            </a:br>
            <a:r>
              <a:rPr lang="uk-UA" sz="2800" b="1" dirty="0" smtClean="0"/>
              <a:t>Без них не роблять соуси, майонез, йогурти та більшість кондитерських виробів.</a:t>
            </a:r>
            <a:endParaRPr lang="ru-RU" sz="2800" b="1" dirty="0"/>
          </a:p>
        </p:txBody>
      </p:sp>
      <p:pic>
        <p:nvPicPr>
          <p:cNvPr id="12290" name="Picture 2" descr="H:\Music\xarchovi-dobavki-e-dobavki2.jpg"/>
          <p:cNvPicPr>
            <a:picLocks noChangeAspect="1" noChangeArrowheads="1"/>
          </p:cNvPicPr>
          <p:nvPr/>
        </p:nvPicPr>
        <p:blipFill>
          <a:blip r:embed="rId2" cstate="print"/>
          <a:srcRect/>
          <a:stretch>
            <a:fillRect/>
          </a:stretch>
        </p:blipFill>
        <p:spPr bwMode="auto">
          <a:xfrm rot="436173">
            <a:off x="3016060" y="3277811"/>
            <a:ext cx="3429000" cy="2724150"/>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857628"/>
          </a:xfrm>
        </p:spPr>
        <p:txBody>
          <a:bodyPr>
            <a:normAutofit/>
          </a:bodyPr>
          <a:lstStyle/>
          <a:p>
            <a:r>
              <a:rPr lang="uk-UA" sz="3200" b="1" dirty="0" smtClean="0"/>
              <a:t>Е500- Е585 – регулятори кислотності, тобто </a:t>
            </a:r>
            <a:r>
              <a:rPr lang="uk-UA" sz="3200" b="1" dirty="0" err="1" smtClean="0"/>
              <a:t>розрихлювачі</a:t>
            </a:r>
            <a:r>
              <a:rPr lang="uk-UA" sz="3200" b="1" dirty="0" smtClean="0"/>
              <a:t>, регулятори вологи. Їх зазвичай використовують пекарі та кондитери. Такі </a:t>
            </a:r>
            <a:r>
              <a:rPr lang="uk-UA" sz="3200" b="1" dirty="0" err="1" smtClean="0"/>
              <a:t>“покращувачі”</a:t>
            </a:r>
            <a:r>
              <a:rPr lang="uk-UA" sz="3200" b="1" dirty="0" smtClean="0"/>
              <a:t> допомагають їм економити час та гроші на якісній сировині.</a:t>
            </a:r>
            <a:endParaRPr lang="ru-RU"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071810"/>
          </a:xfrm>
        </p:spPr>
        <p:txBody>
          <a:bodyPr>
            <a:normAutofit/>
          </a:bodyPr>
          <a:lstStyle/>
          <a:p>
            <a:r>
              <a:rPr lang="uk-UA" sz="3200" b="1" dirty="0" smtClean="0"/>
              <a:t>Однак широке використання харчових добавок почалося в кінці 19 ст., воно </a:t>
            </a:r>
            <a:r>
              <a:rPr lang="uk-UA" sz="3200" b="1" dirty="0" err="1" smtClean="0"/>
              <a:t>пов</a:t>
            </a:r>
            <a:r>
              <a:rPr lang="en-US" sz="3200" b="1" dirty="0" smtClean="0"/>
              <a:t>’</a:t>
            </a:r>
            <a:r>
              <a:rPr lang="uk-UA" sz="3200" b="1" dirty="0" err="1" smtClean="0"/>
              <a:t>язане</a:t>
            </a:r>
            <a:r>
              <a:rPr lang="uk-UA" sz="3200" b="1" dirty="0" smtClean="0"/>
              <a:t> із зростанням населення, вдосконаленням харчових технологій та досягненнями хімії.</a:t>
            </a:r>
            <a:endParaRPr lang="ru-RU" sz="3200" b="1" dirty="0"/>
          </a:p>
        </p:txBody>
      </p:sp>
      <p:pic>
        <p:nvPicPr>
          <p:cNvPr id="5122" name="Picture 2" descr="H:\Music\%D1%97%D0%B6%D0%B0-%D1%85%D1%96%D0%BC%D1%96%D1%8F.jpg"/>
          <p:cNvPicPr>
            <a:picLocks noChangeAspect="1" noChangeArrowheads="1"/>
          </p:cNvPicPr>
          <p:nvPr/>
        </p:nvPicPr>
        <p:blipFill>
          <a:blip r:embed="rId2" cstate="print"/>
          <a:srcRect/>
          <a:stretch>
            <a:fillRect/>
          </a:stretch>
        </p:blipFill>
        <p:spPr bwMode="auto">
          <a:xfrm rot="614961">
            <a:off x="1142976" y="3214686"/>
            <a:ext cx="3314706" cy="3160534"/>
          </a:xfrm>
          <a:prstGeom prst="rect">
            <a:avLst/>
          </a:prstGeom>
          <a:noFill/>
          <a:effectLst>
            <a:glow rad="228600">
              <a:schemeClr val="accent4">
                <a:satMod val="175000"/>
                <a:alpha val="40000"/>
              </a:schemeClr>
            </a:glow>
          </a:effectLst>
        </p:spPr>
      </p:pic>
      <p:pic>
        <p:nvPicPr>
          <p:cNvPr id="5123" name="Picture 3" descr="H:\Music\mini_food-pyramid-small.jpg"/>
          <p:cNvPicPr>
            <a:picLocks noChangeAspect="1" noChangeArrowheads="1"/>
          </p:cNvPicPr>
          <p:nvPr/>
        </p:nvPicPr>
        <p:blipFill>
          <a:blip r:embed="rId3" cstate="print"/>
          <a:srcRect/>
          <a:stretch>
            <a:fillRect/>
          </a:stretch>
        </p:blipFill>
        <p:spPr bwMode="auto">
          <a:xfrm rot="721138">
            <a:off x="5357818" y="3500438"/>
            <a:ext cx="2286016" cy="2573097"/>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3225800"/>
          </a:xfrm>
        </p:spPr>
        <p:txBody>
          <a:bodyPr>
            <a:noAutofit/>
          </a:bodyPr>
          <a:lstStyle/>
          <a:p>
            <a:r>
              <a:rPr lang="uk-UA" sz="2800" b="1" dirty="0" smtClean="0"/>
              <a:t>Від Е600 до Е699 – це підсилювачі смаку. У процесі зберігання та переробки продуктів кількість речовин, що посилюють смакове сприйняття – зменшується, тож їх доводиться додавати штучним </a:t>
            </a:r>
            <a:r>
              <a:rPr lang="uk-UA" sz="2800" b="1" dirty="0" err="1" smtClean="0"/>
              <a:t>хляхом</a:t>
            </a:r>
            <a:r>
              <a:rPr lang="uk-UA" sz="2800" b="1" dirty="0" smtClean="0"/>
              <a:t>. Знайти їх можна у </a:t>
            </a:r>
            <a:r>
              <a:rPr lang="uk-UA" sz="2800" b="1" dirty="0" err="1" smtClean="0"/>
              <a:t>швидкосупах</a:t>
            </a:r>
            <a:r>
              <a:rPr lang="uk-UA" sz="2800" b="1" dirty="0" smtClean="0"/>
              <a:t>, напівфабрикатах, шоколадних батончиках.</a:t>
            </a:r>
            <a:endParaRPr lang="ru-RU" sz="2800" b="1" dirty="0"/>
          </a:p>
        </p:txBody>
      </p:sp>
      <p:pic>
        <p:nvPicPr>
          <p:cNvPr id="21506" name="Picture 2" descr="H:\Music\12923.jpeg"/>
          <p:cNvPicPr>
            <a:picLocks noChangeAspect="1" noChangeArrowheads="1"/>
          </p:cNvPicPr>
          <p:nvPr/>
        </p:nvPicPr>
        <p:blipFill>
          <a:blip r:embed="rId2" cstate="print"/>
          <a:srcRect/>
          <a:stretch>
            <a:fillRect/>
          </a:stretch>
        </p:blipFill>
        <p:spPr bwMode="auto">
          <a:xfrm rot="423289">
            <a:off x="2815927" y="3294242"/>
            <a:ext cx="3810000" cy="3048000"/>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6652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uk-U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Глутамат</a:t>
            </a:r>
            <a:r>
              <a:rPr lang="uk-U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натрію Е621</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Picture 4" descr="H:\Music\PishevZ.jpg"/>
          <p:cNvPicPr>
            <a:picLocks noChangeAspect="1" noChangeArrowheads="1"/>
          </p:cNvPicPr>
          <p:nvPr/>
        </p:nvPicPr>
        <p:blipFill>
          <a:blip r:embed="rId2" cstate="print"/>
          <a:srcRect/>
          <a:stretch>
            <a:fillRect/>
          </a:stretch>
        </p:blipFill>
        <p:spPr bwMode="auto">
          <a:xfrm rot="20969769">
            <a:off x="829275" y="2178450"/>
            <a:ext cx="3814789" cy="3178991"/>
          </a:xfrm>
          <a:prstGeom prst="rect">
            <a:avLst/>
          </a:prstGeom>
          <a:noFill/>
          <a:effectLst>
            <a:glow rad="101600">
              <a:schemeClr val="accent3">
                <a:satMod val="175000"/>
                <a:alpha val="40000"/>
              </a:schemeClr>
            </a:glow>
          </a:effectLst>
        </p:spPr>
      </p:pic>
      <p:pic>
        <p:nvPicPr>
          <p:cNvPr id="1026" name="Picture 2" descr="H:\Music\03.jpg"/>
          <p:cNvPicPr>
            <a:picLocks noChangeAspect="1" noChangeArrowheads="1"/>
          </p:cNvPicPr>
          <p:nvPr/>
        </p:nvPicPr>
        <p:blipFill>
          <a:blip r:embed="rId3" cstate="print"/>
          <a:srcRect/>
          <a:stretch>
            <a:fillRect/>
          </a:stretch>
        </p:blipFill>
        <p:spPr bwMode="auto">
          <a:xfrm rot="901931">
            <a:off x="5812151" y="2384532"/>
            <a:ext cx="2143125" cy="2133600"/>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5726130"/>
          </a:xfrm>
        </p:spPr>
        <p:txBody>
          <a:bodyPr/>
          <a:lstStyle/>
          <a:p>
            <a:r>
              <a:rPr lang="uk-UA" b="1" dirty="0" smtClean="0"/>
              <a:t>Е700-Е799 Антибіотики.</a:t>
            </a:r>
            <a:br>
              <a:rPr lang="uk-UA" b="1" dirty="0" smtClean="0"/>
            </a:br>
            <a:r>
              <a:rPr lang="uk-UA" b="1" dirty="0" smtClean="0"/>
              <a:t>Пригнічують ріст мікроорганізмів.</a:t>
            </a:r>
            <a:endParaRPr lang="ru-RU"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286388"/>
          </a:xfrm>
        </p:spPr>
        <p:txBody>
          <a:bodyPr/>
          <a:lstStyle/>
          <a:p>
            <a:r>
              <a:rPr lang="uk-UA" b="1" dirty="0" smtClean="0"/>
              <a:t>Від Е900 до Е999 – </a:t>
            </a:r>
            <a:r>
              <a:rPr lang="uk-UA" b="1" dirty="0" err="1" smtClean="0"/>
              <a:t>підсолоджувачі</a:t>
            </a:r>
            <a:r>
              <a:rPr lang="uk-UA" b="1" dirty="0" smtClean="0"/>
              <a:t>. Попри солодку назву, глюкози в них майже немає. Власне тому їх використовують в першу чергу при виготовлені дієтичних продуктів.</a:t>
            </a:r>
            <a:endParaRPr lang="ru-RU"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8934"/>
          </a:xfrm>
        </p:spPr>
        <p:txBody>
          <a:bodyPr>
            <a:noAutofit/>
          </a:bodyPr>
          <a:lstStyle/>
          <a:p>
            <a:r>
              <a:rPr lang="uk-UA" sz="2800" b="1" dirty="0" err="1" smtClean="0"/>
              <a:t>Підсолоджувачі</a:t>
            </a:r>
            <a:r>
              <a:rPr lang="uk-UA" sz="2800" b="1" dirty="0" smtClean="0"/>
              <a:t>: </a:t>
            </a:r>
            <a:r>
              <a:rPr lang="uk-UA" sz="2800" b="1" dirty="0" err="1" smtClean="0">
                <a:solidFill>
                  <a:srgbClr val="FFFF00"/>
                </a:solidFill>
              </a:rPr>
              <a:t>ацесульфам</a:t>
            </a:r>
            <a:r>
              <a:rPr lang="uk-UA" sz="2800" b="1" dirty="0" smtClean="0"/>
              <a:t>, </a:t>
            </a:r>
            <a:r>
              <a:rPr lang="uk-UA" sz="2800" b="1" dirty="0" err="1" smtClean="0">
                <a:solidFill>
                  <a:srgbClr val="FFFF00"/>
                </a:solidFill>
              </a:rPr>
              <a:t>аспартам</a:t>
            </a:r>
            <a:r>
              <a:rPr lang="uk-UA" sz="2800" b="1" dirty="0" smtClean="0">
                <a:solidFill>
                  <a:srgbClr val="FFFF00"/>
                </a:solidFill>
              </a:rPr>
              <a:t>, </a:t>
            </a:r>
            <a:r>
              <a:rPr lang="uk-UA" sz="2800" b="1" dirty="0" err="1" smtClean="0">
                <a:solidFill>
                  <a:srgbClr val="FFFF00"/>
                </a:solidFill>
              </a:rPr>
              <a:t>цикламат</a:t>
            </a:r>
            <a:r>
              <a:rPr lang="uk-UA" sz="2800" b="1" dirty="0" smtClean="0">
                <a:solidFill>
                  <a:srgbClr val="FFFF00"/>
                </a:solidFill>
              </a:rPr>
              <a:t>, сахарин</a:t>
            </a:r>
            <a:r>
              <a:rPr lang="uk-UA" sz="2800" b="1" dirty="0" smtClean="0"/>
              <a:t>.</a:t>
            </a:r>
            <a:br>
              <a:rPr lang="uk-UA" sz="2800" b="1" dirty="0" smtClean="0"/>
            </a:br>
            <a:r>
              <a:rPr lang="uk-UA" sz="2800" b="1" dirty="0" smtClean="0"/>
              <a:t>Речовини, що у сотні разів солодші за цукор, але мають численні побічні ефекти на організм людини. Через дешевизну часто застосовуються у харчовій промисловості замість значно дорожчого цукру.</a:t>
            </a:r>
            <a:endParaRPr lang="ru-RU" sz="2800" b="1" dirty="0"/>
          </a:p>
        </p:txBody>
      </p:sp>
      <p:pic>
        <p:nvPicPr>
          <p:cNvPr id="20482" name="Picture 2" descr="H:\Music\2013-09-06_100807.jpg"/>
          <p:cNvPicPr>
            <a:picLocks noChangeAspect="1" noChangeArrowheads="1"/>
          </p:cNvPicPr>
          <p:nvPr/>
        </p:nvPicPr>
        <p:blipFill>
          <a:blip r:embed="rId2" cstate="print"/>
          <a:srcRect/>
          <a:stretch>
            <a:fillRect/>
          </a:stretch>
        </p:blipFill>
        <p:spPr bwMode="auto">
          <a:xfrm>
            <a:off x="214282" y="3071810"/>
            <a:ext cx="3571900" cy="2428892"/>
          </a:xfrm>
          <a:prstGeom prst="rect">
            <a:avLst/>
          </a:prstGeom>
          <a:noFill/>
          <a:effectLst>
            <a:glow rad="139700">
              <a:schemeClr val="accent1">
                <a:satMod val="175000"/>
                <a:alpha val="40000"/>
              </a:schemeClr>
            </a:glow>
          </a:effectLst>
        </p:spPr>
      </p:pic>
      <p:pic>
        <p:nvPicPr>
          <p:cNvPr id="20483" name="Picture 3" descr="H:\Music\aspartamgifte951.jpg"/>
          <p:cNvPicPr>
            <a:picLocks noChangeAspect="1" noChangeArrowheads="1"/>
          </p:cNvPicPr>
          <p:nvPr/>
        </p:nvPicPr>
        <p:blipFill>
          <a:blip r:embed="rId3" cstate="print"/>
          <a:srcRect/>
          <a:stretch>
            <a:fillRect/>
          </a:stretch>
        </p:blipFill>
        <p:spPr bwMode="auto">
          <a:xfrm>
            <a:off x="4929190" y="3071810"/>
            <a:ext cx="4000500" cy="2857500"/>
          </a:xfrm>
          <a:prstGeom prst="rect">
            <a:avLst/>
          </a:prstGeom>
          <a:noFill/>
          <a:effectLst>
            <a:glow rad="139700">
              <a:schemeClr val="accent5">
                <a:satMod val="175000"/>
                <a:alpha val="40000"/>
              </a:schemeClr>
            </a:glow>
          </a:effectLst>
        </p:spPr>
      </p:pic>
      <p:pic>
        <p:nvPicPr>
          <p:cNvPr id="20484" name="Picture 4" descr="H:\Music\bzp-net-ua-aspartam_jpg_500x500_q85.jpg"/>
          <p:cNvPicPr>
            <a:picLocks noChangeAspect="1" noChangeArrowheads="1"/>
          </p:cNvPicPr>
          <p:nvPr/>
        </p:nvPicPr>
        <p:blipFill>
          <a:blip r:embed="rId4" cstate="print"/>
          <a:srcRect/>
          <a:stretch>
            <a:fillRect/>
          </a:stretch>
        </p:blipFill>
        <p:spPr bwMode="auto">
          <a:xfrm>
            <a:off x="3643306" y="4714884"/>
            <a:ext cx="2857500" cy="1952625"/>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H:\Music\cqtKCyNC5B.jpg"/>
          <p:cNvPicPr>
            <a:picLocks noChangeAspect="1" noChangeArrowheads="1"/>
          </p:cNvPicPr>
          <p:nvPr/>
        </p:nvPicPr>
        <p:blipFill>
          <a:blip r:embed="rId2" cstate="print"/>
          <a:srcRect/>
          <a:stretch>
            <a:fillRect/>
          </a:stretch>
        </p:blipFill>
        <p:spPr bwMode="auto">
          <a:xfrm>
            <a:off x="1285852" y="1500174"/>
            <a:ext cx="6715172" cy="4500594"/>
          </a:xfrm>
          <a:prstGeom prst="rect">
            <a:avLst/>
          </a:prstGeom>
          <a:noFill/>
          <a:ln w="76200">
            <a:solidFill>
              <a:srgbClr val="FF0000"/>
            </a:solidFill>
          </a:ln>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071810"/>
          </a:xfrm>
        </p:spPr>
        <p:txBody>
          <a:bodyPr>
            <a:noAutofit/>
          </a:bodyPr>
          <a:lstStyle/>
          <a:p>
            <a:r>
              <a:rPr lang="uk-UA" sz="3200" b="1" dirty="0" smtClean="0"/>
              <a:t>Сфера застосування</a:t>
            </a:r>
            <a:br>
              <a:rPr lang="uk-UA" sz="3200" b="1" dirty="0" smtClean="0"/>
            </a:br>
            <a:r>
              <a:rPr lang="uk-UA" sz="3200" b="1" dirty="0" smtClean="0"/>
              <a:t>газовані солодкі напої, низькокалорійні напої, жувальні гумки, дешеві цукерки, кондитерські вироби, фальсифікати згущеного молока.</a:t>
            </a:r>
            <a:endParaRPr lang="ru-RU" sz="3200" b="1" dirty="0"/>
          </a:p>
        </p:txBody>
      </p:sp>
      <p:pic>
        <p:nvPicPr>
          <p:cNvPr id="23554" name="Picture 2" descr="H:\Music\Gommes-mcher-photo-xpectations1.png"/>
          <p:cNvPicPr>
            <a:picLocks noChangeAspect="1" noChangeArrowheads="1"/>
          </p:cNvPicPr>
          <p:nvPr/>
        </p:nvPicPr>
        <p:blipFill>
          <a:blip r:embed="rId2" cstate="print"/>
          <a:srcRect/>
          <a:stretch>
            <a:fillRect/>
          </a:stretch>
        </p:blipFill>
        <p:spPr bwMode="auto">
          <a:xfrm>
            <a:off x="1643042" y="2928934"/>
            <a:ext cx="6011114" cy="334374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500438"/>
          </a:xfrm>
        </p:spPr>
        <p:txBody>
          <a:bodyPr>
            <a:normAutofit/>
          </a:bodyPr>
          <a:lstStyle/>
          <a:p>
            <a:r>
              <a:rPr lang="uk-UA" sz="3200" b="1" dirty="0" smtClean="0"/>
              <a:t>В Україні заборонені добавки: Е102,Е103, Е105,Е110,Е111,Е120,Е121,Е123, Е124, Е125, Е126, 127, Е130,Е152, Е240,Е241,Е242,Е450,Е451,Е452,Е453,Е454, Е461, Е462, Е463,Е465.</a:t>
            </a:r>
            <a:r>
              <a:rPr lang="ru-RU" sz="3200" b="1" dirty="0" smtClean="0"/>
              <a:t/>
            </a:r>
            <a:br>
              <a:rPr lang="ru-RU" sz="3200" b="1" dirty="0" smtClean="0"/>
            </a:br>
            <a:r>
              <a:rPr lang="uk-UA" sz="3200" b="1" dirty="0" smtClean="0"/>
              <a:t> Тоді як дозволено 351 харчову добавку.</a:t>
            </a:r>
            <a:endParaRPr lang="ru-RU" sz="3200" b="1" dirty="0"/>
          </a:p>
        </p:txBody>
      </p:sp>
      <p:pic>
        <p:nvPicPr>
          <p:cNvPr id="3" name="Picture 2" descr="H:\bluetooth\02-zdorovja.jpg"/>
          <p:cNvPicPr>
            <a:picLocks noChangeAspect="1" noChangeArrowheads="1"/>
          </p:cNvPicPr>
          <p:nvPr/>
        </p:nvPicPr>
        <p:blipFill>
          <a:blip r:embed="rId2" cstate="print"/>
          <a:srcRect/>
          <a:stretch>
            <a:fillRect/>
          </a:stretch>
        </p:blipFill>
        <p:spPr bwMode="auto">
          <a:xfrm>
            <a:off x="3286116" y="3500438"/>
            <a:ext cx="2571768" cy="3143272"/>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64371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uk-UA" sz="3100" b="1" dirty="0" smtClean="0"/>
              <a:t>Серед товарів, які містять Е з </a:t>
            </a:r>
            <a:r>
              <a:rPr lang="uk-UA" sz="3100" b="1" dirty="0" err="1" smtClean="0"/>
              <a:t>“чорного</a:t>
            </a:r>
            <a:r>
              <a:rPr lang="uk-UA" sz="3100" b="1" dirty="0" smtClean="0"/>
              <a:t> </a:t>
            </a:r>
            <a:r>
              <a:rPr lang="uk-UA" sz="3100" b="1" dirty="0" err="1" smtClean="0"/>
              <a:t>списку”</a:t>
            </a:r>
            <a:r>
              <a:rPr lang="uk-UA" sz="3100" b="1" dirty="0" smtClean="0"/>
              <a:t> чемпіонами виявилися шоколадні драже “М&amp;М</a:t>
            </a:r>
            <a:r>
              <a:rPr lang="en-US" sz="3100" b="1" dirty="0" smtClean="0"/>
              <a:t>s</a:t>
            </a:r>
            <a:r>
              <a:rPr lang="uk-UA" sz="3100" b="1" dirty="0" smtClean="0"/>
              <a:t>” від компанії </a:t>
            </a:r>
            <a:r>
              <a:rPr lang="uk-UA" sz="3100" b="1" dirty="0" err="1" smtClean="0"/>
              <a:t>“Марс”</a:t>
            </a:r>
            <a:r>
              <a:rPr lang="uk-UA" sz="3100" b="1" dirty="0" smtClean="0"/>
              <a:t>. Жовтий та червоний горішки, які весело розмовляють у </a:t>
            </a:r>
            <a:r>
              <a:rPr lang="uk-UA" sz="3100" b="1" dirty="0" err="1" smtClean="0"/>
              <a:t>телероликах</a:t>
            </a:r>
            <a:r>
              <a:rPr lang="uk-UA" sz="3100" b="1" dirty="0" smtClean="0"/>
              <a:t>, у своєму складі містять одразу шість небезпечних складників – Е104, Е122, Е110, Е102 та Е171.</a:t>
            </a:r>
            <a:r>
              <a:rPr lang="en-US" sz="3100" b="1" dirty="0" smtClean="0"/>
              <a:t/>
            </a:r>
            <a:br>
              <a:rPr lang="en-US" sz="3100" b="1" dirty="0" smtClean="0"/>
            </a:br>
            <a:r>
              <a:rPr lang="en-US" sz="3100" b="1" dirty="0" smtClean="0"/>
              <a:t/>
            </a:r>
            <a:br>
              <a:rPr lang="en-US" sz="3100"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ru-RU" dirty="0"/>
          </a:p>
        </p:txBody>
      </p:sp>
      <p:pic>
        <p:nvPicPr>
          <p:cNvPr id="24578" name="Picture 2" descr="H:\Music\779522-320.jpg"/>
          <p:cNvPicPr>
            <a:picLocks noChangeAspect="1" noChangeArrowheads="1"/>
          </p:cNvPicPr>
          <p:nvPr/>
        </p:nvPicPr>
        <p:blipFill>
          <a:blip r:embed="rId2" cstate="print"/>
          <a:srcRect/>
          <a:stretch>
            <a:fillRect/>
          </a:stretch>
        </p:blipFill>
        <p:spPr bwMode="auto">
          <a:xfrm>
            <a:off x="785786" y="3429000"/>
            <a:ext cx="2428892" cy="3000396"/>
          </a:xfrm>
          <a:prstGeom prst="rect">
            <a:avLst/>
          </a:prstGeom>
          <a:noFill/>
          <a:effectLst>
            <a:glow rad="228600">
              <a:schemeClr val="accent6">
                <a:satMod val="175000"/>
                <a:alpha val="40000"/>
              </a:schemeClr>
            </a:glow>
          </a:effectLst>
        </p:spPr>
      </p:pic>
      <p:pic>
        <p:nvPicPr>
          <p:cNvPr id="24579" name="Picture 3" descr="H:\Music\Red-MM.png"/>
          <p:cNvPicPr>
            <a:picLocks noChangeAspect="1" noChangeArrowheads="1"/>
          </p:cNvPicPr>
          <p:nvPr/>
        </p:nvPicPr>
        <p:blipFill>
          <a:blip r:embed="rId3" cstate="print"/>
          <a:srcRect/>
          <a:stretch>
            <a:fillRect/>
          </a:stretch>
        </p:blipFill>
        <p:spPr bwMode="auto">
          <a:xfrm>
            <a:off x="5715008" y="2714620"/>
            <a:ext cx="2476500" cy="1866900"/>
          </a:xfrm>
          <a:prstGeom prst="rect">
            <a:avLst/>
          </a:prstGeom>
          <a:noFill/>
        </p:spPr>
      </p:pic>
      <p:pic>
        <p:nvPicPr>
          <p:cNvPr id="24580" name="Picture 4" descr="H:\Music\MMS-Red-lice-infused-2013-620x400.jpg"/>
          <p:cNvPicPr>
            <a:picLocks noChangeAspect="1" noChangeArrowheads="1"/>
          </p:cNvPicPr>
          <p:nvPr/>
        </p:nvPicPr>
        <p:blipFill>
          <a:blip r:embed="rId4" cstate="print"/>
          <a:srcRect/>
          <a:stretch>
            <a:fillRect/>
          </a:stretch>
        </p:blipFill>
        <p:spPr bwMode="auto">
          <a:xfrm>
            <a:off x="4071934" y="4572008"/>
            <a:ext cx="3000396" cy="1929320"/>
          </a:xfrm>
          <a:prstGeom prst="rect">
            <a:avLst/>
          </a:prstGeom>
          <a:noFill/>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Штрихкоды EAN.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071810"/>
          </a:xfrm>
        </p:spPr>
        <p:txBody>
          <a:bodyPr>
            <a:normAutofit fontScale="90000"/>
          </a:bodyPr>
          <a:lstStyle/>
          <a:p>
            <a:pPr algn="l"/>
            <a:r>
              <a:rPr lang="ru-RU" sz="3200" b="1" dirty="0" err="1" smtClean="0"/>
              <a:t>Харчові</a:t>
            </a:r>
            <a:r>
              <a:rPr lang="ru-RU" sz="3200" b="1" dirty="0" smtClean="0"/>
              <a:t> добавки – </a:t>
            </a:r>
            <a:r>
              <a:rPr lang="ru-RU" sz="3200" b="1" dirty="0" err="1" smtClean="0"/>
              <a:t>це</a:t>
            </a:r>
            <a:r>
              <a:rPr lang="ru-RU" sz="3200" b="1" dirty="0" smtClean="0"/>
              <a:t> </a:t>
            </a:r>
            <a:r>
              <a:rPr lang="ru-RU" sz="3200" b="1" dirty="0" err="1" smtClean="0"/>
              <a:t>речовини</a:t>
            </a:r>
            <a:r>
              <a:rPr lang="ru-RU" sz="3200" b="1" dirty="0" smtClean="0"/>
              <a:t> природного </a:t>
            </a:r>
            <a:r>
              <a:rPr lang="ru-RU" sz="3200" b="1" dirty="0" err="1" smtClean="0"/>
              <a:t>й</a:t>
            </a:r>
            <a:r>
              <a:rPr lang="ru-RU" sz="3200" b="1" dirty="0" smtClean="0"/>
              <a:t> штучного </a:t>
            </a:r>
            <a:r>
              <a:rPr lang="ru-RU" sz="3200" b="1" dirty="0" err="1" smtClean="0"/>
              <a:t>походження</a:t>
            </a:r>
            <a:r>
              <a:rPr lang="ru-RU" sz="3200" b="1" dirty="0" smtClean="0"/>
              <a:t>, </a:t>
            </a:r>
            <a:r>
              <a:rPr lang="ru-RU" sz="3200" b="1" dirty="0" err="1" smtClean="0"/>
              <a:t>спеціально</a:t>
            </a:r>
            <a:r>
              <a:rPr lang="ru-RU" sz="3200" b="1" dirty="0" smtClean="0"/>
              <a:t> </a:t>
            </a:r>
            <a:r>
              <a:rPr lang="ru-RU" sz="3200" b="1" dirty="0" err="1" smtClean="0"/>
              <a:t>внесені</a:t>
            </a:r>
            <a:r>
              <a:rPr lang="ru-RU" sz="3200" b="1" dirty="0" smtClean="0"/>
              <a:t> у </a:t>
            </a:r>
            <a:r>
              <a:rPr lang="ru-RU" sz="3200" b="1" dirty="0" err="1" smtClean="0"/>
              <a:t>харчові</a:t>
            </a:r>
            <a:r>
              <a:rPr lang="ru-RU" sz="3200" b="1" dirty="0" smtClean="0"/>
              <a:t> </a:t>
            </a:r>
            <a:r>
              <a:rPr lang="ru-RU" sz="3200" b="1" dirty="0" err="1" smtClean="0"/>
              <a:t>продукти</a:t>
            </a:r>
            <a:r>
              <a:rPr lang="ru-RU" sz="3200" b="1" dirty="0" smtClean="0"/>
              <a:t> для </a:t>
            </a:r>
            <a:r>
              <a:rPr lang="ru-RU" sz="3200" b="1" dirty="0" err="1" smtClean="0"/>
              <a:t>досягнення</a:t>
            </a:r>
            <a:r>
              <a:rPr lang="ru-RU" sz="3200" b="1" dirty="0" smtClean="0"/>
              <a:t> </a:t>
            </a:r>
            <a:r>
              <a:rPr lang="ru-RU" sz="3200" b="1" dirty="0" err="1" smtClean="0"/>
              <a:t>певних</a:t>
            </a:r>
            <a:r>
              <a:rPr lang="ru-RU" sz="3200" b="1" dirty="0" smtClean="0"/>
              <a:t> </a:t>
            </a:r>
            <a:r>
              <a:rPr lang="ru-RU" sz="3200" b="1" dirty="0" err="1" smtClean="0"/>
              <a:t>технологічних</a:t>
            </a:r>
            <a:r>
              <a:rPr lang="ru-RU" sz="3200" b="1" dirty="0" smtClean="0"/>
              <a:t> </a:t>
            </a:r>
            <a:r>
              <a:rPr lang="ru-RU" sz="3200" b="1" dirty="0" err="1" smtClean="0"/>
              <a:t>ефектів</a:t>
            </a:r>
            <a:r>
              <a:rPr lang="ru-RU" sz="3200" b="1" dirty="0" smtClean="0"/>
              <a:t>.(</a:t>
            </a:r>
            <a:r>
              <a:rPr lang="ru-RU" sz="3200" b="1" dirty="0" err="1" smtClean="0"/>
              <a:t>Кольру</a:t>
            </a:r>
            <a:r>
              <a:rPr lang="ru-RU" sz="3200" b="1" dirty="0" smtClean="0"/>
              <a:t>, </a:t>
            </a:r>
            <a:r>
              <a:rPr lang="ru-RU" sz="3200" b="1" dirty="0" err="1" smtClean="0"/>
              <a:t>стійкості</a:t>
            </a:r>
            <a:r>
              <a:rPr lang="ru-RU" sz="3200" b="1" dirty="0" smtClean="0"/>
              <a:t> до </a:t>
            </a:r>
            <a:r>
              <a:rPr lang="ru-RU" sz="3200" b="1" dirty="0" err="1" smtClean="0"/>
              <a:t>псування</a:t>
            </a:r>
            <a:r>
              <a:rPr lang="ru-RU" sz="3200" b="1" dirty="0" smtClean="0"/>
              <a:t>, </a:t>
            </a:r>
            <a:r>
              <a:rPr lang="ru-RU" sz="3200" b="1" dirty="0" err="1" smtClean="0"/>
              <a:t>збереження</a:t>
            </a:r>
            <a:r>
              <a:rPr lang="ru-RU" sz="3200" b="1" dirty="0" smtClean="0"/>
              <a:t> </a:t>
            </a:r>
            <a:r>
              <a:rPr lang="ru-RU" sz="3200" b="1" dirty="0" err="1" smtClean="0"/>
              <a:t>структури</a:t>
            </a:r>
            <a:r>
              <a:rPr lang="ru-RU" sz="3200" b="1" dirty="0" smtClean="0"/>
              <a:t> </a:t>
            </a:r>
            <a:r>
              <a:rPr lang="ru-RU" sz="3200" b="1" dirty="0" err="1" smtClean="0"/>
              <a:t>й</a:t>
            </a:r>
            <a:r>
              <a:rPr lang="ru-RU" sz="3200" b="1" dirty="0" smtClean="0"/>
              <a:t> </a:t>
            </a:r>
            <a:r>
              <a:rPr lang="ru-RU" sz="3200" b="1" dirty="0" err="1" smtClean="0"/>
              <a:t>зовнішнього</a:t>
            </a:r>
            <a:r>
              <a:rPr lang="ru-RU" sz="3200" b="1" dirty="0" smtClean="0"/>
              <a:t> </a:t>
            </a:r>
            <a:r>
              <a:rPr lang="ru-RU" sz="3200" b="1" dirty="0" err="1" smtClean="0"/>
              <a:t>вигляду</a:t>
            </a:r>
            <a:r>
              <a:rPr lang="ru-RU" sz="3200" b="1" dirty="0" smtClean="0"/>
              <a:t> та </a:t>
            </a:r>
            <a:r>
              <a:rPr lang="ru-RU" sz="3200" b="1" dirty="0" err="1" smtClean="0"/>
              <a:t>ін</a:t>
            </a:r>
            <a:r>
              <a:rPr lang="ru-RU" sz="3200" b="1" dirty="0" smtClean="0"/>
              <a:t>.)</a:t>
            </a:r>
            <a:endParaRPr lang="ru-RU" sz="3200" b="1" dirty="0"/>
          </a:p>
        </p:txBody>
      </p:sp>
      <p:sp>
        <p:nvSpPr>
          <p:cNvPr id="3" name="Подзаголовок 2"/>
          <p:cNvSpPr>
            <a:spLocks noGrp="1"/>
          </p:cNvSpPr>
          <p:nvPr>
            <p:ph type="subTitle" idx="1"/>
          </p:nvPr>
        </p:nvSpPr>
        <p:spPr>
          <a:xfrm>
            <a:off x="1371600" y="4786322"/>
            <a:ext cx="6400800" cy="852478"/>
          </a:xfrm>
        </p:spPr>
        <p:txBody>
          <a:bodyPr/>
          <a:lstStyle/>
          <a:p>
            <a:endParaRPr lang="ru-RU" dirty="0"/>
          </a:p>
        </p:txBody>
      </p:sp>
      <p:pic>
        <p:nvPicPr>
          <p:cNvPr id="5" name="Picture 3" descr="H:\bluetooth\Szasz-FabianIlkaErika_shutterstock.com_73333387_11322430475_xwidth300.jpg"/>
          <p:cNvPicPr>
            <a:picLocks noChangeAspect="1" noChangeArrowheads="1"/>
          </p:cNvPicPr>
          <p:nvPr/>
        </p:nvPicPr>
        <p:blipFill>
          <a:blip r:embed="rId2" cstate="print"/>
          <a:srcRect/>
          <a:stretch>
            <a:fillRect/>
          </a:stretch>
        </p:blipFill>
        <p:spPr bwMode="auto">
          <a:xfrm>
            <a:off x="2500298" y="3286124"/>
            <a:ext cx="3933415" cy="3071810"/>
          </a:xfrm>
          <a:prstGeom prst="rect">
            <a:avLst/>
          </a:prstGeom>
          <a:noFill/>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6072230"/>
          </a:xfrm>
        </p:spPr>
        <p:txBody>
          <a:bodyPr>
            <a:noAutofit/>
          </a:bodyPr>
          <a:lstStyle/>
          <a:p>
            <a:r>
              <a:rPr lang="ru-RU" sz="2400" b="1" dirty="0" err="1" smtClean="0"/>
              <a:t>Практичні</a:t>
            </a:r>
            <a:r>
              <a:rPr lang="ru-RU" sz="2400" b="1" dirty="0" smtClean="0"/>
              <a:t> </a:t>
            </a:r>
            <a:r>
              <a:rPr lang="ru-RU" sz="2400" b="1" dirty="0" err="1" smtClean="0"/>
              <a:t>рекомендації</a:t>
            </a:r>
            <a:r>
              <a:rPr lang="ru-RU" sz="2400" b="1" dirty="0" smtClean="0"/>
              <a:t>: </a:t>
            </a:r>
            <a:br>
              <a:rPr lang="ru-RU" sz="2400" b="1" dirty="0" smtClean="0"/>
            </a:br>
            <a:r>
              <a:rPr lang="ru-RU" sz="2400" b="1" dirty="0" smtClean="0"/>
              <a:t/>
            </a:r>
            <a:br>
              <a:rPr lang="ru-RU" sz="2400" b="1" dirty="0" smtClean="0"/>
            </a:br>
            <a:r>
              <a:rPr lang="ru-RU" sz="2400" b="1" dirty="0" err="1" smtClean="0"/>
              <a:t>Якщо</a:t>
            </a:r>
            <a:r>
              <a:rPr lang="ru-RU" sz="2400" b="1" dirty="0" smtClean="0"/>
              <a:t> </a:t>
            </a:r>
            <a:r>
              <a:rPr lang="ru-RU" sz="2400" b="1" dirty="0" err="1" smtClean="0"/>
              <a:t>Ви</a:t>
            </a:r>
            <a:r>
              <a:rPr lang="ru-RU" sz="2400" b="1" dirty="0" smtClean="0"/>
              <a:t> </a:t>
            </a:r>
            <a:r>
              <a:rPr lang="ru-RU" sz="2400" b="1" dirty="0" err="1" smtClean="0"/>
              <a:t>бажаєте</a:t>
            </a:r>
            <a:r>
              <a:rPr lang="ru-RU" sz="2400" b="1" dirty="0" smtClean="0"/>
              <a:t> </a:t>
            </a:r>
            <a:r>
              <a:rPr lang="ru-RU" sz="2400" b="1" dirty="0" err="1" smtClean="0"/>
              <a:t>звести</a:t>
            </a:r>
            <a:r>
              <a:rPr lang="ru-RU" sz="2400" b="1" dirty="0" smtClean="0"/>
              <a:t> до </a:t>
            </a:r>
            <a:r>
              <a:rPr lang="ru-RU" sz="2400" b="1" dirty="0" err="1" smtClean="0"/>
              <a:t>мінімуму</a:t>
            </a:r>
            <a:r>
              <a:rPr lang="ru-RU" sz="2400" b="1" dirty="0" smtClean="0"/>
              <a:t> </a:t>
            </a:r>
            <a:r>
              <a:rPr lang="ru-RU" sz="2400" b="1" dirty="0" err="1" smtClean="0"/>
              <a:t>вживання</a:t>
            </a:r>
            <a:r>
              <a:rPr lang="ru-RU" sz="2400" b="1" dirty="0" smtClean="0"/>
              <a:t> </a:t>
            </a:r>
            <a:r>
              <a:rPr lang="ru-RU" sz="2400" b="1" dirty="0" err="1" smtClean="0"/>
              <a:t>продуктів</a:t>
            </a:r>
            <a:r>
              <a:rPr lang="ru-RU" sz="2400" b="1" dirty="0" smtClean="0"/>
              <a:t> </a:t>
            </a:r>
            <a:r>
              <a:rPr lang="ru-RU" sz="2400" b="1" dirty="0" err="1" smtClean="0"/>
              <a:t>з</a:t>
            </a:r>
            <a:r>
              <a:rPr lang="ru-RU" sz="2400" b="1" dirty="0" smtClean="0"/>
              <a:t> добавками, </a:t>
            </a:r>
            <a:r>
              <a:rPr lang="ru-RU" sz="2400" b="1" dirty="0" err="1" smtClean="0"/>
              <a:t>намагайтеся</a:t>
            </a:r>
            <a:r>
              <a:rPr lang="ru-RU" sz="2400" b="1" dirty="0" smtClean="0"/>
              <a:t> </a:t>
            </a:r>
            <a:r>
              <a:rPr lang="ru-RU" sz="2400" b="1" dirty="0" err="1" smtClean="0"/>
              <a:t>їсти</a:t>
            </a:r>
            <a:r>
              <a:rPr lang="ru-RU" sz="2400" b="1" dirty="0" smtClean="0"/>
              <a:t> </a:t>
            </a:r>
            <a:r>
              <a:rPr lang="ru-RU" sz="2400" b="1" dirty="0" err="1" smtClean="0"/>
              <a:t>більше</a:t>
            </a:r>
            <a:r>
              <a:rPr lang="ru-RU" sz="2400" b="1" dirty="0" smtClean="0"/>
              <a:t> </a:t>
            </a:r>
            <a:r>
              <a:rPr lang="ru-RU" sz="2400" b="1" dirty="0" err="1" smtClean="0"/>
              <a:t>натуральних</a:t>
            </a:r>
            <a:r>
              <a:rPr lang="ru-RU" sz="2400" b="1" dirty="0" smtClean="0"/>
              <a:t> </a:t>
            </a:r>
            <a:r>
              <a:rPr lang="ru-RU" sz="2400" b="1" dirty="0" err="1" smtClean="0"/>
              <a:t>продуктів</a:t>
            </a:r>
            <a:r>
              <a:rPr lang="ru-RU" sz="2400" b="1" dirty="0" smtClean="0"/>
              <a:t>. </a:t>
            </a:r>
            <a:r>
              <a:rPr lang="ru-RU" sz="2400" b="1" dirty="0" err="1" smtClean="0"/>
              <a:t>Замість</a:t>
            </a:r>
            <a:r>
              <a:rPr lang="ru-RU" sz="2400" b="1" dirty="0" smtClean="0"/>
              <a:t> </a:t>
            </a:r>
            <a:r>
              <a:rPr lang="ru-RU" sz="2400" b="1" dirty="0" err="1" smtClean="0"/>
              <a:t>ковбаси</a:t>
            </a:r>
            <a:r>
              <a:rPr lang="ru-RU" sz="2400" b="1" dirty="0" smtClean="0"/>
              <a:t> </a:t>
            </a:r>
            <a:r>
              <a:rPr lang="ru-RU" sz="2400" b="1" dirty="0" err="1" smtClean="0"/>
              <a:t>їжте</a:t>
            </a:r>
            <a:r>
              <a:rPr lang="ru-RU" sz="2400" b="1" dirty="0" smtClean="0"/>
              <a:t> </a:t>
            </a:r>
            <a:r>
              <a:rPr lang="ru-RU" sz="2400" b="1" dirty="0" err="1" smtClean="0"/>
              <a:t>м'ясо</a:t>
            </a:r>
            <a:r>
              <a:rPr lang="ru-RU" sz="2400" b="1" dirty="0" smtClean="0"/>
              <a:t>, </a:t>
            </a:r>
            <a:r>
              <a:rPr lang="ru-RU" sz="2400" b="1" dirty="0" err="1" smtClean="0"/>
              <a:t>замість</a:t>
            </a:r>
            <a:r>
              <a:rPr lang="ru-RU" sz="2400" b="1" dirty="0" smtClean="0"/>
              <a:t> </a:t>
            </a:r>
            <a:r>
              <a:rPr lang="ru-RU" sz="2400" b="1" dirty="0" err="1" smtClean="0"/>
              <a:t>соків</a:t>
            </a:r>
            <a:r>
              <a:rPr lang="ru-RU" sz="2400" b="1" dirty="0" smtClean="0"/>
              <a:t>, </a:t>
            </a:r>
            <a:r>
              <a:rPr lang="ru-RU" sz="2400" b="1" dirty="0" err="1" smtClean="0"/>
              <a:t>готуйте</a:t>
            </a:r>
            <a:r>
              <a:rPr lang="ru-RU" sz="2400" b="1" dirty="0" smtClean="0"/>
              <a:t> </a:t>
            </a:r>
            <a:r>
              <a:rPr lang="ru-RU" sz="2400" b="1" dirty="0" err="1" smtClean="0"/>
              <a:t>фреш</a:t>
            </a:r>
            <a:r>
              <a:rPr lang="ru-RU" sz="2400" b="1" dirty="0" smtClean="0"/>
              <a:t> </a:t>
            </a:r>
            <a:r>
              <a:rPr lang="ru-RU" sz="2400" b="1" dirty="0" err="1" smtClean="0"/>
              <a:t>самостійно</a:t>
            </a:r>
            <a:r>
              <a:rPr lang="ru-RU" sz="2400" b="1" dirty="0" smtClean="0"/>
              <a:t>, </a:t>
            </a:r>
            <a:r>
              <a:rPr lang="ru-RU" sz="2400" b="1" dirty="0" err="1" smtClean="0"/>
              <a:t>замість</a:t>
            </a:r>
            <a:r>
              <a:rPr lang="ru-RU" sz="2400" b="1" dirty="0" smtClean="0"/>
              <a:t> магазинного </a:t>
            </a:r>
            <a:r>
              <a:rPr lang="ru-RU" sz="2400" b="1" dirty="0" err="1" smtClean="0"/>
              <a:t>хліба</a:t>
            </a:r>
            <a:r>
              <a:rPr lang="ru-RU" sz="2400" b="1" dirty="0" smtClean="0"/>
              <a:t> </a:t>
            </a:r>
            <a:r>
              <a:rPr lang="ru-RU" sz="2400" b="1" dirty="0" err="1" smtClean="0"/>
              <a:t>намагайтеся</a:t>
            </a:r>
            <a:r>
              <a:rPr lang="ru-RU" sz="2400" b="1" dirty="0" smtClean="0"/>
              <a:t> </a:t>
            </a:r>
            <a:r>
              <a:rPr lang="ru-RU" sz="2400" b="1" dirty="0" err="1" smtClean="0"/>
              <a:t>пекти</a:t>
            </a:r>
            <a:r>
              <a:rPr lang="ru-RU" sz="2400" b="1" dirty="0" smtClean="0"/>
              <a:t> </a:t>
            </a:r>
            <a:r>
              <a:rPr lang="ru-RU" sz="2400" b="1" dirty="0" err="1" smtClean="0"/>
              <a:t>хліб</a:t>
            </a:r>
            <a:r>
              <a:rPr lang="ru-RU" sz="2400" b="1" dirty="0" smtClean="0"/>
              <a:t> в </a:t>
            </a:r>
            <a:r>
              <a:rPr lang="ru-RU" sz="2400" b="1" dirty="0" err="1" smtClean="0"/>
              <a:t>домашніх</a:t>
            </a:r>
            <a:r>
              <a:rPr lang="ru-RU" sz="2400" b="1" dirty="0" smtClean="0"/>
              <a:t> </a:t>
            </a:r>
            <a:r>
              <a:rPr lang="ru-RU" sz="2400" b="1" dirty="0" err="1" smtClean="0"/>
              <a:t>умовах</a:t>
            </a:r>
            <a:r>
              <a:rPr lang="ru-RU" sz="2400" b="1" dirty="0" smtClean="0"/>
              <a:t>, </a:t>
            </a:r>
            <a:r>
              <a:rPr lang="ru-RU" sz="2400" b="1" dirty="0" err="1" smtClean="0"/>
              <a:t>шпроти</a:t>
            </a:r>
            <a:r>
              <a:rPr lang="ru-RU" sz="2400" b="1" dirty="0" smtClean="0"/>
              <a:t> </a:t>
            </a:r>
            <a:r>
              <a:rPr lang="ru-RU" sz="2400" b="1" dirty="0" err="1" smtClean="0"/>
              <a:t>замініть</a:t>
            </a:r>
            <a:r>
              <a:rPr lang="ru-RU" sz="2400" b="1" dirty="0" smtClean="0"/>
              <a:t> на </a:t>
            </a:r>
            <a:r>
              <a:rPr lang="ru-RU" sz="2400" b="1" dirty="0" err="1" smtClean="0"/>
              <a:t>свіжу</a:t>
            </a:r>
            <a:r>
              <a:rPr lang="ru-RU" sz="2400" b="1" dirty="0" smtClean="0"/>
              <a:t> </a:t>
            </a:r>
            <a:r>
              <a:rPr lang="ru-RU" sz="2400" b="1" dirty="0" err="1" smtClean="0"/>
              <a:t>рибу</a:t>
            </a:r>
            <a:r>
              <a:rPr lang="ru-RU" sz="2400" b="1" dirty="0" smtClean="0"/>
              <a:t>, </a:t>
            </a:r>
            <a:r>
              <a:rPr lang="ru-RU" sz="2400" b="1" dirty="0" err="1" smtClean="0"/>
              <a:t>тортики</a:t>
            </a:r>
            <a:r>
              <a:rPr lang="ru-RU" sz="2400" b="1" dirty="0" smtClean="0"/>
              <a:t> </a:t>
            </a:r>
            <a:r>
              <a:rPr lang="ru-RU" sz="2400" b="1" dirty="0" err="1" smtClean="0"/>
              <a:t>замініть</a:t>
            </a:r>
            <a:r>
              <a:rPr lang="ru-RU" sz="2400" b="1" dirty="0" smtClean="0"/>
              <a:t> </a:t>
            </a:r>
            <a:r>
              <a:rPr lang="ru-RU" sz="2400" b="1" dirty="0" err="1" smtClean="0"/>
              <a:t>домашня</a:t>
            </a:r>
            <a:r>
              <a:rPr lang="ru-RU" sz="2400" b="1" dirty="0" smtClean="0"/>
              <a:t> </a:t>
            </a:r>
            <a:r>
              <a:rPr lang="ru-RU" sz="2400" b="1" dirty="0" err="1" smtClean="0"/>
              <a:t>випічка</a:t>
            </a:r>
            <a:r>
              <a:rPr lang="ru-RU" sz="2400" b="1" dirty="0" smtClean="0"/>
              <a:t>, </a:t>
            </a:r>
            <a:r>
              <a:rPr lang="ru-RU" sz="2400" b="1" dirty="0" err="1" smtClean="0"/>
              <a:t>солодкі</a:t>
            </a:r>
            <a:r>
              <a:rPr lang="ru-RU" sz="2400" b="1" dirty="0" smtClean="0"/>
              <a:t> </a:t>
            </a:r>
            <a:r>
              <a:rPr lang="ru-RU" sz="2400" b="1" dirty="0" err="1" smtClean="0"/>
              <a:t>напої</a:t>
            </a:r>
            <a:r>
              <a:rPr lang="ru-RU" sz="2400" b="1" dirty="0" smtClean="0"/>
              <a:t> - </a:t>
            </a:r>
            <a:r>
              <a:rPr lang="ru-RU" sz="2400" b="1" dirty="0" err="1" smtClean="0"/>
              <a:t>домашніми</a:t>
            </a:r>
            <a:r>
              <a:rPr lang="ru-RU" sz="2400" b="1" dirty="0" smtClean="0"/>
              <a:t> компотом </a:t>
            </a:r>
            <a:r>
              <a:rPr lang="ru-RU" sz="2400" b="1" dirty="0" err="1" smtClean="0"/>
              <a:t>і</a:t>
            </a:r>
            <a:r>
              <a:rPr lang="ru-RU" sz="2400" b="1" dirty="0" smtClean="0"/>
              <a:t> </a:t>
            </a:r>
            <a:r>
              <a:rPr lang="ru-RU" sz="2400" b="1" dirty="0" err="1" smtClean="0"/>
              <a:t>узвар</a:t>
            </a:r>
            <a:r>
              <a:rPr lang="ru-RU" sz="2400" b="1" dirty="0" smtClean="0"/>
              <a:t>. Не </a:t>
            </a:r>
            <a:r>
              <a:rPr lang="ru-RU" sz="2400" b="1" dirty="0" err="1" smtClean="0"/>
              <a:t>вірте</a:t>
            </a:r>
            <a:r>
              <a:rPr lang="ru-RU" sz="2400" b="1" dirty="0" smtClean="0"/>
              <a:t> коли </a:t>
            </a:r>
            <a:r>
              <a:rPr lang="ru-RU" sz="2400" b="1" dirty="0" err="1" smtClean="0"/>
              <a:t>пишуть</a:t>
            </a:r>
            <a:r>
              <a:rPr lang="ru-RU" sz="2400" b="1" dirty="0" smtClean="0"/>
              <a:t> без </a:t>
            </a:r>
            <a:r>
              <a:rPr lang="ru-RU" sz="2400" b="1" dirty="0" err="1" smtClean="0"/>
              <a:t>консервантів</a:t>
            </a:r>
            <a:r>
              <a:rPr lang="ru-RU" sz="2400" b="1" dirty="0" smtClean="0"/>
              <a:t>, а </a:t>
            </a:r>
            <a:r>
              <a:rPr lang="ru-RU" sz="2400" b="1" dirty="0" err="1" smtClean="0"/>
              <a:t>термін</a:t>
            </a:r>
            <a:r>
              <a:rPr lang="ru-RU" sz="2400" b="1" dirty="0" smtClean="0"/>
              <a:t> </a:t>
            </a:r>
            <a:r>
              <a:rPr lang="ru-RU" sz="2400" b="1" dirty="0" err="1" smtClean="0"/>
              <a:t>придатності</a:t>
            </a:r>
            <a:r>
              <a:rPr lang="ru-RU" sz="2400" b="1" dirty="0" smtClean="0"/>
              <a:t> </a:t>
            </a:r>
            <a:r>
              <a:rPr lang="ru-RU" sz="2400" b="1" dirty="0" err="1" smtClean="0"/>
              <a:t>продуктів</a:t>
            </a:r>
            <a:r>
              <a:rPr lang="ru-RU" sz="2400" b="1" dirty="0" smtClean="0"/>
              <a:t> </a:t>
            </a:r>
            <a:r>
              <a:rPr lang="ru-RU" sz="2400" b="1" dirty="0" err="1" smtClean="0"/>
              <a:t>досягає</a:t>
            </a:r>
            <a:r>
              <a:rPr lang="ru-RU" sz="2400" b="1" dirty="0" smtClean="0"/>
              <a:t> року. </a:t>
            </a:r>
            <a:r>
              <a:rPr lang="ru-RU" sz="2400" b="1" dirty="0" err="1" smtClean="0"/>
              <a:t>Найбільш</a:t>
            </a:r>
            <a:r>
              <a:rPr lang="ru-RU" sz="2400" b="1" dirty="0" smtClean="0"/>
              <a:t> </a:t>
            </a:r>
            <a:r>
              <a:rPr lang="ru-RU" sz="2400" b="1" dirty="0" err="1" smtClean="0"/>
              <a:t>нешкідливі</a:t>
            </a:r>
            <a:r>
              <a:rPr lang="ru-RU" sz="2400" b="1" dirty="0" smtClean="0"/>
              <a:t> </a:t>
            </a:r>
            <a:r>
              <a:rPr lang="ru-RU" sz="2400" b="1" dirty="0" err="1" smtClean="0"/>
              <a:t>ті</a:t>
            </a:r>
            <a:r>
              <a:rPr lang="ru-RU" sz="2400" b="1" dirty="0" smtClean="0"/>
              <a:t> </a:t>
            </a:r>
            <a:r>
              <a:rPr lang="ru-RU" sz="2400" b="1" dirty="0" err="1" smtClean="0"/>
              <a:t>продукти</a:t>
            </a:r>
            <a:r>
              <a:rPr lang="ru-RU" sz="2400" b="1" dirty="0" smtClean="0"/>
              <a:t>, у </a:t>
            </a:r>
            <a:r>
              <a:rPr lang="ru-RU" sz="2400" b="1" dirty="0" err="1" smtClean="0"/>
              <a:t>яких</a:t>
            </a:r>
            <a:r>
              <a:rPr lang="ru-RU" sz="2400" b="1" dirty="0" smtClean="0"/>
              <a:t> </a:t>
            </a:r>
            <a:r>
              <a:rPr lang="ru-RU" sz="2400" b="1" dirty="0" err="1" smtClean="0"/>
              <a:t>термін</a:t>
            </a:r>
            <a:r>
              <a:rPr lang="ru-RU" sz="2400" b="1" dirty="0" smtClean="0"/>
              <a:t> </a:t>
            </a:r>
            <a:r>
              <a:rPr lang="ru-RU" sz="2400" b="1" dirty="0" err="1" smtClean="0"/>
              <a:t>придатності</a:t>
            </a:r>
            <a:r>
              <a:rPr lang="ru-RU" sz="2400" b="1" dirty="0" smtClean="0"/>
              <a:t> </a:t>
            </a:r>
            <a:r>
              <a:rPr lang="ru-RU" sz="2400" b="1" dirty="0" err="1" smtClean="0"/>
              <a:t>найменший</a:t>
            </a:r>
            <a:r>
              <a:rPr lang="ru-RU" sz="2400" b="1" dirty="0" smtClean="0"/>
              <a:t>. </a:t>
            </a:r>
            <a:br>
              <a:rPr lang="ru-RU" sz="2400" b="1" dirty="0" smtClean="0"/>
            </a:br>
            <a:r>
              <a:rPr lang="ru-RU" sz="2400" b="1" dirty="0" err="1" smtClean="0"/>
              <a:t>Вибираючи</a:t>
            </a:r>
            <a:r>
              <a:rPr lang="ru-RU" sz="2400" b="1" dirty="0" smtClean="0"/>
              <a:t> </a:t>
            </a:r>
            <a:r>
              <a:rPr lang="ru-RU" sz="2400" b="1" dirty="0" err="1" smtClean="0"/>
              <a:t>продукти</a:t>
            </a:r>
            <a:r>
              <a:rPr lang="ru-RU" sz="2400" b="1" dirty="0" smtClean="0"/>
              <a:t> в </a:t>
            </a:r>
            <a:r>
              <a:rPr lang="ru-RU" sz="2400" b="1" dirty="0" err="1" smtClean="0"/>
              <a:t>магазині</a:t>
            </a:r>
            <a:r>
              <a:rPr lang="ru-RU" sz="2400" b="1" dirty="0" smtClean="0"/>
              <a:t>, не </a:t>
            </a:r>
            <a:r>
              <a:rPr lang="ru-RU" sz="2400" b="1" dirty="0" err="1" smtClean="0"/>
              <a:t>полінуйтеся</a:t>
            </a:r>
            <a:r>
              <a:rPr lang="ru-RU" sz="2400" b="1" dirty="0" smtClean="0"/>
              <a:t> </a:t>
            </a:r>
            <a:r>
              <a:rPr lang="ru-RU" sz="2400" b="1" dirty="0" err="1" smtClean="0"/>
              <a:t>уважно</a:t>
            </a:r>
            <a:r>
              <a:rPr lang="ru-RU" sz="2400" b="1" dirty="0" smtClean="0"/>
              <a:t> </a:t>
            </a:r>
            <a:r>
              <a:rPr lang="ru-RU" sz="2400" b="1" dirty="0" err="1" smtClean="0"/>
              <a:t>прочитати</a:t>
            </a:r>
            <a:r>
              <a:rPr lang="ru-RU" sz="2400" b="1" dirty="0" smtClean="0"/>
              <a:t> склад. </a:t>
            </a:r>
            <a:r>
              <a:rPr lang="ru-RU" sz="2400" b="1" dirty="0" err="1" smtClean="0"/>
              <a:t>Намагайтеся</a:t>
            </a:r>
            <a:r>
              <a:rPr lang="ru-RU" sz="2400" b="1" dirty="0" smtClean="0"/>
              <a:t> </a:t>
            </a:r>
            <a:r>
              <a:rPr lang="ru-RU" sz="2400" b="1" dirty="0" err="1" smtClean="0"/>
              <a:t>взагалі</a:t>
            </a:r>
            <a:r>
              <a:rPr lang="ru-RU" sz="2400" b="1" dirty="0" smtClean="0"/>
              <a:t> не </a:t>
            </a:r>
            <a:r>
              <a:rPr lang="ru-RU" sz="2400" b="1" dirty="0" err="1" smtClean="0"/>
              <a:t>купувати</a:t>
            </a:r>
            <a:r>
              <a:rPr lang="ru-RU" sz="2400" b="1" dirty="0" smtClean="0"/>
              <a:t> </a:t>
            </a:r>
            <a:r>
              <a:rPr lang="ru-RU" sz="2400" b="1" dirty="0" err="1" smtClean="0"/>
              <a:t>продукти</a:t>
            </a:r>
            <a:r>
              <a:rPr lang="ru-RU" sz="2400" b="1" dirty="0" smtClean="0"/>
              <a:t> </a:t>
            </a:r>
            <a:r>
              <a:rPr lang="ru-RU" sz="2400" b="1" dirty="0" err="1" smtClean="0"/>
              <a:t>з</a:t>
            </a:r>
            <a:r>
              <a:rPr lang="ru-RU" sz="2400" b="1" dirty="0" smtClean="0"/>
              <a:t> добавками. </a:t>
            </a:r>
            <a:br>
              <a:rPr lang="ru-RU" sz="2400" b="1" dirty="0" smtClean="0"/>
            </a:br>
            <a:r>
              <a:rPr lang="ru-RU" sz="2400" b="1" dirty="0" smtClean="0"/>
              <a:t>Чим </a:t>
            </a:r>
            <a:r>
              <a:rPr lang="ru-RU" sz="2400" b="1" dirty="0" err="1" smtClean="0"/>
              <a:t>простіше</a:t>
            </a:r>
            <a:r>
              <a:rPr lang="ru-RU" sz="2400" b="1" dirty="0" smtClean="0"/>
              <a:t> </a:t>
            </a:r>
            <a:r>
              <a:rPr lang="ru-RU" sz="2400" b="1" dirty="0" err="1" smtClean="0"/>
              <a:t>продукти</a:t>
            </a:r>
            <a:r>
              <a:rPr lang="ru-RU" sz="2400" b="1" dirty="0" smtClean="0"/>
              <a:t> буде на </a:t>
            </a:r>
            <a:r>
              <a:rPr lang="ru-RU" sz="2400" b="1" dirty="0" err="1" smtClean="0"/>
              <a:t>вашому</a:t>
            </a:r>
            <a:r>
              <a:rPr lang="ru-RU" sz="2400" b="1" dirty="0" smtClean="0"/>
              <a:t> </a:t>
            </a:r>
            <a:r>
              <a:rPr lang="ru-RU" sz="2400" b="1" dirty="0" err="1" smtClean="0"/>
              <a:t>столі</a:t>
            </a:r>
            <a:r>
              <a:rPr lang="ru-RU" sz="2400" b="1" dirty="0" smtClean="0"/>
              <a:t>, </a:t>
            </a:r>
            <a:r>
              <a:rPr lang="ru-RU" sz="2400" b="1" dirty="0" err="1" smtClean="0"/>
              <a:t>тим</a:t>
            </a:r>
            <a:r>
              <a:rPr lang="ru-RU" sz="2400" b="1" dirty="0" smtClean="0"/>
              <a:t> </a:t>
            </a:r>
            <a:r>
              <a:rPr lang="ru-RU" sz="2400" b="1" dirty="0" err="1" smtClean="0"/>
              <a:t>більше</a:t>
            </a:r>
            <a:r>
              <a:rPr lang="ru-RU" sz="2400" b="1" dirty="0" smtClean="0"/>
              <a:t> </a:t>
            </a:r>
            <a:r>
              <a:rPr lang="ru-RU" sz="2400" b="1" dirty="0" err="1" smtClean="0"/>
              <a:t>користі</a:t>
            </a:r>
            <a:r>
              <a:rPr lang="ru-RU" sz="2400" b="1" dirty="0" smtClean="0"/>
              <a:t> </a:t>
            </a:r>
            <a:r>
              <a:rPr lang="ru-RU" sz="2400" b="1" dirty="0" err="1" smtClean="0"/>
              <a:t>Ви</a:t>
            </a:r>
            <a:r>
              <a:rPr lang="ru-RU" sz="2400" b="1" dirty="0" smtClean="0"/>
              <a:t> </a:t>
            </a:r>
            <a:r>
              <a:rPr lang="ru-RU" sz="2400" b="1" dirty="0" err="1" smtClean="0"/>
              <a:t>від</a:t>
            </a:r>
            <a:r>
              <a:rPr lang="ru-RU" sz="2400" b="1" dirty="0" smtClean="0"/>
              <a:t> них </a:t>
            </a:r>
            <a:r>
              <a:rPr lang="ru-RU" sz="2400" b="1" dirty="0" err="1" smtClean="0"/>
              <a:t>отримаєте</a:t>
            </a:r>
            <a:r>
              <a:rPr lang="ru-RU" sz="2400" b="1" dirty="0" smtClean="0"/>
              <a:t>. </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7494"/>
            <a:ext cx="9144000" cy="6090464"/>
          </a:xfrm>
        </p:spPr>
        <p:txBody>
          <a:bodyPr>
            <a:noAutofit/>
          </a:bodyPr>
          <a:lstStyle/>
          <a:p>
            <a:r>
              <a:rPr lang="ru-RU" sz="2000" b="1" dirty="0" err="1" smtClean="0"/>
              <a:t>Намагайтеся</a:t>
            </a:r>
            <a:r>
              <a:rPr lang="ru-RU" sz="2000" b="1" dirty="0" smtClean="0"/>
              <a:t> </a:t>
            </a:r>
            <a:r>
              <a:rPr lang="ru-RU" sz="2000" b="1" dirty="0" err="1" smtClean="0"/>
              <a:t>їсти</a:t>
            </a:r>
            <a:r>
              <a:rPr lang="ru-RU" sz="2000" b="1" dirty="0" smtClean="0"/>
              <a:t> </a:t>
            </a:r>
            <a:r>
              <a:rPr lang="ru-RU" sz="2000" b="1" dirty="0" err="1" smtClean="0"/>
              <a:t>зі</a:t>
            </a:r>
            <a:r>
              <a:rPr lang="ru-RU" sz="2000" b="1" dirty="0" smtClean="0"/>
              <a:t> </a:t>
            </a:r>
            <a:r>
              <a:rPr lang="ru-RU" sz="2000" b="1" dirty="0" err="1" smtClean="0"/>
              <a:t>своєї</a:t>
            </a:r>
            <a:r>
              <a:rPr lang="ru-RU" sz="2000" b="1" dirty="0" smtClean="0"/>
              <a:t> грядки </a:t>
            </a:r>
            <a:r>
              <a:rPr lang="ru-RU" sz="2000" b="1" dirty="0" err="1" smtClean="0"/>
              <a:t>або</a:t>
            </a:r>
            <a:r>
              <a:rPr lang="ru-RU" sz="2000" b="1" dirty="0" smtClean="0"/>
              <a:t> саду. </a:t>
            </a:r>
            <a:r>
              <a:rPr lang="ru-RU" sz="2000" b="1" dirty="0" err="1" smtClean="0"/>
              <a:t>Консервують</a:t>
            </a:r>
            <a:r>
              <a:rPr lang="ru-RU" sz="2000" b="1" dirty="0" smtClean="0"/>
              <a:t> </a:t>
            </a:r>
            <a:r>
              <a:rPr lang="ru-RU" sz="2000" b="1" dirty="0" err="1" smtClean="0"/>
              <a:t>соління</a:t>
            </a:r>
            <a:r>
              <a:rPr lang="ru-RU" sz="2000" b="1" dirty="0" smtClean="0"/>
              <a:t> </a:t>
            </a:r>
            <a:r>
              <a:rPr lang="ru-RU" sz="2000" b="1" dirty="0" err="1" smtClean="0"/>
              <a:t>самостійно</a:t>
            </a:r>
            <a:r>
              <a:rPr lang="ru-RU" sz="2000" b="1" dirty="0" smtClean="0"/>
              <a:t>, </a:t>
            </a:r>
            <a:r>
              <a:rPr lang="ru-RU" sz="2000" b="1" dirty="0" err="1" smtClean="0"/>
              <a:t>печіть</a:t>
            </a:r>
            <a:r>
              <a:rPr lang="ru-RU" sz="2000" b="1" dirty="0" smtClean="0"/>
              <a:t> пироги </a:t>
            </a:r>
            <a:r>
              <a:rPr lang="ru-RU" sz="2000" b="1" dirty="0" err="1" smtClean="0"/>
              <a:t>і</a:t>
            </a:r>
            <a:r>
              <a:rPr lang="ru-RU" sz="2000" b="1" dirty="0" smtClean="0"/>
              <a:t> </a:t>
            </a:r>
            <a:r>
              <a:rPr lang="ru-RU" sz="2000" b="1" dirty="0" err="1" smtClean="0"/>
              <a:t>хліб</a:t>
            </a:r>
            <a:r>
              <a:rPr lang="ru-RU" sz="2000" b="1" dirty="0" smtClean="0"/>
              <a:t> у </a:t>
            </a:r>
            <a:r>
              <a:rPr lang="ru-RU" sz="2000" b="1" dirty="0" err="1" smtClean="0"/>
              <a:t>домашній</a:t>
            </a:r>
            <a:r>
              <a:rPr lang="ru-RU" sz="2000" b="1" dirty="0" smtClean="0"/>
              <a:t> </a:t>
            </a:r>
            <a:r>
              <a:rPr lang="ru-RU" sz="2000" b="1" dirty="0" err="1" smtClean="0"/>
              <a:t>печі</a:t>
            </a:r>
            <a:r>
              <a:rPr lang="ru-RU" sz="2000" b="1" dirty="0" smtClean="0"/>
              <a:t>. </a:t>
            </a:r>
            <a:br>
              <a:rPr lang="ru-RU" sz="2000" b="1" dirty="0" smtClean="0"/>
            </a:br>
            <a:r>
              <a:rPr lang="ru-RU" sz="2000" b="1" dirty="0" err="1" smtClean="0"/>
              <a:t>Намагайтеся</a:t>
            </a:r>
            <a:r>
              <a:rPr lang="ru-RU" sz="2000" b="1" dirty="0" smtClean="0"/>
              <a:t> не </a:t>
            </a:r>
            <a:r>
              <a:rPr lang="ru-RU" sz="2000" b="1" dirty="0" err="1" smtClean="0"/>
              <a:t>купувати</a:t>
            </a:r>
            <a:r>
              <a:rPr lang="ru-RU" sz="2000" b="1" dirty="0" smtClean="0"/>
              <a:t> </a:t>
            </a:r>
            <a:r>
              <a:rPr lang="ru-RU" sz="2000" b="1" dirty="0" err="1" smtClean="0"/>
              <a:t>продукти</a:t>
            </a:r>
            <a:r>
              <a:rPr lang="ru-RU" sz="2000" b="1" dirty="0" smtClean="0"/>
              <a:t> </a:t>
            </a:r>
            <a:r>
              <a:rPr lang="ru-RU" sz="2000" b="1" dirty="0" err="1" smtClean="0"/>
              <a:t>з</a:t>
            </a:r>
            <a:r>
              <a:rPr lang="ru-RU" sz="2000" b="1" dirty="0" smtClean="0"/>
              <a:t> </a:t>
            </a:r>
            <a:r>
              <a:rPr lang="ru-RU" sz="2000" b="1" dirty="0" err="1" smtClean="0"/>
              <a:t>неприродно</a:t>
            </a:r>
            <a:r>
              <a:rPr lang="ru-RU" sz="2000" b="1" dirty="0" smtClean="0"/>
              <a:t> </a:t>
            </a:r>
            <a:r>
              <a:rPr lang="ru-RU" sz="2000" b="1" dirty="0" err="1" smtClean="0"/>
              <a:t>яскравою</a:t>
            </a:r>
            <a:r>
              <a:rPr lang="ru-RU" sz="2000" b="1" dirty="0" smtClean="0"/>
              <a:t>, для </a:t>
            </a:r>
            <a:r>
              <a:rPr lang="ru-RU" sz="2000" b="1" dirty="0" err="1" smtClean="0"/>
              <a:t>цього</a:t>
            </a:r>
            <a:r>
              <a:rPr lang="ru-RU" sz="2000" b="1" dirty="0" smtClean="0"/>
              <a:t> продукту, </a:t>
            </a:r>
            <a:r>
              <a:rPr lang="ru-RU" sz="2000" b="1" dirty="0" err="1" smtClean="0"/>
              <a:t>забарвленням</a:t>
            </a:r>
            <a:r>
              <a:rPr lang="ru-RU" sz="2000" b="1" dirty="0" smtClean="0"/>
              <a:t>. </a:t>
            </a:r>
            <a:r>
              <a:rPr lang="ru-RU" sz="2000" b="1" dirty="0" err="1" smtClean="0"/>
              <a:t>Швидше</a:t>
            </a:r>
            <a:r>
              <a:rPr lang="ru-RU" sz="2000" b="1" dirty="0" smtClean="0"/>
              <a:t> за все, в </a:t>
            </a:r>
            <a:r>
              <a:rPr lang="ru-RU" sz="2000" b="1" dirty="0" err="1" smtClean="0"/>
              <a:t>ньому</a:t>
            </a:r>
            <a:r>
              <a:rPr lang="ru-RU" sz="2000" b="1" dirty="0" smtClean="0"/>
              <a:t> </a:t>
            </a:r>
            <a:r>
              <a:rPr lang="ru-RU" sz="2000" b="1" dirty="0" err="1" smtClean="0"/>
              <a:t>присутні</a:t>
            </a:r>
            <a:r>
              <a:rPr lang="ru-RU" sz="2000" b="1" dirty="0" smtClean="0"/>
              <a:t> </a:t>
            </a:r>
            <a:r>
              <a:rPr lang="ru-RU" sz="2000" b="1" dirty="0" err="1" smtClean="0"/>
              <a:t>барвники</a:t>
            </a:r>
            <a:r>
              <a:rPr lang="ru-RU" sz="2000" b="1" dirty="0" smtClean="0"/>
              <a:t>. </a:t>
            </a:r>
            <a:br>
              <a:rPr lang="ru-RU" sz="2000" b="1" dirty="0" smtClean="0"/>
            </a:br>
            <a:r>
              <a:rPr lang="ru-RU" sz="2000" b="1" dirty="0" err="1" smtClean="0"/>
              <a:t>Уникайте</a:t>
            </a:r>
            <a:r>
              <a:rPr lang="ru-RU" sz="2000" b="1" dirty="0" smtClean="0"/>
              <a:t> </a:t>
            </a:r>
            <a:r>
              <a:rPr lang="ru-RU" sz="2000" b="1" dirty="0" err="1" smtClean="0"/>
              <a:t>продуктів</a:t>
            </a:r>
            <a:r>
              <a:rPr lang="ru-RU" sz="2000" b="1" dirty="0" smtClean="0"/>
              <a:t>, у </a:t>
            </a:r>
            <a:r>
              <a:rPr lang="ru-RU" sz="2000" b="1" dirty="0" err="1" smtClean="0"/>
              <a:t>яких</a:t>
            </a:r>
            <a:r>
              <a:rPr lang="ru-RU" sz="2000" b="1" dirty="0" smtClean="0"/>
              <a:t> </a:t>
            </a:r>
            <a:r>
              <a:rPr lang="ru-RU" sz="2000" b="1" dirty="0" err="1" smtClean="0"/>
              <a:t>занадто</a:t>
            </a:r>
            <a:r>
              <a:rPr lang="ru-RU" sz="2000" b="1" dirty="0" smtClean="0"/>
              <a:t> </a:t>
            </a:r>
            <a:r>
              <a:rPr lang="ru-RU" sz="2000" b="1" dirty="0" err="1" smtClean="0"/>
              <a:t>довгий</a:t>
            </a:r>
            <a:r>
              <a:rPr lang="ru-RU" sz="2000" b="1" dirty="0" smtClean="0"/>
              <a:t> </a:t>
            </a:r>
            <a:r>
              <a:rPr lang="ru-RU" sz="2000" b="1" dirty="0" err="1" smtClean="0"/>
              <a:t>і</a:t>
            </a:r>
            <a:r>
              <a:rPr lang="ru-RU" sz="2000" b="1" dirty="0" smtClean="0"/>
              <a:t> </a:t>
            </a:r>
            <a:r>
              <a:rPr lang="ru-RU" sz="2000" b="1" dirty="0" err="1" smtClean="0"/>
              <a:t>неприродний</a:t>
            </a:r>
            <a:r>
              <a:rPr lang="ru-RU" sz="2000" b="1" dirty="0" smtClean="0"/>
              <a:t> </a:t>
            </a:r>
            <a:r>
              <a:rPr lang="ru-RU" sz="2000" b="1" dirty="0" err="1" smtClean="0"/>
              <a:t>термін</a:t>
            </a:r>
            <a:r>
              <a:rPr lang="ru-RU" sz="2000" b="1" dirty="0" smtClean="0"/>
              <a:t> </a:t>
            </a:r>
            <a:r>
              <a:rPr lang="ru-RU" sz="2000" b="1" dirty="0" err="1" smtClean="0"/>
              <a:t>зберігання</a:t>
            </a:r>
            <a:r>
              <a:rPr lang="ru-RU" sz="2000" b="1" dirty="0" smtClean="0"/>
              <a:t>. Молоко не </a:t>
            </a:r>
            <a:r>
              <a:rPr lang="ru-RU" sz="2000" b="1" dirty="0" err="1" smtClean="0"/>
              <a:t>може</a:t>
            </a:r>
            <a:r>
              <a:rPr lang="ru-RU" sz="2000" b="1" dirty="0" smtClean="0"/>
              <a:t> </a:t>
            </a:r>
            <a:r>
              <a:rPr lang="ru-RU" sz="2000" b="1" dirty="0" err="1" smtClean="0"/>
              <a:t>зберігатися</a:t>
            </a:r>
            <a:r>
              <a:rPr lang="ru-RU" sz="2000" b="1" dirty="0" smtClean="0"/>
              <a:t> </a:t>
            </a:r>
            <a:r>
              <a:rPr lang="ru-RU" sz="2000" b="1" dirty="0" err="1" smtClean="0"/>
              <a:t>кілька</a:t>
            </a:r>
            <a:r>
              <a:rPr lang="ru-RU" sz="2000" b="1" dirty="0" smtClean="0"/>
              <a:t> </a:t>
            </a:r>
            <a:r>
              <a:rPr lang="ru-RU" sz="2000" b="1" dirty="0" err="1" smtClean="0"/>
              <a:t>місяців</a:t>
            </a:r>
            <a:r>
              <a:rPr lang="ru-RU" sz="2000" b="1" dirty="0" smtClean="0"/>
              <a:t>. </a:t>
            </a:r>
            <a:br>
              <a:rPr lang="ru-RU" sz="2000" b="1" dirty="0" smtClean="0"/>
            </a:br>
            <a:r>
              <a:rPr lang="ru-RU" sz="2000" b="1" dirty="0" err="1" smtClean="0"/>
              <a:t>Мінімізуйте</a:t>
            </a:r>
            <a:r>
              <a:rPr lang="ru-RU" sz="2000" b="1" dirty="0" smtClean="0"/>
              <a:t> </a:t>
            </a:r>
            <a:r>
              <a:rPr lang="ru-RU" sz="2000" b="1" dirty="0" err="1" smtClean="0"/>
              <a:t>вживання</a:t>
            </a:r>
            <a:r>
              <a:rPr lang="ru-RU" sz="2000" b="1" dirty="0" smtClean="0"/>
              <a:t> </a:t>
            </a:r>
            <a:r>
              <a:rPr lang="ru-RU" sz="2000" b="1" dirty="0" err="1" smtClean="0"/>
              <a:t>чіпсів</a:t>
            </a:r>
            <a:r>
              <a:rPr lang="ru-RU" sz="2000" b="1" dirty="0" smtClean="0"/>
              <a:t>, </a:t>
            </a:r>
            <a:r>
              <a:rPr lang="ru-RU" sz="2000" b="1" dirty="0" err="1" smtClean="0"/>
              <a:t>продуктів</a:t>
            </a:r>
            <a:r>
              <a:rPr lang="ru-RU" sz="2000" b="1" dirty="0" smtClean="0"/>
              <a:t> </a:t>
            </a:r>
            <a:r>
              <a:rPr lang="ru-RU" sz="2000" b="1" dirty="0" err="1" smtClean="0"/>
              <a:t>швидкого</a:t>
            </a:r>
            <a:r>
              <a:rPr lang="ru-RU" sz="2000" b="1" dirty="0" smtClean="0"/>
              <a:t> </a:t>
            </a:r>
            <a:r>
              <a:rPr lang="ru-RU" sz="2000" b="1" dirty="0" err="1" smtClean="0"/>
              <a:t>приготування</a:t>
            </a:r>
            <a:r>
              <a:rPr lang="ru-RU" sz="2000" b="1" dirty="0" smtClean="0"/>
              <a:t>, </a:t>
            </a:r>
            <a:r>
              <a:rPr lang="ru-RU" sz="2000" b="1" dirty="0" err="1" smtClean="0"/>
              <a:t>готових</a:t>
            </a:r>
            <a:r>
              <a:rPr lang="ru-RU" sz="2000" b="1" dirty="0" smtClean="0"/>
              <a:t> </a:t>
            </a:r>
            <a:r>
              <a:rPr lang="ru-RU" sz="2000" b="1" dirty="0" err="1" smtClean="0"/>
              <a:t>сніданків</a:t>
            </a:r>
            <a:r>
              <a:rPr lang="ru-RU" sz="2000" b="1" dirty="0" smtClean="0"/>
              <a:t> та </a:t>
            </a:r>
            <a:r>
              <a:rPr lang="ru-RU" sz="2000" b="1" dirty="0" err="1" smtClean="0"/>
              <a:t>інших</a:t>
            </a:r>
            <a:r>
              <a:rPr lang="ru-RU" sz="2000" b="1" dirty="0" smtClean="0"/>
              <a:t> </a:t>
            </a:r>
            <a:r>
              <a:rPr lang="ru-RU" sz="2000" b="1" dirty="0" err="1" smtClean="0"/>
              <a:t>продуктів</a:t>
            </a:r>
            <a:r>
              <a:rPr lang="ru-RU" sz="2000" b="1" dirty="0" smtClean="0"/>
              <a:t> </a:t>
            </a:r>
            <a:r>
              <a:rPr lang="ru-RU" sz="2000" b="1" dirty="0" err="1" smtClean="0"/>
              <a:t>з</a:t>
            </a:r>
            <a:r>
              <a:rPr lang="ru-RU" sz="2000" b="1" dirty="0" smtClean="0"/>
              <a:t> </a:t>
            </a:r>
            <a:r>
              <a:rPr lang="ru-RU" sz="2000" b="1" dirty="0" err="1" smtClean="0"/>
              <a:t>підвищеним</a:t>
            </a:r>
            <a:r>
              <a:rPr lang="ru-RU" sz="2000" b="1" dirty="0" smtClean="0"/>
              <a:t> </a:t>
            </a:r>
            <a:r>
              <a:rPr lang="ru-RU" sz="2000" b="1" dirty="0" err="1" smtClean="0"/>
              <a:t>вмістом</a:t>
            </a:r>
            <a:r>
              <a:rPr lang="ru-RU" sz="2000" b="1" dirty="0" smtClean="0"/>
              <a:t> Е-добавок. </a:t>
            </a:r>
            <a:br>
              <a:rPr lang="ru-RU" sz="2000" b="1" dirty="0" smtClean="0"/>
            </a:br>
            <a:r>
              <a:rPr lang="ru-RU" sz="2000" b="1" dirty="0" err="1" smtClean="0"/>
              <a:t>Купуючи</a:t>
            </a:r>
            <a:r>
              <a:rPr lang="ru-RU" sz="2000" b="1" dirty="0" smtClean="0"/>
              <a:t> </a:t>
            </a:r>
            <a:r>
              <a:rPr lang="ru-RU" sz="2000" b="1" dirty="0" err="1" smtClean="0"/>
              <a:t>собі</a:t>
            </a:r>
            <a:r>
              <a:rPr lang="ru-RU" sz="2000" b="1" dirty="0" smtClean="0"/>
              <a:t> </a:t>
            </a:r>
            <a:r>
              <a:rPr lang="ru-RU" sz="2000" b="1" dirty="0" err="1" smtClean="0"/>
              <a:t>або</a:t>
            </a:r>
            <a:r>
              <a:rPr lang="ru-RU" sz="2000" b="1" dirty="0" smtClean="0"/>
              <a:t> </a:t>
            </a:r>
            <a:r>
              <a:rPr lang="ru-RU" sz="2000" b="1" dirty="0" err="1" smtClean="0"/>
              <a:t>дитині</a:t>
            </a:r>
            <a:r>
              <a:rPr lang="ru-RU" sz="2000" b="1" dirty="0" smtClean="0"/>
              <a:t> </a:t>
            </a:r>
            <a:r>
              <a:rPr lang="ru-RU" sz="2000" b="1" dirty="0" err="1" smtClean="0"/>
              <a:t>кондитерські</a:t>
            </a:r>
            <a:r>
              <a:rPr lang="ru-RU" sz="2000" b="1" dirty="0" smtClean="0"/>
              <a:t> </a:t>
            </a:r>
            <a:r>
              <a:rPr lang="ru-RU" sz="2000" b="1" dirty="0" err="1" smtClean="0"/>
              <a:t>вироби</a:t>
            </a:r>
            <a:r>
              <a:rPr lang="ru-RU" sz="2000" b="1" dirty="0" smtClean="0"/>
              <a:t>, </a:t>
            </a:r>
            <a:r>
              <a:rPr lang="ru-RU" sz="2000" b="1" dirty="0" err="1" smtClean="0"/>
              <a:t>прохолодні</a:t>
            </a:r>
            <a:r>
              <a:rPr lang="ru-RU" sz="2000" b="1" dirty="0" smtClean="0"/>
              <a:t> </a:t>
            </a:r>
            <a:r>
              <a:rPr lang="ru-RU" sz="2000" b="1" dirty="0" err="1" smtClean="0"/>
              <a:t>напої</a:t>
            </a:r>
            <a:r>
              <a:rPr lang="ru-RU" sz="2000" b="1" dirty="0" smtClean="0"/>
              <a:t> </a:t>
            </a:r>
            <a:r>
              <a:rPr lang="ru-RU" sz="2000" b="1" dirty="0" err="1" smtClean="0"/>
              <a:t>або</a:t>
            </a:r>
            <a:r>
              <a:rPr lang="ru-RU" sz="2000" b="1" dirty="0" smtClean="0"/>
              <a:t> </a:t>
            </a:r>
            <a:r>
              <a:rPr lang="ru-RU" sz="2000" b="1" dirty="0" err="1" smtClean="0"/>
              <a:t>будь-які</a:t>
            </a:r>
            <a:r>
              <a:rPr lang="ru-RU" sz="2000" b="1" dirty="0" smtClean="0"/>
              <a:t> </a:t>
            </a:r>
            <a:r>
              <a:rPr lang="ru-RU" sz="2000" b="1" dirty="0" err="1" smtClean="0"/>
              <a:t>інші</a:t>
            </a:r>
            <a:r>
              <a:rPr lang="ru-RU" sz="2000" b="1" dirty="0" smtClean="0"/>
              <a:t> </a:t>
            </a:r>
            <a:r>
              <a:rPr lang="ru-RU" sz="2000" b="1" dirty="0" err="1" smtClean="0"/>
              <a:t>напої</a:t>
            </a:r>
            <a:r>
              <a:rPr lang="ru-RU" sz="2000" b="1" dirty="0" smtClean="0"/>
              <a:t> </a:t>
            </a:r>
            <a:r>
              <a:rPr lang="ru-RU" sz="2000" b="1" dirty="0" err="1" smtClean="0"/>
              <a:t>завжди</a:t>
            </a:r>
            <a:r>
              <a:rPr lang="ru-RU" sz="2000" b="1" dirty="0" smtClean="0"/>
              <a:t> </a:t>
            </a:r>
            <a:r>
              <a:rPr lang="ru-RU" sz="2000" b="1" dirty="0" err="1" smtClean="0"/>
              <a:t>звертайте</a:t>
            </a:r>
            <a:r>
              <a:rPr lang="ru-RU" sz="2000" b="1" dirty="0" smtClean="0"/>
              <a:t> </a:t>
            </a:r>
            <a:r>
              <a:rPr lang="ru-RU" sz="2000" b="1" dirty="0" err="1" smtClean="0"/>
              <a:t>увагу</a:t>
            </a:r>
            <a:r>
              <a:rPr lang="ru-RU" sz="2000" b="1" dirty="0" smtClean="0"/>
              <a:t> на </a:t>
            </a:r>
            <a:r>
              <a:rPr lang="ru-RU" sz="2000" b="1" dirty="0" err="1" smtClean="0"/>
              <a:t>етикетку</a:t>
            </a:r>
            <a:r>
              <a:rPr lang="ru-RU" sz="2000" b="1" dirty="0" smtClean="0"/>
              <a:t>. </a:t>
            </a:r>
            <a:r>
              <a:rPr lang="ru-RU" sz="2000" b="1" dirty="0" err="1" smtClean="0"/>
              <a:t>Намагайтеся</a:t>
            </a:r>
            <a:r>
              <a:rPr lang="ru-RU" sz="2000" b="1" dirty="0" smtClean="0"/>
              <a:t> </a:t>
            </a:r>
            <a:r>
              <a:rPr lang="ru-RU" sz="2000" b="1" dirty="0" err="1" smtClean="0"/>
              <a:t>купувати</a:t>
            </a:r>
            <a:r>
              <a:rPr lang="ru-RU" sz="2000" b="1" dirty="0" smtClean="0"/>
              <a:t> </a:t>
            </a:r>
            <a:r>
              <a:rPr lang="ru-RU" sz="2000" b="1" dirty="0" err="1" smtClean="0"/>
              <a:t>продукти</a:t>
            </a:r>
            <a:r>
              <a:rPr lang="ru-RU" sz="2000" b="1" dirty="0" smtClean="0"/>
              <a:t>, </a:t>
            </a:r>
            <a:r>
              <a:rPr lang="ru-RU" sz="2000" b="1" dirty="0" err="1" smtClean="0"/>
              <a:t>які</a:t>
            </a:r>
            <a:r>
              <a:rPr lang="ru-RU" sz="2000" b="1" dirty="0" smtClean="0"/>
              <a:t> </a:t>
            </a:r>
            <a:r>
              <a:rPr lang="ru-RU" sz="2000" b="1" dirty="0" err="1" smtClean="0"/>
              <a:t>містять</a:t>
            </a:r>
            <a:r>
              <a:rPr lang="ru-RU" sz="2000" b="1" dirty="0" smtClean="0"/>
              <a:t> </a:t>
            </a:r>
            <a:r>
              <a:rPr lang="ru-RU" sz="2000" b="1" dirty="0" err="1" smtClean="0"/>
              <a:t>менше</a:t>
            </a:r>
            <a:r>
              <a:rPr lang="ru-RU" sz="2000" b="1" dirty="0" smtClean="0"/>
              <a:t> </a:t>
            </a:r>
            <a:r>
              <a:rPr lang="ru-RU" sz="2000" b="1" dirty="0" err="1" smtClean="0"/>
              <a:t>всього</a:t>
            </a:r>
            <a:r>
              <a:rPr lang="ru-RU" sz="2000" b="1" dirty="0" smtClean="0"/>
              <a:t> </a:t>
            </a:r>
            <a:r>
              <a:rPr lang="ru-RU" sz="2000" b="1" dirty="0" err="1" smtClean="0"/>
              <a:t>харчових</a:t>
            </a:r>
            <a:r>
              <a:rPr lang="ru-RU" sz="2000" b="1" dirty="0" smtClean="0"/>
              <a:t> добавок. В </a:t>
            </a:r>
            <a:r>
              <a:rPr lang="ru-RU" sz="2000" b="1" dirty="0" err="1" smtClean="0"/>
              <a:t>ідеалі</a:t>
            </a:r>
            <a:r>
              <a:rPr lang="ru-RU" sz="2000" b="1" dirty="0" smtClean="0"/>
              <a:t>, </a:t>
            </a:r>
            <a:r>
              <a:rPr lang="ru-RU" sz="2000" b="1" dirty="0" err="1" smtClean="0"/>
              <a:t>щоб</a:t>
            </a:r>
            <a:r>
              <a:rPr lang="ru-RU" sz="2000" b="1" dirty="0" smtClean="0"/>
              <a:t> </a:t>
            </a:r>
            <a:r>
              <a:rPr lang="ru-RU" sz="2000" b="1" dirty="0" err="1" smtClean="0"/>
              <a:t>їх</a:t>
            </a:r>
            <a:r>
              <a:rPr lang="ru-RU" sz="2000" b="1" dirty="0" smtClean="0"/>
              <a:t> не </a:t>
            </a:r>
            <a:r>
              <a:rPr lang="ru-RU" sz="2000" b="1" dirty="0" err="1" smtClean="0"/>
              <a:t>було</a:t>
            </a:r>
            <a:r>
              <a:rPr lang="ru-RU" sz="2000" b="1" dirty="0" smtClean="0"/>
              <a:t> </a:t>
            </a:r>
            <a:r>
              <a:rPr lang="ru-RU" sz="2000" b="1" dirty="0" err="1" smtClean="0"/>
              <a:t>взагалі</a:t>
            </a:r>
            <a:r>
              <a:rPr lang="ru-RU" sz="2000" b="1" dirty="0" smtClean="0"/>
              <a:t>, </a:t>
            </a:r>
            <a:r>
              <a:rPr lang="ru-RU" sz="2000" b="1" dirty="0" err="1" smtClean="0"/>
              <a:t>але</a:t>
            </a:r>
            <a:r>
              <a:rPr lang="ru-RU" sz="2000" b="1" dirty="0" smtClean="0"/>
              <a:t> </a:t>
            </a:r>
            <a:r>
              <a:rPr lang="ru-RU" sz="2000" b="1" dirty="0" err="1" smtClean="0"/>
              <a:t>такі</a:t>
            </a:r>
            <a:r>
              <a:rPr lang="ru-RU" sz="2000" b="1" dirty="0" smtClean="0"/>
              <a:t> </a:t>
            </a:r>
            <a:r>
              <a:rPr lang="ru-RU" sz="2000" b="1" dirty="0" err="1" smtClean="0"/>
              <a:t>потрібно</a:t>
            </a:r>
            <a:r>
              <a:rPr lang="ru-RU" sz="2000" b="1" dirty="0" smtClean="0"/>
              <a:t> добре </a:t>
            </a:r>
            <a:r>
              <a:rPr lang="ru-RU" sz="2000" b="1" dirty="0" err="1" smtClean="0"/>
              <a:t>пошукати</a:t>
            </a:r>
            <a:r>
              <a:rPr lang="ru-RU" sz="2000" b="1" dirty="0" smtClean="0"/>
              <a:t>. </a:t>
            </a:r>
            <a:br>
              <a:rPr lang="ru-RU" sz="2000" b="1" dirty="0" smtClean="0"/>
            </a:br>
            <a:r>
              <a:rPr lang="ru-RU" sz="2000" b="1" dirty="0" err="1" smtClean="0"/>
              <a:t>Потрібно</a:t>
            </a:r>
            <a:r>
              <a:rPr lang="ru-RU" sz="2000" b="1" dirty="0" smtClean="0"/>
              <a:t> </a:t>
            </a:r>
            <a:r>
              <a:rPr lang="ru-RU" sz="2000" b="1" dirty="0" err="1" smtClean="0"/>
              <a:t>орієнтуватися</a:t>
            </a:r>
            <a:r>
              <a:rPr lang="ru-RU" sz="2000" b="1" dirty="0" smtClean="0"/>
              <a:t> в </a:t>
            </a:r>
            <a:r>
              <a:rPr lang="ru-RU" sz="2000" b="1" dirty="0" err="1" smtClean="0"/>
              <a:t>харчових</a:t>
            </a:r>
            <a:r>
              <a:rPr lang="ru-RU" sz="2000" b="1" dirty="0" smtClean="0"/>
              <a:t> добавках. </a:t>
            </a:r>
            <a:r>
              <a:rPr lang="ru-RU" sz="2000" b="1" dirty="0" err="1" smtClean="0"/>
              <a:t>Роздрукуйте</a:t>
            </a:r>
            <a:r>
              <a:rPr lang="ru-RU" sz="2000" b="1" dirty="0" smtClean="0"/>
              <a:t> </a:t>
            </a:r>
            <a:r>
              <a:rPr lang="ru-RU" sz="2000" b="1" dirty="0" err="1" smtClean="0"/>
              <a:t>і</a:t>
            </a:r>
            <a:r>
              <a:rPr lang="ru-RU" sz="2000" b="1" dirty="0" smtClean="0"/>
              <a:t> </a:t>
            </a:r>
            <a:r>
              <a:rPr lang="ru-RU" sz="2000" b="1" dirty="0" err="1" smtClean="0"/>
              <a:t>носіть</a:t>
            </a:r>
            <a:r>
              <a:rPr lang="ru-RU" sz="2000" b="1" dirty="0" smtClean="0"/>
              <a:t> </a:t>
            </a:r>
            <a:r>
              <a:rPr lang="ru-RU" sz="2000" b="1" dirty="0" err="1" smtClean="0"/>
              <a:t>із</a:t>
            </a:r>
            <a:r>
              <a:rPr lang="ru-RU" sz="2000" b="1" dirty="0" smtClean="0"/>
              <a:t> собою в магазин список </a:t>
            </a:r>
            <a:r>
              <a:rPr lang="ru-RU" sz="2000" b="1" dirty="0" err="1" smtClean="0"/>
              <a:t>найбільш</a:t>
            </a:r>
            <a:r>
              <a:rPr lang="ru-RU" sz="2000" b="1" dirty="0" smtClean="0"/>
              <a:t> </a:t>
            </a:r>
            <a:r>
              <a:rPr lang="ru-RU" sz="2000" b="1" dirty="0" err="1" smtClean="0"/>
              <a:t>шкідливих</a:t>
            </a:r>
            <a:r>
              <a:rPr lang="ru-RU" sz="2000" b="1" dirty="0" smtClean="0"/>
              <a:t> </a:t>
            </a:r>
            <a:r>
              <a:rPr lang="ru-RU" sz="2000" b="1" dirty="0" err="1" smtClean="0"/>
              <a:t>харчових</a:t>
            </a:r>
            <a:r>
              <a:rPr lang="ru-RU" sz="2000" b="1" dirty="0" smtClean="0"/>
              <a:t> добавок. </a:t>
            </a:r>
            <a:r>
              <a:rPr lang="ru-RU" sz="2000" b="1" dirty="0" err="1" smtClean="0"/>
              <a:t>Якщо</a:t>
            </a:r>
            <a:r>
              <a:rPr lang="ru-RU" sz="2000" b="1" dirty="0" smtClean="0"/>
              <a:t> </a:t>
            </a:r>
            <a:r>
              <a:rPr lang="ru-RU" sz="2000" b="1" dirty="0" err="1" smtClean="0"/>
              <a:t>більшість</a:t>
            </a:r>
            <a:r>
              <a:rPr lang="ru-RU" sz="2000" b="1" dirty="0" smtClean="0"/>
              <a:t> добавок </a:t>
            </a:r>
            <a:r>
              <a:rPr lang="ru-RU" sz="2000" b="1" dirty="0" err="1" smtClean="0"/>
              <a:t>відносно</a:t>
            </a:r>
            <a:r>
              <a:rPr lang="ru-RU" sz="2000" b="1" dirty="0" smtClean="0"/>
              <a:t> </a:t>
            </a:r>
            <a:r>
              <a:rPr lang="ru-RU" sz="2000" b="1" dirty="0" err="1" smtClean="0"/>
              <a:t>нешкідливі</a:t>
            </a:r>
            <a:r>
              <a:rPr lang="ru-RU" sz="2000" b="1" dirty="0" smtClean="0"/>
              <a:t>, то </a:t>
            </a:r>
            <a:r>
              <a:rPr lang="ru-RU" sz="2000" b="1" dirty="0" err="1" smtClean="0"/>
              <a:t>існують</a:t>
            </a:r>
            <a:r>
              <a:rPr lang="ru-RU" sz="2000" b="1" dirty="0" smtClean="0"/>
              <a:t> </a:t>
            </a:r>
            <a:r>
              <a:rPr lang="ru-RU" sz="2000" b="1" dirty="0" err="1" smtClean="0"/>
              <a:t>заборонені</a:t>
            </a:r>
            <a:r>
              <a:rPr lang="ru-RU" sz="2000" b="1" dirty="0" smtClean="0"/>
              <a:t>, </a:t>
            </a:r>
            <a:r>
              <a:rPr lang="ru-RU" sz="2000" b="1" dirty="0" err="1" smtClean="0"/>
              <a:t>вживання</a:t>
            </a:r>
            <a:r>
              <a:rPr lang="ru-RU" sz="2000" b="1" dirty="0" smtClean="0"/>
              <a:t> </a:t>
            </a:r>
            <a:r>
              <a:rPr lang="ru-RU" sz="2000" b="1" dirty="0" err="1" smtClean="0"/>
              <a:t>яких</a:t>
            </a:r>
            <a:r>
              <a:rPr lang="ru-RU" sz="2000" b="1" dirty="0" smtClean="0"/>
              <a:t> </a:t>
            </a:r>
            <a:r>
              <a:rPr lang="ru-RU" sz="2000" b="1" dirty="0" err="1" smtClean="0"/>
              <a:t>може</a:t>
            </a:r>
            <a:r>
              <a:rPr lang="ru-RU" sz="2000" b="1" dirty="0" smtClean="0"/>
              <a:t> </a:t>
            </a:r>
            <a:r>
              <a:rPr lang="ru-RU" sz="2000" b="1" dirty="0" err="1" smtClean="0"/>
              <a:t>призвести</a:t>
            </a:r>
            <a:r>
              <a:rPr lang="ru-RU" sz="2000" b="1" dirty="0" smtClean="0"/>
              <a:t> до летального результату </a:t>
            </a:r>
            <a:r>
              <a:rPr lang="ru-RU" sz="2000" b="1" dirty="0" err="1" smtClean="0"/>
              <a:t>дуже</a:t>
            </a:r>
            <a:r>
              <a:rPr lang="ru-RU" sz="2000" b="1" dirty="0" smtClean="0"/>
              <a:t> </a:t>
            </a:r>
            <a:r>
              <a:rPr lang="ru-RU" sz="2000" b="1" dirty="0" err="1" smtClean="0"/>
              <a:t>швидко</a:t>
            </a:r>
            <a:r>
              <a:rPr lang="ru-RU" sz="2000" b="1" dirty="0" smtClean="0"/>
              <a:t>.</a:t>
            </a:r>
            <a:br>
              <a:rPr lang="ru-RU" sz="2000" b="1" dirty="0" smtClean="0"/>
            </a:br>
            <a:r>
              <a:rPr lang="ru-RU" sz="2000" b="1" dirty="0" smtClean="0"/>
              <a:t> </a:t>
            </a: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76288"/>
            <a:ext cx="9144000" cy="2867026"/>
          </a:xfrm>
        </p:spPr>
        <p:txBody>
          <a:bodyPr>
            <a:noAutofit/>
          </a:bodyPr>
          <a:lstStyle/>
          <a:p>
            <a:pPr algn="l"/>
            <a:r>
              <a:rPr lang="uk-UA" sz="2800" b="1" dirty="0" smtClean="0"/>
              <a:t>Відрізняємо </a:t>
            </a:r>
            <a:r>
              <a:rPr lang="uk-UA" sz="2800" b="1" dirty="0" err="1" smtClean="0"/>
              <a:t>БАДи</a:t>
            </a:r>
            <a:r>
              <a:rPr lang="uk-UA" sz="2800" b="1" dirty="0" smtClean="0"/>
              <a:t> від харчових добавок</a:t>
            </a:r>
            <a:br>
              <a:rPr lang="uk-UA" sz="2800" b="1" dirty="0" smtClean="0"/>
            </a:br>
            <a:r>
              <a:rPr lang="uk-UA" sz="2800" b="1" dirty="0" err="1" smtClean="0"/>
              <a:t>БАДи</a:t>
            </a:r>
            <a:r>
              <a:rPr lang="uk-UA" sz="2800" b="1" dirty="0" smtClean="0"/>
              <a:t> – біологічно активні добавки отримують із природної сировини(рослин, ягід, водоростей, продуктів бджільництва). Вони містять великі набори біологічно активних речовин – вітамінів, амінокислот, </a:t>
            </a:r>
            <a:r>
              <a:rPr lang="uk-UA" sz="2800" b="1" dirty="0" err="1" smtClean="0"/>
              <a:t>макро-</a:t>
            </a:r>
            <a:r>
              <a:rPr lang="uk-UA" sz="2800" b="1" dirty="0" smtClean="0"/>
              <a:t> й мікроелементів тощо. І як з</a:t>
            </a:r>
            <a:r>
              <a:rPr lang="en-US" sz="2800" b="1" dirty="0" smtClean="0"/>
              <a:t>’</a:t>
            </a:r>
            <a:r>
              <a:rPr lang="uk-UA" sz="2800" b="1" dirty="0" smtClean="0"/>
              <a:t>ясувалося, є корисними для людини.</a:t>
            </a:r>
            <a:endParaRPr lang="ru-RU" b="1" dirty="0"/>
          </a:p>
        </p:txBody>
      </p:sp>
      <p:sp>
        <p:nvSpPr>
          <p:cNvPr id="3" name="Подзаголовок 2"/>
          <p:cNvSpPr>
            <a:spLocks noGrp="1"/>
          </p:cNvSpPr>
          <p:nvPr>
            <p:ph type="subTitle" idx="1"/>
          </p:nvPr>
        </p:nvSpPr>
        <p:spPr>
          <a:xfrm flipV="1">
            <a:off x="1371600" y="7072338"/>
            <a:ext cx="6400800" cy="142876"/>
          </a:xfrm>
        </p:spPr>
        <p:txBody>
          <a:bodyPr>
            <a:normAutofit fontScale="25000" lnSpcReduction="20000"/>
          </a:bodyPr>
          <a:lstStyle/>
          <a:p>
            <a:endParaRPr lang="ru-RU" dirty="0"/>
          </a:p>
        </p:txBody>
      </p:sp>
      <p:pic>
        <p:nvPicPr>
          <p:cNvPr id="4" name="Picture 4" descr="H:\bluetooth\zapreshhennye-pishhevye-dobavki-v-rossii-krasivye_1.jpg"/>
          <p:cNvPicPr>
            <a:picLocks noChangeAspect="1" noChangeArrowheads="1"/>
          </p:cNvPicPr>
          <p:nvPr/>
        </p:nvPicPr>
        <p:blipFill>
          <a:blip r:embed="rId2" cstate="print"/>
          <a:srcRect/>
          <a:stretch>
            <a:fillRect/>
          </a:stretch>
        </p:blipFill>
        <p:spPr bwMode="auto">
          <a:xfrm>
            <a:off x="4429124" y="4143380"/>
            <a:ext cx="3218510" cy="2143140"/>
          </a:xfrm>
          <a:prstGeom prst="rect">
            <a:avLst/>
          </a:prstGeom>
          <a:noFill/>
          <a:effectLst>
            <a:glow rad="139700">
              <a:schemeClr val="accent4">
                <a:satMod val="175000"/>
                <a:alpha val="40000"/>
              </a:schemeClr>
            </a:glow>
          </a:effectLst>
        </p:spPr>
      </p:pic>
      <p:pic>
        <p:nvPicPr>
          <p:cNvPr id="5" name="Picture 3" descr="H:\bluetooth\af9ce95313c86da5870c00e2bf90a39c.0.jpg"/>
          <p:cNvPicPr>
            <a:picLocks noChangeAspect="1" noChangeArrowheads="1"/>
          </p:cNvPicPr>
          <p:nvPr/>
        </p:nvPicPr>
        <p:blipFill>
          <a:blip r:embed="rId3" cstate="print"/>
          <a:srcRect/>
          <a:stretch>
            <a:fillRect/>
          </a:stretch>
        </p:blipFill>
        <p:spPr bwMode="auto">
          <a:xfrm>
            <a:off x="642910" y="3786190"/>
            <a:ext cx="3500462" cy="2638810"/>
          </a:xfrm>
          <a:prstGeom prst="rect">
            <a:avLst/>
          </a:prstGeom>
          <a:noFill/>
          <a:effectLst>
            <a:glow rad="139700">
              <a:schemeClr val="accent1">
                <a:satMod val="175000"/>
                <a:alpha val="40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86908" cy="3071810"/>
          </a:xfrm>
        </p:spPr>
        <p:txBody>
          <a:bodyPr/>
          <a:lstStyle/>
          <a:p>
            <a:r>
              <a:rPr lang="uk-UA" b="1" dirty="0" smtClean="0"/>
              <a:t>А ось харчові добавки – природні або синтетичні речовини, які не мають біологічної активності.</a:t>
            </a:r>
            <a:endParaRPr lang="ru-RU" b="1" dirty="0"/>
          </a:p>
        </p:txBody>
      </p:sp>
      <p:pic>
        <p:nvPicPr>
          <p:cNvPr id="9218" name="Picture 2" descr="H:\Music\96451194.png"/>
          <p:cNvPicPr>
            <a:picLocks noChangeAspect="1" noChangeArrowheads="1"/>
          </p:cNvPicPr>
          <p:nvPr/>
        </p:nvPicPr>
        <p:blipFill>
          <a:blip r:embed="rId2" cstate="print"/>
          <a:srcRect/>
          <a:stretch>
            <a:fillRect/>
          </a:stretch>
        </p:blipFill>
        <p:spPr bwMode="auto">
          <a:xfrm rot="320404">
            <a:off x="602574" y="3315373"/>
            <a:ext cx="3810000" cy="2381250"/>
          </a:xfrm>
          <a:prstGeom prst="rect">
            <a:avLst/>
          </a:prstGeom>
          <a:noFill/>
          <a:ln w="57150">
            <a:solidFill>
              <a:srgbClr val="FF0000"/>
            </a:solidFill>
          </a:ln>
          <a:effectLst>
            <a:glow rad="101600">
              <a:schemeClr val="accent2">
                <a:satMod val="175000"/>
                <a:alpha val="40000"/>
              </a:schemeClr>
            </a:glow>
          </a:effectLst>
        </p:spPr>
      </p:pic>
      <p:pic>
        <p:nvPicPr>
          <p:cNvPr id="9219" name="Picture 3" descr="H:\Music\1328529697_e_dobavki.gif"/>
          <p:cNvPicPr>
            <a:picLocks noChangeAspect="1" noChangeArrowheads="1"/>
          </p:cNvPicPr>
          <p:nvPr/>
        </p:nvPicPr>
        <p:blipFill>
          <a:blip r:embed="rId3" cstate="print"/>
          <a:srcRect/>
          <a:stretch>
            <a:fillRect/>
          </a:stretch>
        </p:blipFill>
        <p:spPr bwMode="auto">
          <a:xfrm rot="21150668">
            <a:off x="5292344" y="2961695"/>
            <a:ext cx="2928958" cy="3571900"/>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071810"/>
          </a:xfrm>
        </p:spPr>
        <p:txBody>
          <a:bodyPr>
            <a:normAutofit/>
          </a:bodyPr>
          <a:lstStyle/>
          <a:p>
            <a:r>
              <a:rPr lang="uk-UA" b="1" dirty="0" smtClean="0"/>
              <a:t>Харчові добавки позначаються індексом Е з трьох або </a:t>
            </a:r>
            <a:r>
              <a:rPr lang="uk-UA" b="1" dirty="0" err="1" smtClean="0"/>
              <a:t>чоритьохзначним</a:t>
            </a:r>
            <a:r>
              <a:rPr lang="uk-UA" b="1" dirty="0" smtClean="0"/>
              <a:t> номером.</a:t>
            </a:r>
            <a:endParaRPr lang="ru-RU" b="1" dirty="0"/>
          </a:p>
        </p:txBody>
      </p:sp>
      <p:pic>
        <p:nvPicPr>
          <p:cNvPr id="3" name="Picture 2" descr="H:\Music\pischevye_dobavki_index_1.jpg"/>
          <p:cNvPicPr>
            <a:picLocks noChangeAspect="1" noChangeArrowheads="1"/>
          </p:cNvPicPr>
          <p:nvPr/>
        </p:nvPicPr>
        <p:blipFill>
          <a:blip r:embed="rId2" cstate="print"/>
          <a:srcRect/>
          <a:stretch>
            <a:fillRect/>
          </a:stretch>
        </p:blipFill>
        <p:spPr bwMode="auto">
          <a:xfrm>
            <a:off x="2786050" y="3571876"/>
            <a:ext cx="3492500" cy="2425700"/>
          </a:xfrm>
          <a:prstGeom prst="rect">
            <a:avLst/>
          </a:prstGeom>
          <a:noFill/>
          <a:ln w="57150">
            <a:solidFill>
              <a:schemeClr val="tx2">
                <a:lumMod val="50000"/>
              </a:schemeClr>
            </a:solidFill>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214686"/>
          </a:xfrm>
        </p:spPr>
        <p:txBody>
          <a:bodyPr>
            <a:normAutofit fontScale="90000"/>
          </a:bodyPr>
          <a:lstStyle/>
          <a:p>
            <a:r>
              <a:rPr lang="uk-UA" b="1" dirty="0" smtClean="0"/>
              <a:t>Е-номери(Е-числа) є кодами харчових добавок, які були засновані для використання в ЄС( “Е”- означає приставку </a:t>
            </a:r>
            <a:r>
              <a:rPr lang="uk-UA" b="1" dirty="0" err="1" smtClean="0"/>
              <a:t>“Європа”</a:t>
            </a:r>
            <a:r>
              <a:rPr lang="uk-UA" b="1" dirty="0" smtClean="0"/>
              <a:t>)</a:t>
            </a:r>
            <a:endParaRPr lang="ru-RU" b="1" dirty="0"/>
          </a:p>
        </p:txBody>
      </p:sp>
      <p:pic>
        <p:nvPicPr>
          <p:cNvPr id="13314" name="Picture 2" descr="H:\Music\53f55b06-33d2-45e9-b491-9b1b9d28fadb.png"/>
          <p:cNvPicPr>
            <a:picLocks noChangeAspect="1" noChangeArrowheads="1"/>
          </p:cNvPicPr>
          <p:nvPr/>
        </p:nvPicPr>
        <p:blipFill>
          <a:blip r:embed="rId2" cstate="print"/>
          <a:srcRect/>
          <a:stretch>
            <a:fillRect/>
          </a:stretch>
        </p:blipFill>
        <p:spPr bwMode="auto">
          <a:xfrm>
            <a:off x="928662" y="3357562"/>
            <a:ext cx="2400635" cy="2400635"/>
          </a:xfrm>
          <a:prstGeom prst="rect">
            <a:avLst/>
          </a:prstGeom>
          <a:noFill/>
          <a:effectLst>
            <a:glow rad="101600">
              <a:schemeClr val="accent2">
                <a:satMod val="175000"/>
                <a:alpha val="40000"/>
              </a:schemeClr>
            </a:glow>
          </a:effectLst>
        </p:spPr>
      </p:pic>
      <p:pic>
        <p:nvPicPr>
          <p:cNvPr id="6" name="Picture 2" descr="H:\bluetooth\1-harchovi-dobavki-yaki-povilno-ale-vpevneno-vbivayut-nas.jpg"/>
          <p:cNvPicPr>
            <a:picLocks noChangeAspect="1" noChangeArrowheads="1"/>
          </p:cNvPicPr>
          <p:nvPr/>
        </p:nvPicPr>
        <p:blipFill>
          <a:blip r:embed="rId3" cstate="print"/>
          <a:srcRect/>
          <a:stretch>
            <a:fillRect/>
          </a:stretch>
        </p:blipFill>
        <p:spPr bwMode="auto">
          <a:xfrm>
            <a:off x="4071934" y="3286124"/>
            <a:ext cx="3714776" cy="2786082"/>
          </a:xfrm>
          <a:prstGeom prst="rect">
            <a:avLst/>
          </a:prstGeom>
          <a:noFill/>
          <a:effectLst>
            <a:glow rad="139700">
              <a:schemeClr val="accent4">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4786346"/>
          </a:xfrm>
        </p:spPr>
        <p:txBody>
          <a:bodyPr>
            <a:normAutofit fontScale="90000"/>
          </a:bodyPr>
          <a:lstStyle/>
          <a:p>
            <a:r>
              <a:rPr lang="uk-UA" b="1" dirty="0" smtClean="0"/>
              <a:t>Називати харчові добавки “Е” почали у 1953 році. Це допомогло скоротити величезні складні назви до кількох символів та уникнути проблеми перекладу іншими мовами.</a:t>
            </a:r>
            <a:br>
              <a:rPr lang="uk-UA" b="1" dirty="0" smtClean="0"/>
            </a:br>
            <a:r>
              <a:rPr lang="uk-UA" b="1" dirty="0" smtClean="0"/>
              <a:t>Літера “Е” – це скорочення англійського </a:t>
            </a:r>
            <a:r>
              <a:rPr lang="en-US" b="1" dirty="0" smtClean="0"/>
              <a:t>“edible”</a:t>
            </a:r>
            <a:r>
              <a:rPr lang="uk-UA" b="1" dirty="0" smtClean="0"/>
              <a:t> , що у перекладі означає </a:t>
            </a:r>
            <a:r>
              <a:rPr lang="uk-UA" b="1" dirty="0" err="1" smtClean="0"/>
              <a:t>“їстівний”</a:t>
            </a:r>
            <a:r>
              <a:rPr lang="uk-UA" b="1" dirty="0" smtClean="0"/>
              <a:t>.</a:t>
            </a:r>
            <a:endParaRPr lang="ru-RU"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927</TotalTime>
  <Words>797</Words>
  <Application>Microsoft Office PowerPoint</Application>
  <PresentationFormat>Экран (4:3)</PresentationFormat>
  <Paragraphs>39</Paragraphs>
  <Slides>41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Яркая</vt:lpstr>
      <vt:lpstr>        Харчові добавки</vt:lpstr>
      <vt:lpstr>Харчові добавки використовувалися людиною багато століть – сіль, спеції, перець, гвоздика, мускатний горіх, кориця, мед та ін.</vt:lpstr>
      <vt:lpstr>Однак широке використання харчових добавок почалося в кінці 19 ст., воно пов’язане із зростанням населення, вдосконаленням харчових технологій та досягненнями хімії.</vt:lpstr>
      <vt:lpstr>Харчові добавки – це речовини природного й штучного походження, спеціально внесені у харчові продукти для досягнення певних технологічних ефектів.(Кольру, стійкості до псування, збереження структури й зовнішнього вигляду та ін.)</vt:lpstr>
      <vt:lpstr>Відрізняємо БАДи від харчових добавок БАДи – біологічно активні добавки отримують із природної сировини(рослин, ягід, водоростей, продуктів бджільництва). Вони містять великі набори біологічно активних речовин – вітамінів, амінокислот, макро- й мікроелементів тощо. І як з’ясувалося, є корисними для людини.</vt:lpstr>
      <vt:lpstr>А ось харчові добавки – природні або синтетичні речовини, які не мають біологічної активності.</vt:lpstr>
      <vt:lpstr>Харчові добавки позначаються індексом Е з трьох або чоритьохзначним номером.</vt:lpstr>
      <vt:lpstr>Е-номери(Е-числа) є кодами харчових добавок, які були засновані для використання в ЄС( “Е”- означає приставку “Європа”)</vt:lpstr>
      <vt:lpstr>Називати харчові добавки “Е” почали у 1953 році. Це допомогло скоротити величезні складні назви до кількох символів та уникнути проблеми перекладу іншими мовами. Літера “Е” – це скорочення англійського “edible” , що у перекладі означає “їстівний”.</vt:lpstr>
      <vt:lpstr>Як їх розрізняти?Центр екологічної безпеки споживачів для зручності створив табличку Е.</vt:lpstr>
      <vt:lpstr>Ті, що мають номер від Е100 до Е182 – це барвники, які підсилюють або відновлюють колір продукту. Бувають натуральними та штучними. Найчастіше виробники додають їх до напоїв, желе та солодощів.</vt:lpstr>
      <vt:lpstr>          Безпечні барвники Куркумін Е100(морозиво, соуси, напої, хлібобулочні вироби) Хлорофіл Е140(соуси, морозиво, йогурти, молочні продукти) Кармін Е120 речовина червоного кольору(морозиво, йогурти, джем) виробляється з щитівок комах, що паразитують на кімнатних рослинах Каротин Е160 жовтий пігмент(безалкогольні напої, морозиво, майонез) Рибофлавін Е101(В2) дитяче харчування.</vt:lpstr>
      <vt:lpstr>До переліку небезпечних добавок варто додати шість синтетичних барвників: -татразін Е102(кам’яновульний дьоготь, відноситься до промислових відходів) використовується у желе,соки, жувальні солодощі, цукерки, крем-суфле, карамелі, бісквітні рулети, пюре, супи, гірчиця та ін. Може спровокувати напад бронхіальної астми, мігрень, порушення зору. -хіноліновий жовтий Е104 синтетичний азобарвник торти, копчена риба, кольорове драже, льодяники від кашлю, кольорові жуйки. Викликає дерматиди, кропивянку, анафілаксію </vt:lpstr>
      <vt:lpstr>-захід сонця жовтий Е110 солодощі,напої, соуси, пакетовані супи,східні прянощі. Провокує алергії, нежить, нудоту, болі в животі -азорубін Е 122 кондитерські вироби, газовані напої, соуси Висипи на шкірі, алергії -Понсо 4Р Е 124  Кондитерські вироби,салямі, салатні заправки.  Вважається канцерогеном.Загострює бронхіальну астму.  -червоний чарівний Е129  алегрія, рак.</vt:lpstr>
      <vt:lpstr>Небезпечні барвники найчастіше потрапляють у продукти харчування, розраховані на дітей, бо власне ці продукти і створюються барвистими для того, щоб привертати дитячу увагу.</vt:lpstr>
      <vt:lpstr>Від Е200 до Е280 – це консерванти. Їх використовують щоб знищити бактерії, віруси гриби та подовжити термін зберігання продуктів. Використовують консерванти в м’ясних та ковбасних виробах, консервах, шоколадах, алкогольних напоях.</vt:lpstr>
      <vt:lpstr>Наприклад консерванти Е230, Е231, Е232 використовують при обробці фруктів(ось звідки апельсини чи банани на магазинних полицях, не псуються роками.</vt:lpstr>
      <vt:lpstr>А представляють вони собою не що інше, як фенол. Той самій, що, потрапляючи в наш організм в малих дозах провокує рак, а у великих – він просто чиста отрута. Наносять його на шкірку, і коли ми миємо фрукти перед їжею, то змиваємо фенол. Але чи всі і завжди миють ті ж банани?</vt:lpstr>
      <vt:lpstr>Виробництво рибної ікри неможливе без використання суміші консервантів бензоату натрію Е211(один з найнебезбечніших) та сорбату калію Е202. При виробництві вин використовують діоксид сірки Е220, який запобігає псуванню продукту.</vt:lpstr>
      <vt:lpstr>Бензоат натрію Е211 при надмірному споживанні може призвести до порушень у системі травлення, широко використовується при виробництві газових напоїв, соусів, кетчупів, кондитерських виробів.</vt:lpstr>
      <vt:lpstr>Небезпечним при нагріванні може бути нітрит натрію Е250, що міститься у варених ковбасах. І ця проблема є актуальною, з огляду на звичку багатьох людей варити сосиски та смажити лікарську ковбасу.  Доза у 2-6 г. здатна убити людину. Використовується як консервант та фіксатор кольору. Сам по собі не є канцерогеном.</vt:lpstr>
      <vt:lpstr>Шкідливим стане навіть звичайне цукор, якщо його термічно обробити, бо при його нагріванні утворюється небезпечна для здоров’я органічна сполука  гідроксиметилфурфурол, що має токсичні та канцерогенні властивості, здатна призвести до паралічу. Найчастіше міститься у вареннях, особливо домашніх, у соках, що виготовляються з порушенням технологій(особливо у соках у скляних банках), у газованих напоях темного кольору(Пепсі, Кола, Байкал), у численних фальсифікатах гранатового кольору.</vt:lpstr>
      <vt:lpstr>Найнебезпечніша концентрація міститься у термічно обробленому меді(мед нагрівають перед консервуванням, аби він не кристалізувався)</vt:lpstr>
      <vt:lpstr>Е з позначками від Е300 до Е391 – це добавки,що зберігають свіжість продуктів. Це і антиоксиданти, які додають до масел і пакувальних матеріалів, щоб вберегти  їжу від зміни кольору через окислення.</vt:lpstr>
      <vt:lpstr>Наприклад людина, що у надмірних кількостях споживає напої  типу “Кола”  може захворіти на карієс, так як ортофосфатна кислота Е338, здатна поступово розчиняти зубну емаль.</vt:lpstr>
      <vt:lpstr>Кока-Колу винайшов американський фармацевт Джон Памбертон 29 березня 1886 р. в Атланті, як новий лікувальний напій. Рекламний плакат Кока-Коли 1890-1900 рр. </vt:lpstr>
      <vt:lpstr>       Склад “Кока-Коли” -цукор; -диоксид вуглецю; -барвник(цукровий колір); -ортофосфатна кислота; -кофеїн; -ароматизатор:ванілін, коричне масло, масло гвоздики, масло лимона; -азорубін.   </vt:lpstr>
      <vt:lpstr>Від Е400 до Е481 – це стабілізатори, емульгатори, загусники та та ущільнювачі. Вони потрібні для хорошої форми продукту та консистенції. Без них не роблять соуси, майонез, йогурти та більшість кондитерських виробів.</vt:lpstr>
      <vt:lpstr>Е500- Е585 – регулятори кислотності, тобто розрихлювачі, регулятори вологи. Їх зазвичай використовують пекарі та кондитери. Такі “покращувачі” допомагають їм економити час та гроші на якісній сировині.</vt:lpstr>
      <vt:lpstr>Від Е600 до Е699 – це підсилювачі смаку. У процесі зберігання та переробки продуктів кількість речовин, що посилюють смакове сприйняття – зменшується, тож їх доводиться додавати штучним хляхом. Знайти їх можна у швидкосупах, напівфабрикатах, шоколадних батончиках.</vt:lpstr>
      <vt:lpstr> Глутамат натрію Е621</vt:lpstr>
      <vt:lpstr>Е700-Е799 Антибіотики. Пригнічують ріст мікроорганізмів.</vt:lpstr>
      <vt:lpstr>Від Е900 до Е999 – підсолоджувачі. Попри солодку назву, глюкози в них майже немає. Власне тому їх використовують в першу чергу при виготовлені дієтичних продуктів.</vt:lpstr>
      <vt:lpstr>Підсолоджувачі: ацесульфам, аспартам, цикламат, сахарин. Речовини, що у сотні разів солодші за цукор, але мають численні побічні ефекти на організм людини. Через дешевизну часто застосовуються у харчовій промисловості замість значно дорожчого цукру.</vt:lpstr>
      <vt:lpstr>Слайд 35</vt:lpstr>
      <vt:lpstr>Сфера застосування газовані солодкі напої, низькокалорійні напої, жувальні гумки, дешеві цукерки, кондитерські вироби, фальсифікати згущеного молока.</vt:lpstr>
      <vt:lpstr>В Україні заборонені добавки: Е102,Е103, Е105,Е110,Е111,Е120,Е121,Е123, Е124, Е125, Е126, 127, Е130,Е152, Е240,Е241,Е242,Е450,Е451,Е452,Е453,Е454, Е461, Е462, Е463,Е465.  Тоді як дозволено 351 харчову добавку.</vt:lpstr>
      <vt:lpstr>    Серед товарів, які містять Е з “чорного списку” чемпіонами виявилися шоколадні драже “М&amp;Мs” від компанії “Марс”. Жовтий та червоний горішки, які весело розмовляють у телероликах, у своєму складі містять одразу шість небезпечних складників – Е104, Е122, Е110, Е102 та Е171.          </vt:lpstr>
      <vt:lpstr>Слайд 39</vt:lpstr>
      <vt:lpstr>Практичні рекомендації:   Якщо Ви бажаєте звести до мінімуму вживання продуктів з добавками, намагайтеся їсти більше натуральних продуктів. Замість ковбаси їжте м'ясо, замість соків, готуйте фреш самостійно, замість магазинного хліба намагайтеся пекти хліб в домашніх умовах, шпроти замініть на свіжу рибу, тортики замініть домашня випічка, солодкі напої - домашніми компотом і узвар. Не вірте коли пишуть без консервантів, а термін придатності продуктів досягає року. Найбільш нешкідливі ті продукти, у яких термін придатності найменший.  Вибираючи продукти в магазині, не полінуйтеся уважно прочитати склад. Намагайтеся взагалі не купувати продукти з добавками.  Чим простіше продукти буде на вашому столі, тим більше користі Ви від них отримаєте.  </vt:lpstr>
      <vt:lpstr>Намагайтеся їсти зі своєї грядки або саду. Консервують соління самостійно, печіть пироги і хліб у домашній печі.  Намагайтеся не купувати продукти з неприродно яскравою, для цього продукту, забарвленням. Швидше за все, в ньому присутні барвники.  Уникайте продуктів, у яких занадто довгий і неприродний термін зберігання. Молоко не може зберігатися кілька місяців.  Мінімізуйте вживання чіпсів, продуктів швидкого приготування, готових сніданків та інших продуктів з підвищеним вмістом Е-добавок.  Купуючи собі або дитині кондитерські вироби, прохолодні напої або будь-які інші напої завжди звертайте увагу на етикетку. Намагайтеся купувати продукти, які містять менше всього харчових добавок. В ідеалі, щоб їх не було взагалі, але такі потрібно добре пошукати.  Потрібно орієнтуватися в харчових добавках. Роздрукуйте і носіть із собою в магазин список найбільш шкідливих харчових добавок. Якщо більшість добавок відносно нешкідливі, то існують заборонені, вживання яких може призвести до летального результату дуже швидко.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Харчові добавки – це речовини природного й штучного походження, спеціально внесені у харчові продукти для досягнення певніх технологічних ефектів.</dc:title>
  <dc:creator>Admin</dc:creator>
  <cp:lastModifiedBy>Admin</cp:lastModifiedBy>
  <cp:revision>75</cp:revision>
  <dcterms:created xsi:type="dcterms:W3CDTF">2015-02-27T17:23:37Z</dcterms:created>
  <dcterms:modified xsi:type="dcterms:W3CDTF">2015-04-28T11:26:49Z</dcterms:modified>
</cp:coreProperties>
</file>