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FF"/>
    <a:srgbClr val="CC0099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9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0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12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22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29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41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14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46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45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0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5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8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49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42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EB4A218-DADC-4EB6-8E7C-30F29E4FEB1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B83D946-DC36-4302-8B24-3396C4829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8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-1254607"/>
            <a:ext cx="8689976" cy="2509213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0070C0"/>
                </a:solidFill>
                <a:latin typeface="Algerian" panose="04020705040A02060702" pitchFamily="82" charset="0"/>
              </a:rPr>
              <a:t>Australia</a:t>
            </a:r>
            <a:endParaRPr lang="ru-RU" sz="8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74925"/>
            <a:ext cx="5715000" cy="3943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4606"/>
            <a:ext cx="5880472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675" y="252007"/>
            <a:ext cx="10364451" cy="159617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smtClean="0">
                <a:latin typeface="Goudy Stout" panose="0202090407030B020401" pitchFamily="18" charset="0"/>
                <a:cs typeface="David" panose="020E0502060401010101" pitchFamily="34" charset="-79"/>
              </a:rPr>
              <a:t>People and Society</a:t>
            </a:r>
            <a:endParaRPr lang="ru-RU" dirty="0">
              <a:cs typeface="David" panose="020E0502060401010101" pitchFamily="34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21469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smtClean="0"/>
              <a:t>Population</a:t>
            </a:r>
          </a:p>
          <a:p>
            <a:r>
              <a:rPr lang="en-US" sz="4000" b="1" dirty="0" smtClean="0"/>
              <a:t> - 23,671,000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38133"/>
            <a:ext cx="4514850" cy="3000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49" y="1848184"/>
            <a:ext cx="5714555" cy="42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475" y="-219683"/>
            <a:ext cx="10364451" cy="1596177"/>
          </a:xfrm>
        </p:spPr>
        <p:txBody>
          <a:bodyPr/>
          <a:lstStyle/>
          <a:p>
            <a:r>
              <a:rPr lang="en-US" dirty="0"/>
              <a:t>Ethnic groups: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1701" y="1007162"/>
            <a:ext cx="9496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white - 92%,                                    Asian - 7%,                                aboriginal and other - 1%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75" y="2057400"/>
            <a:ext cx="4021260" cy="2260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" y="2057400"/>
            <a:ext cx="2736723" cy="4146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536" y="1663700"/>
            <a:ext cx="2908364" cy="43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775" y="0"/>
            <a:ext cx="10364451" cy="1596177"/>
          </a:xfrm>
        </p:spPr>
        <p:txBody>
          <a:bodyPr/>
          <a:lstStyle/>
          <a:p>
            <a:r>
              <a:rPr lang="en-US" dirty="0"/>
              <a:t>Religion In Australia: Statistics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7027"/>
          <a:stretch/>
        </p:blipFill>
        <p:spPr>
          <a:xfrm>
            <a:off x="1518777" y="1168401"/>
            <a:ext cx="8900446" cy="55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4508500" cy="6762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65800" y="229423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St Mary's Catholic Cathedral, Sydney, built to a design by William </a:t>
            </a:r>
            <a:r>
              <a:rPr lang="en-US" sz="3200" dirty="0" err="1" smtClean="0"/>
              <a:t>Wardell</a:t>
            </a:r>
            <a:r>
              <a:rPr lang="en-US" sz="3200" dirty="0" smtClean="0"/>
              <a:t>. About a quarter of Australians are Roman Catholic.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40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75" y="161317"/>
            <a:ext cx="10364451" cy="1596177"/>
          </a:xfrm>
        </p:spPr>
        <p:txBody>
          <a:bodyPr/>
          <a:lstStyle/>
          <a:p>
            <a:r>
              <a:rPr lang="en-US" dirty="0"/>
              <a:t>Sydney  is the state capital of New South Wales and the most populous city in </a:t>
            </a:r>
            <a:r>
              <a:rPr lang="en-US" dirty="0" smtClean="0"/>
              <a:t>Australia.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52694"/>
            <a:ext cx="3708400" cy="2595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950" y="1300294"/>
            <a:ext cx="4635500" cy="2595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350" y="2009244"/>
            <a:ext cx="2846349" cy="1897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" y="4189412"/>
            <a:ext cx="3439584" cy="2579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650" y="4189412"/>
            <a:ext cx="3674110" cy="2505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049" y="4189412"/>
            <a:ext cx="3651991" cy="24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26999"/>
            <a:ext cx="88265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35917"/>
            <a:ext cx="10364451" cy="1596177"/>
          </a:xfrm>
        </p:spPr>
        <p:txBody>
          <a:bodyPr/>
          <a:lstStyle/>
          <a:p>
            <a:r>
              <a:rPr lang="en-US" dirty="0"/>
              <a:t>The presentation was prepared by: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99874" y="1325692"/>
            <a:ext cx="10363826" cy="3424107"/>
          </a:xfrm>
        </p:spPr>
        <p:txBody>
          <a:bodyPr/>
          <a:lstStyle/>
          <a:p>
            <a:r>
              <a:rPr lang="en-US" dirty="0" err="1"/>
              <a:t>Derkach</a:t>
            </a:r>
            <a:r>
              <a:rPr lang="en-US" dirty="0"/>
              <a:t> </a:t>
            </a:r>
            <a:r>
              <a:rPr lang="en-US" dirty="0" err="1" smtClean="0"/>
              <a:t>Katheryna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8522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87400"/>
            <a:ext cx="6908800" cy="3454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4517" y="4241800"/>
            <a:ext cx="1386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Blackadder ITC" panose="04020505051007020D02" pitchFamily="82" charset="0"/>
              </a:rPr>
              <a:t>Flag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49" y="2894061"/>
            <a:ext cx="4933950" cy="381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11705" y="1324401"/>
            <a:ext cx="2975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Coat of Arms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5603" y="-84624"/>
            <a:ext cx="778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Bauhaus 93" panose="04030905020B02020C02" pitchFamily="82" charset="0"/>
              </a:rPr>
              <a:t>Commonwealth of Australia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959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-308583"/>
            <a:ext cx="10364451" cy="1596177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Canberra </a:t>
            </a:r>
            <a:r>
              <a:rPr lang="en-US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is </a:t>
            </a:r>
            <a:r>
              <a:rPr lang="en-US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the capital city of Australia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287594"/>
            <a:ext cx="3181350" cy="2120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648" y="3667918"/>
            <a:ext cx="2027714" cy="3060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0" y="4100512"/>
            <a:ext cx="3810000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3786187"/>
            <a:ext cx="2895600" cy="2886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848" y="927100"/>
            <a:ext cx="3812116" cy="28590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8862" y="1098550"/>
            <a:ext cx="2886075" cy="2095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885" y="4100512"/>
            <a:ext cx="1580163" cy="2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375" y="-333983"/>
            <a:ext cx="10364451" cy="159617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FFFF"/>
                </a:solidFill>
                <a:latin typeface="Snap ITC" panose="04040A07060A02020202" pitchFamily="82" charset="0"/>
              </a:rPr>
              <a:t>History</a:t>
            </a:r>
            <a:endParaRPr lang="ru-RU" dirty="0">
              <a:solidFill>
                <a:srgbClr val="00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77862"/>
            <a:ext cx="6200775" cy="5705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383337"/>
            <a:ext cx="6461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Exploration of what was then New Holland by Europeans until 1812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58763"/>
            <a:ext cx="3670067" cy="45799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29433" y="4969782"/>
            <a:ext cx="3816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Portrait of Captain James Cook, the first European to map the eastern coastline of Australia in 1770.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8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074" y="-346683"/>
            <a:ext cx="10364451" cy="159617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B050"/>
                </a:solidFill>
                <a:latin typeface="Imprint MT Shadow" panose="04020605060303030202" pitchFamily="82" charset="0"/>
              </a:rPr>
              <a:t>Location and Geography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3" y="451405"/>
            <a:ext cx="6254739" cy="5659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548" y="6110905"/>
            <a:ext cx="4955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Climatic zones in Australia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13" y="1249494"/>
            <a:ext cx="4272885" cy="39195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86624" y="5365234"/>
            <a:ext cx="4465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Topographic map of Australia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47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75" y="-346683"/>
            <a:ext cx="10364451" cy="159617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Government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556" y="5771634"/>
            <a:ext cx="4726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Parliament House, Canberra was opened in 1988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6" y="1249494"/>
            <a:ext cx="6307111" cy="42021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08800" y="5309969"/>
            <a:ext cx="528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Government House, Canberra, also known as "Yarralumla", is the official residence of the Governor-General.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33" y="1447800"/>
            <a:ext cx="4538133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2" y="177800"/>
            <a:ext cx="3724275" cy="5705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662" y="6216134"/>
            <a:ext cx="4036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Tony Abbott, Prime Minister of Australia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44874" y="177800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Queen Elizabeth II 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706437"/>
            <a:ext cx="3562350" cy="4938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600" y="1955801"/>
            <a:ext cx="3572558" cy="47693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752316" y="1364734"/>
            <a:ext cx="3121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Governor-General of Australia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076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175" y="-346683"/>
            <a:ext cx="10364451" cy="159617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</a:rPr>
              <a:t>States and territories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175" y="716094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Australia has six states</a:t>
            </a:r>
            <a:r>
              <a:rPr lang="uk-UA" sz="2800" dirty="0" smtClean="0">
                <a:latin typeface="Georgia" panose="02040502050405020303" pitchFamily="18" charset="0"/>
              </a:rPr>
              <a:t>:</a:t>
            </a:r>
          </a:p>
          <a:p>
            <a:endParaRPr lang="uk-UA" sz="2800" dirty="0" smtClean="0">
              <a:latin typeface="Georgia" panose="02040502050405020303" pitchFamily="18" charset="0"/>
            </a:endParaRPr>
          </a:p>
          <a:p>
            <a:r>
              <a:rPr lang="uk-UA" sz="2800" dirty="0" smtClean="0">
                <a:latin typeface="Georgia" panose="02040502050405020303" pitchFamily="18" charset="0"/>
              </a:rPr>
              <a:t>- </a:t>
            </a:r>
            <a:r>
              <a:rPr lang="en-US" sz="2800" dirty="0" smtClean="0">
                <a:latin typeface="Georgia" panose="02040502050405020303" pitchFamily="18" charset="0"/>
              </a:rPr>
              <a:t>New South Wales (NSW),</a:t>
            </a:r>
            <a:endParaRPr lang="uk-UA" sz="28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Queensland (QLD),</a:t>
            </a:r>
            <a:endParaRPr lang="uk-UA" sz="28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 South Australia (SA),</a:t>
            </a:r>
            <a:endParaRPr lang="uk-UA" sz="28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 Tasmania (TAS), </a:t>
            </a:r>
            <a:endParaRPr lang="uk-UA" sz="28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Victoria (VIC) </a:t>
            </a:r>
            <a:r>
              <a:rPr lang="uk-UA" sz="2800" dirty="0" smtClean="0">
                <a:latin typeface="Georgia" panose="02040502050405020303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Western Australia (WA)</a:t>
            </a:r>
            <a:endParaRPr lang="uk-UA" sz="2800" dirty="0" smtClean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endParaRPr lang="uk-UA" sz="2800" dirty="0" smtClean="0">
              <a:latin typeface="Georgia" panose="02040502050405020303" pitchFamily="18" charset="0"/>
            </a:endParaRPr>
          </a:p>
          <a:p>
            <a:r>
              <a:rPr lang="en-US" sz="2800" dirty="0" smtClean="0">
                <a:latin typeface="Georgia" panose="02040502050405020303" pitchFamily="18" charset="0"/>
              </a:rPr>
              <a:t>and two major mainland territories</a:t>
            </a:r>
            <a:r>
              <a:rPr lang="uk-UA" sz="2800" dirty="0" smtClean="0">
                <a:latin typeface="Georgia" panose="02040502050405020303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the Australian Capital Territory (ACT)</a:t>
            </a:r>
            <a:r>
              <a:rPr lang="uk-UA" sz="2800" dirty="0" smtClean="0">
                <a:latin typeface="Georgia" panose="02040502050405020303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Georgia" panose="02040502050405020303" pitchFamily="18" charset="0"/>
              </a:rPr>
              <a:t>the Northern Territory (NT). 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5421313"/>
            <a:ext cx="981075" cy="490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3388402"/>
            <a:ext cx="698500" cy="349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25" y="3737652"/>
            <a:ext cx="786775" cy="393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00" y="2078361"/>
            <a:ext cx="830421" cy="415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21" y="1577260"/>
            <a:ext cx="807879" cy="403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460" y="5887492"/>
            <a:ext cx="823040" cy="411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875" y="2929517"/>
            <a:ext cx="744379" cy="372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085" y="2521124"/>
            <a:ext cx="761680" cy="3808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2653" y="740184"/>
            <a:ext cx="5283200" cy="56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475" y="-232383"/>
            <a:ext cx="10364451" cy="1596177"/>
          </a:xfrm>
        </p:spPr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dirty="0">
                <a:solidFill>
                  <a:srgbClr val="CC0099"/>
                </a:solidFill>
                <a:latin typeface="Brush Script MT" panose="03060802040406070304" pitchFamily="66" charset="0"/>
              </a:rPr>
              <a:t>Language</a:t>
            </a:r>
            <a:endParaRPr lang="ru-RU" sz="5400" dirty="0">
              <a:solidFill>
                <a:srgbClr val="CC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010" y="158750"/>
            <a:ext cx="3504574" cy="3504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3191"/>
          <a:stretch/>
        </p:blipFill>
        <p:spPr>
          <a:xfrm>
            <a:off x="73026" y="1050925"/>
            <a:ext cx="4257675" cy="4333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50" y="3528255"/>
            <a:ext cx="555209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E1E1E1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159</TotalTime>
  <Words>238</Words>
  <Application>Microsoft Office PowerPoint</Application>
  <PresentationFormat>Широкоэкранный</PresentationFormat>
  <Paragraphs>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1" baseType="lpstr">
      <vt:lpstr>Algerian</vt:lpstr>
      <vt:lpstr>Arial</vt:lpstr>
      <vt:lpstr>Bauhaus 93</vt:lpstr>
      <vt:lpstr>Blackadder ITC</vt:lpstr>
      <vt:lpstr>Brush Script MT</vt:lpstr>
      <vt:lpstr>David</vt:lpstr>
      <vt:lpstr>Georgia</vt:lpstr>
      <vt:lpstr>Goudy Stout</vt:lpstr>
      <vt:lpstr>Imprint MT Shadow</vt:lpstr>
      <vt:lpstr>Lucida Handwriting</vt:lpstr>
      <vt:lpstr>Monotype Corsiva</vt:lpstr>
      <vt:lpstr>Snap ITC</vt:lpstr>
      <vt:lpstr>Tw Cen MT</vt:lpstr>
      <vt:lpstr>Wingdings</vt:lpstr>
      <vt:lpstr>Капля</vt:lpstr>
      <vt:lpstr>Australia</vt:lpstr>
      <vt:lpstr>Презентация PowerPoint</vt:lpstr>
      <vt:lpstr>Canberra is the capital city of Australia</vt:lpstr>
      <vt:lpstr>History</vt:lpstr>
      <vt:lpstr>Location and Geography</vt:lpstr>
      <vt:lpstr>Government</vt:lpstr>
      <vt:lpstr>Презентация PowerPoint</vt:lpstr>
      <vt:lpstr>States and territories</vt:lpstr>
      <vt:lpstr>Language</vt:lpstr>
      <vt:lpstr>People and Society</vt:lpstr>
      <vt:lpstr>Ethnic groups:</vt:lpstr>
      <vt:lpstr>Religion In Australia: Statistics</vt:lpstr>
      <vt:lpstr>Презентация PowerPoint</vt:lpstr>
      <vt:lpstr>Sydney  is the state capital of New South Wales and the most populous city in Australia.</vt:lpstr>
      <vt:lpstr>Презентация PowerPoint</vt:lpstr>
      <vt:lpstr>The presentation was prepared by: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</dc:title>
  <dc:creator>2565678</dc:creator>
  <cp:lastModifiedBy>2565678</cp:lastModifiedBy>
  <cp:revision>19</cp:revision>
  <dcterms:created xsi:type="dcterms:W3CDTF">2014-11-22T10:30:16Z</dcterms:created>
  <dcterms:modified xsi:type="dcterms:W3CDTF">2015-04-21T12:16:39Z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