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2" r:id="rId5"/>
    <p:sldId id="263" r:id="rId6"/>
    <p:sldId id="264" r:id="rId7"/>
    <p:sldId id="258" r:id="rId8"/>
    <p:sldId id="259" r:id="rId9"/>
    <p:sldId id="260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E3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483C0-0307-4E2E-8CAD-8238E02962EA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805C2-243E-4465-8F49-B9393FED2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805C2-243E-4465-8F49-B9393FED271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3422-4CA3-47EA-A41A-4A2AA408DC0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1D54-4DC9-4BEB-B7DC-73142B31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3422-4CA3-47EA-A41A-4A2AA408DC0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1D54-4DC9-4BEB-B7DC-73142B31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3422-4CA3-47EA-A41A-4A2AA408DC0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1D54-4DC9-4BEB-B7DC-73142B31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3422-4CA3-47EA-A41A-4A2AA408DC0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1D54-4DC9-4BEB-B7DC-73142B31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3422-4CA3-47EA-A41A-4A2AA408DC0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1D54-4DC9-4BEB-B7DC-73142B31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3422-4CA3-47EA-A41A-4A2AA408DC0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1D54-4DC9-4BEB-B7DC-73142B31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3422-4CA3-47EA-A41A-4A2AA408DC0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1D54-4DC9-4BEB-B7DC-73142B31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3422-4CA3-47EA-A41A-4A2AA408DC0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1D54-4DC9-4BEB-B7DC-73142B31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3422-4CA3-47EA-A41A-4A2AA408DC0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1D54-4DC9-4BEB-B7DC-73142B31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3422-4CA3-47EA-A41A-4A2AA408DC0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1D54-4DC9-4BEB-B7DC-73142B31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3422-4CA3-47EA-A41A-4A2AA408DC0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C1D54-4DC9-4BEB-B7DC-73142B31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93422-4CA3-47EA-A41A-4A2AA408DC0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1D54-4DC9-4BEB-B7DC-73142B31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401" y="-27428"/>
            <a:ext cx="9192401" cy="688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Лента лицом вверх 5"/>
          <p:cNvSpPr/>
          <p:nvPr/>
        </p:nvSpPr>
        <p:spPr>
          <a:xfrm>
            <a:off x="0" y="476672"/>
            <a:ext cx="9144000" cy="1296144"/>
          </a:xfrm>
          <a:prstGeom prst="ribbon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76672"/>
            <a:ext cx="4454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Світова слава: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0" y="2204864"/>
            <a:ext cx="5220072" cy="12767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>
            <a:off x="0" y="4509120"/>
            <a:ext cx="4139952" cy="12767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252536" y="4581128"/>
            <a:ext cx="42839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Астрономія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космос,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авіація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76872"/>
            <a:ext cx="47170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Конструктори світової військової техніки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7656" y="5657671"/>
            <a:ext cx="309634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     Робота</a:t>
            </a:r>
          </a:p>
          <a:p>
            <a:r>
              <a:rPr lang="uk-UA" sz="2400" dirty="0" smtClean="0"/>
              <a:t>учениці  10 класу</a:t>
            </a:r>
          </a:p>
          <a:p>
            <a:r>
              <a:rPr lang="uk-UA" sz="2400" dirty="0" smtClean="0"/>
              <a:t>Лисяної  Валерії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4607496" y="0"/>
            <a:ext cx="4536504" cy="475252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35488" y="404664"/>
            <a:ext cx="46085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гранично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скоротчені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терміни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провели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доробку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танку за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зауваженнями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комісії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посилення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бронезахисту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озброєння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В А-32,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крім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новаторської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ідеї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гусеничного ходу, Михайло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Ілліч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Кошкін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втілив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гармонійне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сполучення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високих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бойових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якостей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вогню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бронезахисту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маневреності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Постановами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Комітету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оборони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наказано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виготовити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два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гусеничних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танка на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базі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А-32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врахуванням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потовщеної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45 мм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броні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установлення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76 мм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гармати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йменувати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танк — Т-34.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0" y="4365104"/>
            <a:ext cx="6480720" cy="249289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869160"/>
            <a:ext cx="44432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Оглянувши "</a:t>
            </a:r>
            <a:r>
              <a:rPr lang="ru-RU" sz="2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тридцатьчетвірки</a:t>
            </a:r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", </a:t>
            </a:r>
            <a:r>
              <a:rPr lang="ru-RU" sz="2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Сталін</a:t>
            </a:r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похвалою </a:t>
            </a:r>
            <a:r>
              <a:rPr lang="ru-RU" sz="2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відізвався</a:t>
            </a:r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них, назвав </a:t>
            </a:r>
            <a:r>
              <a:rPr lang="ru-RU" sz="2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новий</a:t>
            </a:r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танк "</a:t>
            </a:r>
            <a:r>
              <a:rPr lang="ru-RU" sz="2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першою</a:t>
            </a:r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ластівкою</a:t>
            </a:r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". </a:t>
            </a:r>
          </a:p>
        </p:txBody>
      </p:sp>
      <p:pic>
        <p:nvPicPr>
          <p:cNvPr id="6151" name="Picture 7" descr="&amp;Fcy;&amp;ocy;&amp;tcy;&amp;ocy;&amp;gcy;&amp;rcy;&amp;acy;&amp;fcy;&amp;icy;&amp;icy; &amp;Vcy;&amp;tcy;&amp;ocy;&amp;rcy;&amp;ocy;&amp;jcy; &amp;mcy;&amp;icy;&amp;rcy;&amp;ocy;&amp;vcy;&amp;ocy;&amp;jcy; &amp;vcy;&amp;ocy;&amp;jcy;&amp;ncy;&amp;ycy; - &amp;Fcy;&amp;ocy;&amp;tcy;&amp;ocy;&amp;acy;&amp;lcy;&amp;softcy;&amp;bcy;&amp;ocy;&amp;mcy;&amp;ycy; - Historia Polski - &amp;Icy;&amp;scy;&amp;tcy;&amp;ocy;&amp;rcy;&amp;icy;&amp;yacy; &amp;Pcy;&amp;ocy;&amp;lcy;&amp;softcy;&amp;sh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114"/>
            <a:ext cx="9191132" cy="69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331640" y="2564904"/>
            <a:ext cx="64493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Астрономія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космос,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авіація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923928" y="1700808"/>
            <a:ext cx="5220072" cy="4752528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1916832"/>
            <a:ext cx="4427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Винахідник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Революціонер-народник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Арештований</a:t>
            </a:r>
            <a:r>
              <a:rPr lang="ru-RU" sz="2000" dirty="0" smtClean="0">
                <a:solidFill>
                  <a:schemeClr val="bg1"/>
                </a:solidFill>
              </a:rPr>
              <a:t> (1875) за </a:t>
            </a:r>
            <a:r>
              <a:rPr lang="ru-RU" sz="2000" dirty="0" err="1" smtClean="0">
                <a:solidFill>
                  <a:schemeClr val="bg1"/>
                </a:solidFill>
              </a:rPr>
              <a:t>революційну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діяльність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Знаходячись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ув’язненні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розробив</a:t>
            </a:r>
            <a:r>
              <a:rPr lang="ru-RU" sz="2000" dirty="0" smtClean="0">
                <a:solidFill>
                  <a:schemeClr val="bg1"/>
                </a:solidFill>
              </a:rPr>
              <a:t> перший у </a:t>
            </a:r>
            <a:r>
              <a:rPr lang="ru-RU" sz="2000" dirty="0" err="1" smtClean="0">
                <a:solidFill>
                  <a:schemeClr val="bg1"/>
                </a:solidFill>
              </a:rPr>
              <a:t>Росії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ракетний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літальний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апарат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польоту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людини</a:t>
            </a:r>
            <a:r>
              <a:rPr lang="ru-RU" sz="2000" dirty="0" smtClean="0">
                <a:solidFill>
                  <a:schemeClr val="bg1"/>
                </a:solidFill>
              </a:rPr>
              <a:t>, при </a:t>
            </a:r>
            <a:r>
              <a:rPr lang="ru-RU" sz="2000" dirty="0" err="1" smtClean="0">
                <a:solidFill>
                  <a:schemeClr val="bg1"/>
                </a:solidFill>
              </a:rPr>
              <a:t>цьому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запропонував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пристрій</a:t>
            </a:r>
            <a:r>
              <a:rPr lang="ru-RU" sz="2000" dirty="0" smtClean="0">
                <a:solidFill>
                  <a:schemeClr val="bg1"/>
                </a:solidFill>
              </a:rPr>
              <a:t> порохового ракетного </a:t>
            </a:r>
            <a:r>
              <a:rPr lang="ru-RU" sz="2000" dirty="0" err="1" smtClean="0">
                <a:solidFill>
                  <a:schemeClr val="bg1"/>
                </a:solidFill>
              </a:rPr>
              <a:t>двигуна</a:t>
            </a:r>
            <a:r>
              <a:rPr lang="ru-RU" sz="2000" dirty="0" smtClean="0">
                <a:solidFill>
                  <a:schemeClr val="bg1"/>
                </a:solidFill>
              </a:rPr>
              <a:t>, метод </a:t>
            </a:r>
            <a:r>
              <a:rPr lang="ru-RU" sz="2000" dirty="0" err="1" smtClean="0">
                <a:solidFill>
                  <a:schemeClr val="bg1"/>
                </a:solidFill>
              </a:rPr>
              <a:t>керування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польотом</a:t>
            </a:r>
            <a:r>
              <a:rPr lang="ru-RU" sz="2000" dirty="0" smtClean="0">
                <a:solidFill>
                  <a:schemeClr val="bg1"/>
                </a:solidFill>
              </a:rPr>
              <a:t> шляхом </a:t>
            </a:r>
            <a:r>
              <a:rPr lang="ru-RU" sz="2000" dirty="0" err="1" smtClean="0">
                <a:solidFill>
                  <a:schemeClr val="bg1"/>
                </a:solidFill>
              </a:rPr>
              <a:t>зміни</a:t>
            </a:r>
            <a:r>
              <a:rPr lang="ru-RU" sz="2000" dirty="0" smtClean="0">
                <a:solidFill>
                  <a:schemeClr val="bg1"/>
                </a:solidFill>
              </a:rPr>
              <a:t> кута </a:t>
            </a:r>
            <a:r>
              <a:rPr lang="ru-RU" sz="2000" dirty="0" err="1" smtClean="0">
                <a:solidFill>
                  <a:schemeClr val="bg1"/>
                </a:solidFill>
              </a:rPr>
              <a:t>нахилу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двигуна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програмний</a:t>
            </a:r>
            <a:r>
              <a:rPr lang="ru-RU" sz="2000" dirty="0" smtClean="0">
                <a:solidFill>
                  <a:schemeClr val="bg1"/>
                </a:solidFill>
              </a:rPr>
              <a:t> режим </a:t>
            </a:r>
            <a:r>
              <a:rPr lang="ru-RU" sz="2000" dirty="0" err="1" smtClean="0">
                <a:solidFill>
                  <a:schemeClr val="bg1"/>
                </a:solidFill>
              </a:rPr>
              <a:t>горіння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спосіб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забезпечення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стійкості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апарата</a:t>
            </a:r>
            <a:r>
              <a:rPr lang="ru-RU" sz="2000" dirty="0" smtClean="0">
                <a:solidFill>
                  <a:schemeClr val="bg1"/>
                </a:solidFill>
              </a:rPr>
              <a:t>. Проект </a:t>
            </a:r>
            <a:r>
              <a:rPr lang="ru-RU" sz="2000" dirty="0" err="1" smtClean="0">
                <a:solidFill>
                  <a:schemeClr val="bg1"/>
                </a:solidFill>
              </a:rPr>
              <a:t>виявився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похованим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жандармському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архіві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побачив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світло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тільки</a:t>
            </a:r>
            <a:r>
              <a:rPr lang="ru-RU" sz="2000" dirty="0" smtClean="0">
                <a:solidFill>
                  <a:schemeClr val="bg1"/>
                </a:solidFill>
              </a:rPr>
              <a:t> в 1918 р. </a:t>
            </a:r>
            <a:r>
              <a:rPr lang="ru-RU" sz="2000" dirty="0" err="1" smtClean="0">
                <a:solidFill>
                  <a:schemeClr val="bg1"/>
                </a:solidFill>
              </a:rPr>
              <a:t>Страчений</a:t>
            </a:r>
            <a:r>
              <a:rPr lang="ru-RU" sz="2000" dirty="0" smtClean="0">
                <a:solidFill>
                  <a:schemeClr val="bg1"/>
                </a:solidFill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</a:rPr>
              <a:t>вироком</a:t>
            </a:r>
            <a:r>
              <a:rPr lang="ru-RU" sz="2000" dirty="0" smtClean="0">
                <a:solidFill>
                  <a:schemeClr val="bg1"/>
                </a:solidFill>
              </a:rPr>
              <a:t> суду.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0" y="0"/>
            <a:ext cx="9144000" cy="155679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/>
              <a:t>Кибальчич Микола Іванович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764704"/>
            <a:ext cx="186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1853 – 1881.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1746" name="AutoShape 2" descr="kibalchich_1.jpg"/>
          <p:cNvSpPr>
            <a:spLocks noChangeAspect="1" noChangeArrowheads="1"/>
          </p:cNvSpPr>
          <p:nvPr/>
        </p:nvSpPr>
        <p:spPr bwMode="auto">
          <a:xfrm>
            <a:off x="155575" y="-647700"/>
            <a:ext cx="952500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kibalchich_1.jpg"/>
          <p:cNvSpPr>
            <a:spLocks noChangeAspect="1" noChangeArrowheads="1"/>
          </p:cNvSpPr>
          <p:nvPr/>
        </p:nvSpPr>
        <p:spPr bwMode="auto">
          <a:xfrm>
            <a:off x="155575" y="-647700"/>
            <a:ext cx="952500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0" name="Picture 6" descr="&amp;Ecy;&amp;tcy;&amp;ocy;&amp;tcy; &amp;dcy;&amp;iecy;&amp;ncy;&amp;softcy; &amp;vcy; &amp;icy;&amp;scy;&amp;tcy;&amp;ocy;&amp;r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94159"/>
            <a:ext cx="3923928" cy="435992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Лента лицом вверх 2"/>
          <p:cNvSpPr/>
          <p:nvPr/>
        </p:nvSpPr>
        <p:spPr>
          <a:xfrm>
            <a:off x="0" y="0"/>
            <a:ext cx="9144000" cy="155679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Кондратюк </a:t>
            </a:r>
            <a:r>
              <a:rPr lang="ru-RU" sz="2800" dirty="0" err="1" smtClean="0"/>
              <a:t>Юрій</a:t>
            </a:r>
            <a:r>
              <a:rPr lang="ru-RU" sz="2800" dirty="0" smtClean="0"/>
              <a:t> </a:t>
            </a:r>
            <a:r>
              <a:rPr lang="ru-RU" sz="2800" dirty="0" err="1" smtClean="0"/>
              <a:t>Васильович</a:t>
            </a:r>
            <a:endParaRPr lang="ru-RU" sz="2800" dirty="0" smtClean="0"/>
          </a:p>
          <a:p>
            <a:pPr algn="ctr"/>
            <a:r>
              <a:rPr lang="ru-RU" sz="2800" dirty="0" smtClean="0"/>
              <a:t>(</a:t>
            </a:r>
            <a:r>
              <a:rPr lang="ru-RU" sz="2800" dirty="0" err="1" smtClean="0"/>
              <a:t>Олександр</a:t>
            </a:r>
            <a:r>
              <a:rPr lang="ru-RU" sz="2800" dirty="0" smtClean="0"/>
              <a:t> Гнатович </a:t>
            </a:r>
            <a:r>
              <a:rPr lang="ru-RU" sz="2800" dirty="0" err="1" smtClean="0"/>
              <a:t>Шаргей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779912" y="1484784"/>
            <a:ext cx="5364088" cy="4968552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Механік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винахідник</a:t>
            </a:r>
            <a:r>
              <a:rPr lang="ru-RU" sz="2400" dirty="0" smtClean="0"/>
              <a:t>, автор </a:t>
            </a:r>
            <a:r>
              <a:rPr lang="ru-RU" sz="2400" dirty="0" err="1" smtClean="0"/>
              <a:t>досліджень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можливості</a:t>
            </a:r>
            <a:r>
              <a:rPr lang="ru-RU" sz="2400" dirty="0" smtClean="0"/>
              <a:t> ракетного </a:t>
            </a:r>
            <a:r>
              <a:rPr lang="ru-RU" sz="2400" dirty="0" err="1" smtClean="0"/>
              <a:t>польоту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світовий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простір</a:t>
            </a:r>
            <a:r>
              <a:rPr lang="ru-RU" sz="2400" dirty="0" smtClean="0"/>
              <a:t>, автор </a:t>
            </a:r>
            <a:r>
              <a:rPr lang="ru-RU" sz="2400" dirty="0" err="1" smtClean="0"/>
              <a:t>оригінальний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ідей</a:t>
            </a:r>
            <a:r>
              <a:rPr lang="ru-RU" sz="2400" dirty="0" smtClean="0"/>
              <a:t> у </a:t>
            </a:r>
            <a:r>
              <a:rPr lang="ru-RU" sz="2400" dirty="0" err="1" smtClean="0"/>
              <a:t>рішенні</a:t>
            </a:r>
            <a:r>
              <a:rPr lang="ru-RU" sz="2400" dirty="0" smtClean="0"/>
              <a:t> проблем </a:t>
            </a:r>
            <a:r>
              <a:rPr lang="ru-RU" sz="2400" dirty="0" err="1" smtClean="0"/>
              <a:t>міжпланетних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подорожей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запропонував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як </a:t>
            </a:r>
            <a:r>
              <a:rPr lang="ru-RU" sz="2400" dirty="0" err="1" smtClean="0"/>
              <a:t>паливо</a:t>
            </a:r>
            <a:r>
              <a:rPr lang="ru-RU" sz="2400" dirty="0" smtClean="0"/>
              <a:t> </a:t>
            </a:r>
            <a:r>
              <a:rPr lang="ru-RU" sz="2400" dirty="0" err="1" smtClean="0"/>
              <a:t>космічних</a:t>
            </a:r>
            <a:r>
              <a:rPr lang="ru-RU" sz="2400" dirty="0" smtClean="0"/>
              <a:t> ракет </a:t>
            </a:r>
            <a:r>
              <a:rPr lang="ru-RU" sz="2400" dirty="0" err="1" smtClean="0"/>
              <a:t>водневі</a:t>
            </a:r>
            <a:r>
              <a:rPr lang="ru-RU" sz="2400" dirty="0" smtClean="0"/>
              <a:t> </a:t>
            </a:r>
            <a:r>
              <a:rPr lang="ru-RU" sz="2400" dirty="0" err="1" smtClean="0"/>
              <a:t>з'єднання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металоїдів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 – </a:t>
            </a:r>
            <a:r>
              <a:rPr lang="ru-RU" sz="2400" dirty="0" err="1" smtClean="0"/>
              <a:t>бороводород</a:t>
            </a:r>
            <a:r>
              <a:rPr lang="ru-RU" sz="2400" dirty="0" smtClean="0"/>
              <a:t>.</a:t>
            </a:r>
          </a:p>
          <a:p>
            <a:pPr algn="ctr"/>
            <a:r>
              <a:rPr lang="ru-RU" sz="2400" dirty="0" err="1" smtClean="0"/>
              <a:t>Вивів</a:t>
            </a:r>
            <a:r>
              <a:rPr lang="ru-RU" sz="2400" dirty="0" smtClean="0"/>
              <a:t> формулу </a:t>
            </a:r>
            <a:r>
              <a:rPr lang="ru-RU" sz="2400" dirty="0" err="1" smtClean="0"/>
              <a:t>польоту</a:t>
            </a:r>
            <a:r>
              <a:rPr lang="ru-RU" sz="2400" dirty="0" smtClean="0"/>
              <a:t> </a:t>
            </a:r>
            <a:r>
              <a:rPr lang="ru-RU" sz="2400" dirty="0" err="1" smtClean="0"/>
              <a:t>ракети</a:t>
            </a:r>
            <a:r>
              <a:rPr lang="ru-RU" sz="2400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30722" name="AutoShape 2" descr="Kondratyuk_1.jpg"/>
          <p:cNvSpPr>
            <a:spLocks noChangeAspect="1" noChangeArrowheads="1"/>
          </p:cNvSpPr>
          <p:nvPr/>
        </p:nvSpPr>
        <p:spPr bwMode="auto">
          <a:xfrm>
            <a:off x="155575" y="-647700"/>
            <a:ext cx="952500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Kondratyuk_1.jpg"/>
          <p:cNvSpPr>
            <a:spLocks noChangeAspect="1" noChangeArrowheads="1"/>
          </p:cNvSpPr>
          <p:nvPr/>
        </p:nvSpPr>
        <p:spPr bwMode="auto">
          <a:xfrm>
            <a:off x="155575" y="-647700"/>
            <a:ext cx="952500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Kondratyuk_1.jpg"/>
          <p:cNvSpPr>
            <a:spLocks noChangeAspect="1" noChangeArrowheads="1"/>
          </p:cNvSpPr>
          <p:nvPr/>
        </p:nvSpPr>
        <p:spPr bwMode="auto">
          <a:xfrm>
            <a:off x="155575" y="-647700"/>
            <a:ext cx="952500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Kondratyuk_1.jpg"/>
          <p:cNvSpPr>
            <a:spLocks noChangeAspect="1" noChangeArrowheads="1"/>
          </p:cNvSpPr>
          <p:nvPr/>
        </p:nvSpPr>
        <p:spPr bwMode="auto">
          <a:xfrm>
            <a:off x="155575" y="-647700"/>
            <a:ext cx="952500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0" name="Picture 10" descr="&amp;Ocy;&amp;bcy;&amp;scy;&amp;ucy;&amp;zhcy;&amp;dcy;&amp;iecy;&amp;ncy;&amp;icy;&amp;iecy; &amp;kcy;&amp;ocy;&amp;scy;&amp;mcy;&amp;icy;&amp;chcy;&amp;iecy;&amp;scy;&amp;kcy;&amp;icy;&amp;khcy; &amp;pcy;&amp;rcy;&amp;ocy;&amp;gcy;&amp;rcy;&amp;acy;&amp;mcy;&amp;mcy; (&amp;Scy;&amp;tcy;&amp;rcy;&amp;acy;&amp;ncy;&amp;icy;&amp;tscy;&amp;acy; 235) - &amp;Fcy;&amp;ocy;&amp;rcy;&amp;ucy;&amp;mcy; - &amp;Gcy;&amp;lcy;&amp;o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47850"/>
            <a:ext cx="3347864" cy="54101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Лента лицом вверх 2"/>
          <p:cNvSpPr/>
          <p:nvPr/>
        </p:nvSpPr>
        <p:spPr>
          <a:xfrm>
            <a:off x="0" y="0"/>
            <a:ext cx="9144000" cy="155679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Корольов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Сергій</a:t>
            </a:r>
            <a:r>
              <a:rPr lang="ru-RU" sz="2800" dirty="0" smtClean="0"/>
              <a:t> Павлович</a:t>
            </a:r>
          </a:p>
          <a:p>
            <a:pPr algn="ctr"/>
            <a:r>
              <a:rPr lang="ru-RU" sz="2800" dirty="0" smtClean="0"/>
              <a:t>30.12.1906 (12.01.1907) – 14.01.1966.</a:t>
            </a:r>
            <a:endParaRPr lang="ru-RU" sz="2800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139952" y="1700808"/>
            <a:ext cx="5004048" cy="5157192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Сергій</a:t>
            </a:r>
            <a:r>
              <a:rPr lang="ru-RU" sz="2000" dirty="0" smtClean="0"/>
              <a:t> Павлович </a:t>
            </a:r>
            <a:r>
              <a:rPr lang="ru-RU" sz="2000" dirty="0" err="1" smtClean="0"/>
              <a:t>Корольов</a:t>
            </a:r>
            <a:r>
              <a:rPr lang="ru-RU" sz="2000" dirty="0" smtClean="0"/>
              <a:t> - </a:t>
            </a:r>
            <a:r>
              <a:rPr lang="ru-RU" sz="2000" dirty="0" err="1" smtClean="0"/>
              <a:t>видатний</a:t>
            </a:r>
            <a:r>
              <a:rPr lang="ru-RU" sz="2000" dirty="0" smtClean="0"/>
              <a:t> конструктор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вчений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працював</a:t>
            </a:r>
            <a:r>
              <a:rPr lang="ru-RU" sz="2000" dirty="0" smtClean="0"/>
              <a:t> в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</a:t>
            </a:r>
            <a:r>
              <a:rPr lang="ru-RU" sz="2000" dirty="0" err="1" smtClean="0"/>
              <a:t>ракетної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ракетно-космічної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техніки</a:t>
            </a:r>
            <a:r>
              <a:rPr lang="ru-RU" sz="2000" dirty="0" smtClean="0"/>
              <a:t>. </a:t>
            </a:r>
            <a:r>
              <a:rPr lang="ru-RU" sz="2000" dirty="0" err="1" smtClean="0"/>
              <a:t>Двічі</a:t>
            </a:r>
            <a:r>
              <a:rPr lang="ru-RU" sz="2000" dirty="0" smtClean="0"/>
              <a:t> Герой </a:t>
            </a:r>
            <a:r>
              <a:rPr lang="ru-RU" sz="2000" dirty="0" err="1" smtClean="0"/>
              <a:t>Соціалістичної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</a:t>
            </a:r>
            <a:r>
              <a:rPr lang="ru-RU" sz="2000" dirty="0" smtClean="0"/>
              <a:t>, лауреат </a:t>
            </a:r>
            <a:r>
              <a:rPr lang="ru-RU" sz="2000" dirty="0" err="1" smtClean="0"/>
              <a:t>Ленінської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премії</a:t>
            </a:r>
            <a:r>
              <a:rPr lang="ru-RU" sz="2000" dirty="0" smtClean="0"/>
              <a:t>, </a:t>
            </a:r>
            <a:r>
              <a:rPr lang="ru-RU" sz="2000" dirty="0" err="1" smtClean="0"/>
              <a:t>академік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Академії</a:t>
            </a:r>
            <a:r>
              <a:rPr lang="ru-RU" sz="2000" dirty="0" smtClean="0"/>
              <a:t> наук СРСР,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творцем</a:t>
            </a:r>
            <a:r>
              <a:rPr lang="ru-RU" sz="2000" dirty="0" smtClean="0"/>
              <a:t> </a:t>
            </a:r>
            <a:r>
              <a:rPr lang="ru-RU" sz="2000" dirty="0" err="1" smtClean="0"/>
              <a:t>вітчизняної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стратегічної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ракетної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зброї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міжконтинентальної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дальності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основоположником </a:t>
            </a:r>
            <a:r>
              <a:rPr lang="ru-RU" sz="2000" dirty="0" err="1" smtClean="0"/>
              <a:t>практичної</a:t>
            </a:r>
            <a:r>
              <a:rPr lang="ru-RU" sz="2000" dirty="0" smtClean="0"/>
              <a:t> космонавтики.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конструкторські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розробки</a:t>
            </a:r>
            <a:r>
              <a:rPr lang="ru-RU" sz="2000" dirty="0" smtClean="0"/>
              <a:t> в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ракетної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техніки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виняткову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цінність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вітчизняного</a:t>
            </a:r>
            <a:r>
              <a:rPr lang="ru-RU" sz="2000" dirty="0" smtClean="0"/>
              <a:t> ракетного </a:t>
            </a:r>
            <a:r>
              <a:rPr lang="ru-RU" sz="2000" dirty="0" err="1" smtClean="0"/>
              <a:t>озброєння</a:t>
            </a:r>
            <a:r>
              <a:rPr lang="ru-RU" sz="2000" dirty="0" smtClean="0"/>
              <a:t>, а в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 космонавтики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9698" name="Picture 2" descr="&quot;&amp;Vcy;&amp;iecy;&amp;lcy;&amp;icy;&amp;kcy;&amp;iukcy; &amp;ucy;&amp;kcy;&amp;rcy;&amp;acy;&amp;yicy;&amp;ncy;&amp;tscy;&amp;iukcy;&quot; &amp;zcy;&amp;acy; &amp;vcy;&amp;iecy;&amp;rcy;&amp;scy;&amp;iukcy;&amp;jukcy;&amp;yucy; &amp;tcy;.&amp;kcy;. &quot;&amp;Iukcy;&amp;ncy;&amp;tcy;&amp;iecy;&amp;rcy;&quot; (&amp;Scy;&amp;tcy;&amp;rcy;&amp;acy;&amp;ncy;&amp;icy;&amp;tscy;&amp;acy; 1) - &amp;Ncy;&amp;ocy;&amp;vcy;&amp;ocy;&amp;scy;&amp;tcy;&amp;icy; - &amp;Scy;&amp;lcy;&amp;acy;&amp;vcy;&amp;yacy;&amp;ncy;&amp;scy;&amp;kcy;&amp;icy;&amp;jcy; &amp;Mcy;&amp;icy;&amp;r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4092935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403" cy="68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Лента лицом вверх 2"/>
          <p:cNvSpPr/>
          <p:nvPr/>
        </p:nvSpPr>
        <p:spPr>
          <a:xfrm>
            <a:off x="0" y="0"/>
            <a:ext cx="9144000" cy="155679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Будник</a:t>
            </a:r>
            <a:r>
              <a:rPr lang="ru-RU" sz="3200" dirty="0" smtClean="0"/>
              <a:t> Василь </a:t>
            </a:r>
            <a:r>
              <a:rPr lang="ru-RU" sz="3200" dirty="0" err="1" smtClean="0"/>
              <a:t>Сергійович</a:t>
            </a:r>
            <a:endParaRPr lang="ru-RU" sz="3200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635896" y="1628800"/>
            <a:ext cx="5508104" cy="5229200"/>
          </a:xfrm>
          <a:prstGeom prst="snip2DiagRect">
            <a:avLst/>
          </a:prstGeom>
          <a:solidFill>
            <a:srgbClr val="36E3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533465"/>
            <a:ext cx="55081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Будучи заступником С.П. </a:t>
            </a:r>
            <a:r>
              <a:rPr lang="ru-RU" sz="2000" dirty="0" err="1" smtClean="0">
                <a:solidFill>
                  <a:schemeClr val="bg1"/>
                </a:solidFill>
              </a:rPr>
              <a:t>Корольова</a:t>
            </a:r>
            <a:r>
              <a:rPr lang="ru-RU" sz="2000" dirty="0" smtClean="0">
                <a:solidFill>
                  <a:schemeClr val="bg1"/>
                </a:solidFill>
              </a:rPr>
              <a:t>, брав </a:t>
            </a:r>
            <a:r>
              <a:rPr lang="ru-RU" sz="2000" dirty="0" err="1" smtClean="0">
                <a:solidFill>
                  <a:schemeClr val="bg1"/>
                </a:solidFill>
              </a:rPr>
              <a:t>безпосередню</a:t>
            </a:r>
            <a:r>
              <a:rPr lang="ru-RU" sz="2000" dirty="0" smtClean="0">
                <a:solidFill>
                  <a:schemeClr val="bg1"/>
                </a:solidFill>
              </a:rPr>
              <a:t> участь у </a:t>
            </a:r>
            <a:r>
              <a:rPr lang="ru-RU" sz="2000" dirty="0" err="1" smtClean="0">
                <a:solidFill>
                  <a:schemeClr val="bg1"/>
                </a:solidFill>
              </a:rPr>
              <a:t>створенні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організації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серійного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виробництва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радянських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балістичних</a:t>
            </a:r>
            <a:r>
              <a:rPr lang="ru-RU" sz="2000" dirty="0" smtClean="0">
                <a:solidFill>
                  <a:schemeClr val="bg1"/>
                </a:solidFill>
              </a:rPr>
              <a:t> ракет Р-1, Р-2, Р-5 (1946-1953), </a:t>
            </a:r>
            <a:r>
              <a:rPr lang="ru-RU" sz="2000" dirty="0" err="1" smtClean="0">
                <a:solidFill>
                  <a:schemeClr val="bg1"/>
                </a:solidFill>
              </a:rPr>
              <a:t>створенням</a:t>
            </a:r>
            <a:r>
              <a:rPr lang="ru-RU" sz="2000" dirty="0" smtClean="0">
                <a:solidFill>
                  <a:schemeClr val="bg1"/>
                </a:solidFill>
              </a:rPr>
              <a:t> перших </a:t>
            </a:r>
            <a:r>
              <a:rPr lang="ru-RU" sz="2000" dirty="0" err="1" smtClean="0">
                <a:solidFill>
                  <a:schemeClr val="bg1"/>
                </a:solidFill>
              </a:rPr>
              <a:t>стратегічних</a:t>
            </a:r>
            <a:r>
              <a:rPr lang="ru-RU" sz="2000" dirty="0" smtClean="0">
                <a:solidFill>
                  <a:schemeClr val="bg1"/>
                </a:solidFill>
              </a:rPr>
              <a:t> ракет на </a:t>
            </a:r>
            <a:r>
              <a:rPr lang="ru-RU" sz="2000" dirty="0" err="1" smtClean="0">
                <a:solidFill>
                  <a:schemeClr val="bg1"/>
                </a:solidFill>
              </a:rPr>
              <a:t>висококиплячих</a:t>
            </a:r>
            <a:r>
              <a:rPr lang="ru-RU" sz="2000" dirty="0" smtClean="0">
                <a:solidFill>
                  <a:schemeClr val="bg1"/>
                </a:solidFill>
              </a:rPr>
              <a:t> компонентах </a:t>
            </a:r>
            <a:r>
              <a:rPr lang="ru-RU" sz="2000" dirty="0" err="1" smtClean="0">
                <a:solidFill>
                  <a:schemeClr val="bg1"/>
                </a:solidFill>
              </a:rPr>
              <a:t>палива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головними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частинами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розділяються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наземним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шахтним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базуванням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створенням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космічних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ракет-носіїв</a:t>
            </a:r>
            <a:r>
              <a:rPr lang="ru-RU" sz="2000" dirty="0" smtClean="0">
                <a:solidFill>
                  <a:schemeClr val="bg1"/>
                </a:solidFill>
              </a:rPr>
              <a:t> «Космос», «Космос-2», «Циклон»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космічних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апаратів</a:t>
            </a:r>
            <a:r>
              <a:rPr lang="ru-RU" sz="2000" dirty="0" smtClean="0">
                <a:solidFill>
                  <a:schemeClr val="bg1"/>
                </a:solidFill>
              </a:rPr>
              <a:t> до них, </a:t>
            </a:r>
            <a:r>
              <a:rPr lang="ru-RU" sz="2000" dirty="0" err="1" smtClean="0">
                <a:solidFill>
                  <a:schemeClr val="bg1"/>
                </a:solidFill>
              </a:rPr>
              <a:t>розробкою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літними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випробуваннями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рухливого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ґрунтового</a:t>
            </a:r>
            <a:r>
              <a:rPr lang="ru-RU" sz="2000" dirty="0" smtClean="0">
                <a:solidFill>
                  <a:schemeClr val="bg1"/>
                </a:solidFill>
              </a:rPr>
              <a:t> ракетного комплексу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ракетою </a:t>
            </a:r>
            <a:r>
              <a:rPr lang="ru-RU" sz="2000" dirty="0" err="1" smtClean="0">
                <a:solidFill>
                  <a:schemeClr val="bg1"/>
                </a:solidFill>
              </a:rPr>
              <a:t>комбінованого</a:t>
            </a:r>
            <a:r>
              <a:rPr lang="ru-RU" sz="2000" dirty="0" smtClean="0">
                <a:solidFill>
                  <a:schemeClr val="bg1"/>
                </a:solidFill>
              </a:rPr>
              <a:t> (</a:t>
            </a:r>
            <a:r>
              <a:rPr lang="ru-RU" sz="2000" dirty="0" err="1" smtClean="0">
                <a:solidFill>
                  <a:schemeClr val="bg1"/>
                </a:solidFill>
              </a:rPr>
              <a:t>тверде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рідке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паливо</a:t>
            </a:r>
            <a:r>
              <a:rPr lang="ru-RU" sz="2000" dirty="0" smtClean="0">
                <a:solidFill>
                  <a:schemeClr val="bg1"/>
                </a:solidFill>
              </a:rPr>
              <a:t>) типу (1953-1971). </a:t>
            </a:r>
            <a:r>
              <a:rPr lang="ru-RU" sz="2000" dirty="0" err="1" smtClean="0">
                <a:solidFill>
                  <a:schemeClr val="bg1"/>
                </a:solidFill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наукові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ідеї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є</a:t>
            </a:r>
            <a:r>
              <a:rPr lang="ru-RU" sz="2000" dirty="0" smtClean="0">
                <a:solidFill>
                  <a:schemeClr val="bg1"/>
                </a:solidFill>
              </a:rPr>
              <a:t> основою </a:t>
            </a:r>
            <a:r>
              <a:rPr lang="ru-RU" sz="2000" dirty="0" err="1" smtClean="0">
                <a:solidFill>
                  <a:schemeClr val="bg1"/>
                </a:solidFill>
              </a:rPr>
              <a:t>наукового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напрямку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</a:t>
            </a:r>
            <a:r>
              <a:rPr lang="ru-RU" sz="2000" dirty="0" err="1" smtClean="0">
                <a:solidFill>
                  <a:schemeClr val="bg1"/>
                </a:solidFill>
              </a:rPr>
              <a:t>сформувався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оптимального </a:t>
            </a:r>
            <a:r>
              <a:rPr lang="ru-RU" sz="2000" dirty="0" err="1" smtClean="0">
                <a:solidFill>
                  <a:schemeClr val="bg1"/>
                </a:solidFill>
              </a:rPr>
              <a:t>проектування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        </a:t>
            </a:r>
            <a:r>
              <a:rPr lang="ru-RU" sz="2000" dirty="0" err="1" smtClean="0">
                <a:solidFill>
                  <a:schemeClr val="bg1"/>
                </a:solidFill>
              </a:rPr>
              <a:t>ракетно-космічних</a:t>
            </a:r>
            <a:r>
              <a:rPr lang="ru-RU" sz="2000" dirty="0" smtClean="0">
                <a:solidFill>
                  <a:schemeClr val="bg1"/>
                </a:solidFill>
              </a:rPr>
              <a:t> систем.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24 &amp;icy;&amp;yucy;&amp;ncy;&amp;yacy; &amp;rcy;&amp;ocy;&amp;dcy;&amp;icy;&amp;lcy;&amp;icy;&amp;scy;&amp;softcy;..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84014"/>
            <a:ext cx="3635896" cy="51739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Лента лицом вверх 2"/>
          <p:cNvSpPr/>
          <p:nvPr/>
        </p:nvSpPr>
        <p:spPr>
          <a:xfrm>
            <a:off x="0" y="0"/>
            <a:ext cx="9144000" cy="155679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err="1" smtClean="0"/>
              <a:t>Уткін</a:t>
            </a:r>
            <a:r>
              <a:rPr lang="ru-RU" sz="3200" dirty="0" smtClean="0"/>
              <a:t> </a:t>
            </a:r>
            <a:r>
              <a:rPr lang="ru-RU" sz="3200" dirty="0" err="1" smtClean="0"/>
              <a:t>Володимир</a:t>
            </a:r>
            <a:r>
              <a:rPr lang="ru-RU" sz="3200" dirty="0" smtClean="0"/>
              <a:t> Федорович </a:t>
            </a:r>
          </a:p>
          <a:p>
            <a:pPr algn="ctr"/>
            <a:endParaRPr lang="ru-RU" sz="3200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499992" y="1700808"/>
            <a:ext cx="4644008" cy="4752528"/>
          </a:xfrm>
          <a:prstGeom prst="snip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космічної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техніки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введені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дію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</a:t>
            </a:r>
            <a:r>
              <a:rPr lang="ru-RU" sz="2000" dirty="0" err="1" smtClean="0"/>
              <a:t>трьохсот</a:t>
            </a:r>
            <a:r>
              <a:rPr lang="ru-RU" sz="2000" dirty="0" smtClean="0"/>
              <a:t> </a:t>
            </a:r>
            <a:r>
              <a:rPr lang="ru-RU" sz="2000" dirty="0" err="1" smtClean="0"/>
              <a:t>космічних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апаратів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сімейства</a:t>
            </a:r>
            <a:r>
              <a:rPr lang="ru-RU" sz="2000" dirty="0" smtClean="0"/>
              <a:t> «Космос». До числа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великих </a:t>
            </a:r>
            <a:r>
              <a:rPr lang="ru-RU" sz="2000" dirty="0" err="1" smtClean="0"/>
              <a:t>науково-технічних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досягнень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відносяться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орбітальних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розділяються</a:t>
            </a:r>
            <a:r>
              <a:rPr lang="ru-RU" sz="2000" dirty="0" smtClean="0"/>
              <a:t>, ракет, </a:t>
            </a:r>
            <a:r>
              <a:rPr lang="ru-RU" sz="2000" dirty="0" err="1" smtClean="0"/>
              <a:t>розробка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унікального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мінометного</a:t>
            </a:r>
            <a:r>
              <a:rPr lang="ru-RU" sz="2000" dirty="0" smtClean="0"/>
              <a:t> виду старту </a:t>
            </a:r>
            <a:r>
              <a:rPr lang="ru-RU" sz="2000" dirty="0" err="1" smtClean="0"/>
              <a:t>важкої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ракети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шахти</a:t>
            </a:r>
            <a:r>
              <a:rPr lang="ru-RU" sz="2000" dirty="0" smtClean="0"/>
              <a:t>, </a:t>
            </a:r>
            <a:r>
              <a:rPr lang="ru-RU" sz="2000" dirty="0" err="1" smtClean="0"/>
              <a:t>рішення</a:t>
            </a:r>
            <a:r>
              <a:rPr lang="ru-RU" sz="2000" dirty="0" smtClean="0"/>
              <a:t> комплексу проблем,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безупинне</a:t>
            </a:r>
            <a:r>
              <a:rPr lang="ru-RU" sz="2000" dirty="0" smtClean="0"/>
              <a:t> </a:t>
            </a:r>
            <a:r>
              <a:rPr lang="ru-RU" sz="2000" dirty="0" err="1" smtClean="0"/>
              <a:t>бойове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чергування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рідинних</a:t>
            </a:r>
            <a:r>
              <a:rPr lang="ru-RU" sz="2000" dirty="0" smtClean="0"/>
              <a:t> ракет у </a:t>
            </a:r>
            <a:r>
              <a:rPr lang="ru-RU" sz="2000" dirty="0" err="1" smtClean="0"/>
              <a:t>заправленому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літ</a:t>
            </a:r>
            <a:r>
              <a:rPr lang="ru-RU" sz="2000" dirty="0" smtClean="0"/>
              <a:t>  та </a:t>
            </a:r>
            <a:r>
              <a:rPr lang="ru-RU" sz="2000" dirty="0" err="1" smtClean="0"/>
              <a:t>ін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27652" name="Picture 4" descr="&amp;Ucy;&amp;tcy;&amp;kcy;&amp;icy;&amp;ncy; &amp;Vcy;&amp;lcy;&amp;acy;&amp;dcy;&amp;icy;&amp;mcy;&amp;icy;&amp;rcy; &amp;Fcy;&amp;iecy;&amp;dcy;&amp;ocy;&amp;rcy;&amp;ocy;&amp;vcy;&amp;icy;&amp;chcy;: &amp;Fcy;&amp;ocy;&amp;tcy;&amp;ocy;&amp;gcy;&amp;acy;&amp;lcy;&amp;iecy;&amp;rcy;&amp;ie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4512500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195736" y="2780928"/>
            <a:ext cx="5367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увагу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74" y="0"/>
            <a:ext cx="91669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8536" y="1196752"/>
            <a:ext cx="8281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Конструктори світової військової техніки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AutoShape 4" descr="&amp;Tcy;&amp;acy;&amp;ncy;&amp;kcy;&amp;icy; &amp;Ocy;&amp;pcy;&amp;lcy;&amp;ocy;&amp;tcy; &amp;iukcy; &amp;YAcy;&amp;tcy;&amp;acy;&amp;gcy;&amp;acy;&amp;ncy; - &amp;ncy;&amp;acy;&amp;dcy;&amp;iukcy;&amp;yacy; &amp;ucy;&amp;kcy;&amp;rcy;&amp;acy;&amp;yicy;&amp;ncy;&amp;scy;&amp;softcy;&amp;kcy;&amp;ocy;&amp;gcy;&amp;ocy; &amp;tcy;&amp;acy;&amp;ncy;&amp;kcy;&amp;ocy;&amp;pcy;&amp;rcy;&amp;ocy;&amp;mcy;&amp;u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&amp;Tcy;&amp;acy;&amp;ncy;&amp;kcy;&amp;icy; &amp;Ocy;&amp;pcy;&amp;lcy;&amp;ocy;&amp;tcy; &amp;iukcy; &amp;YAcy;&amp;tcy;&amp;acy;&amp;gcy;&amp;acy;&amp;ncy; - &amp;ncy;&amp;acy;&amp;dcy;&amp;iukcy;&amp;yacy; &amp;ucy;&amp;kcy;&amp;rcy;&amp;acy;&amp;yicy;&amp;ncy;&amp;scy;&amp;softcy;&amp;kcy;&amp;ocy;&amp;gcy;&amp;ocy; &amp;tcy;&amp;acy;&amp;ncy;&amp;kcy;&amp;ocy;&amp;pcy;&amp;rcy;&amp;ocy;&amp;mcy;&amp;u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&amp;Tcy;&amp;acy;&amp;ncy;&amp;kcy;&amp;icy; &amp;Ocy;&amp;pcy;&amp;lcy;&amp;ocy;&amp;tcy; &amp;iukcy; &amp;YAcy;&amp;tcy;&amp;acy;&amp;gcy;&amp;acy;&amp;ncy; - &amp;ncy;&amp;acy;&amp;dcy;&amp;iukcy;&amp;yacy; &amp;ucy;&amp;kcy;&amp;rcy;&amp;acy;&amp;yicy;&amp;ncy;&amp;scy;&amp;softcy;&amp;kcy;&amp;ocy;&amp;gcy;&amp;ocy; &amp;tcy;&amp;acy;&amp;ncy;&amp;kcy;&amp;ocy;&amp;pcy;&amp;rcy;&amp;ocy;&amp;mcy;&amp;u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http://wartime.org.ua/uploads/posts/2012-02/132952128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5350971" cy="3501008"/>
          </a:xfrm>
          <a:prstGeom prst="rect">
            <a:avLst/>
          </a:prstGeom>
          <a:noFill/>
        </p:spPr>
      </p:pic>
      <p:sp>
        <p:nvSpPr>
          <p:cNvPr id="9" name="Прямоугольная выноска 8"/>
          <p:cNvSpPr/>
          <p:nvPr/>
        </p:nvSpPr>
        <p:spPr>
          <a:xfrm>
            <a:off x="1043608" y="0"/>
            <a:ext cx="8100392" cy="3284984"/>
          </a:xfrm>
          <a:prstGeom prst="wedgeRectCallout">
            <a:avLst>
              <a:gd name="adj1" fmla="val 2940"/>
              <a:gd name="adj2" fmla="val 75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0"/>
            <a:ext cx="7956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1927 р. перед </a:t>
            </a:r>
            <a:r>
              <a:rPr lang="ru-RU" sz="2400" dirty="0" err="1" smtClean="0"/>
              <a:t>групою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конструкторів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зібраної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Харківському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паровозобудівному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заводі</a:t>
            </a:r>
            <a:r>
              <a:rPr lang="ru-RU" sz="2400" dirty="0" smtClean="0"/>
              <a:t>,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поставлена задача - </a:t>
            </a:r>
            <a:r>
              <a:rPr lang="ru-RU" sz="2400" dirty="0" err="1" smtClean="0"/>
              <a:t>розробити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маневрений</a:t>
            </a:r>
            <a:r>
              <a:rPr lang="ru-RU" sz="2400" dirty="0" smtClean="0"/>
              <a:t> танк Т-12. З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року «</a:t>
            </a:r>
            <a:r>
              <a:rPr lang="ru-RU" sz="2400" dirty="0" err="1" smtClean="0"/>
              <a:t>Харківське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конструкторське</a:t>
            </a:r>
            <a:r>
              <a:rPr lang="ru-RU" sz="2400" dirty="0" smtClean="0"/>
              <a:t> бюро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машинобудування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ім</a:t>
            </a:r>
            <a:r>
              <a:rPr lang="ru-RU" sz="2400" dirty="0" smtClean="0"/>
              <a:t>. А. Морозова »(ХКБМ)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відраховує</a:t>
            </a:r>
            <a:r>
              <a:rPr lang="ru-RU" sz="2400" dirty="0" smtClean="0"/>
              <a:t> свою </a:t>
            </a:r>
            <a:r>
              <a:rPr lang="ru-RU" sz="2400" dirty="0" err="1" smtClean="0"/>
              <a:t>історію</a:t>
            </a:r>
            <a:r>
              <a:rPr lang="ru-RU" sz="2400" dirty="0" smtClean="0"/>
              <a:t>. </a:t>
            </a:r>
            <a:r>
              <a:rPr lang="ru-RU" sz="2400" dirty="0" err="1" smtClean="0"/>
              <a:t>Пізніше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керівництвом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конструкторів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М.Кошкіна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А.Морозова, тут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епохальні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всього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танкобудування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машини</a:t>
            </a:r>
            <a:r>
              <a:rPr lang="ru-RU" sz="2400" dirty="0" smtClean="0"/>
              <a:t>, як Т-34 </a:t>
            </a:r>
            <a:r>
              <a:rPr lang="ru-RU" sz="2400" dirty="0" err="1" smtClean="0"/>
              <a:t>і</a:t>
            </a:r>
            <a:r>
              <a:rPr lang="ru-RU" sz="2400" dirty="0" smtClean="0"/>
              <a:t> Т-64.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899592" y="0"/>
            <a:ext cx="7553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Морозов Олександр Олександрович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620688"/>
            <a:ext cx="3185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(1904—1979)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0" y="1268760"/>
            <a:ext cx="3779912" cy="3240360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556792"/>
            <a:ext cx="39959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Морозов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Олександр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Олександрович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— конструктор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танків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Герой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Соціалістичної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Праці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нагороджений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багатьма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орденами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медалями, лауреат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Ленінської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премії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(1967) та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Державної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премії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СРСР (1942, 1946, 1948).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Генерал-майор-інженер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5436096" y="4049688"/>
            <a:ext cx="3707904" cy="2808312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4293096"/>
            <a:ext cx="3563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 початку 1937 р. у 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Харкові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розпочалась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активна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розробка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якісно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нової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моделі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танка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під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керівництвом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генерального конструктора М. 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Кошкіна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помічником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 О. Морозов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1403648" y="4221088"/>
            <a:ext cx="4032448" cy="2636912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91680" y="4437112"/>
            <a:ext cx="374441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Олександр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Олександрович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Морозов,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працюючи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Харківському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заводі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спочатку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робітником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а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потім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інженерних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посадах, у 1930-х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 брав участь у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розробці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нових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конструкцій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танків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8" name="Шестиугольник 17"/>
          <p:cNvSpPr/>
          <p:nvPr/>
        </p:nvSpPr>
        <p:spPr>
          <a:xfrm>
            <a:off x="4788024" y="548680"/>
            <a:ext cx="4355976" cy="3456384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5" name="Picture 7" descr="&amp;Ocy;&amp;lcy;&amp;iecy;&amp;kcy;&amp;scy;&amp;acy;&amp;ncy;&amp;dcy;&amp;rcy; &amp;Mcy;&amp;ocy;&amp;rcy;&amp;ocy;&amp;z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48680"/>
            <a:ext cx="2520280" cy="34777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0"/>
            <a:ext cx="5652120" cy="2780928"/>
          </a:xfrm>
          <a:prstGeom prst="wedgeRoundRectCallout">
            <a:avLst>
              <a:gd name="adj1" fmla="val 7816"/>
              <a:gd name="adj2" fmla="val 5770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0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Надзвичайно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напружено, на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межі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людських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сил,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працював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колектив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генеральний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конструктор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Олександр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Морозов. Уже через два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місяці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завершення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евакуації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підприємства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25 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нових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танків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випущено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відправлено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 фронт, де вони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виявили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високу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боєздатність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724128" y="0"/>
            <a:ext cx="3419872" cy="3356992"/>
          </a:xfrm>
          <a:prstGeom prst="wedgeRoundRectCallout">
            <a:avLst>
              <a:gd name="adj1" fmla="val -20833"/>
              <a:gd name="adj2" fmla="val 5667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12160" y="0"/>
            <a:ext cx="288032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повоєнні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роки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колектив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керівництвом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О. Морозова створив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досконаліші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модифікації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танків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Т-44, Т-54, Т-55 та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інші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зразки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бронетанкової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техніки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не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аналогів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у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світі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8196" name="Picture 4" descr="Wargaming 5 - &amp;YAcy;&amp;Pcy;&amp;lcy;&amp;acy;&amp;kcy;&amp;acy;&amp;lcy;&amp;hard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996952"/>
            <a:ext cx="3640854" cy="2160240"/>
          </a:xfrm>
          <a:prstGeom prst="rect">
            <a:avLst/>
          </a:prstGeom>
          <a:noFill/>
        </p:spPr>
      </p:pic>
      <p:pic>
        <p:nvPicPr>
          <p:cNvPr id="8198" name="Picture 6" descr="&amp;Tcy;&amp;acy;&amp;ncy;&amp;kcy; &amp;tcy; 54 &amp;fcy;&amp;ocy;&amp;tcy;&amp;ocy; &quot; &amp;Scy;&amp;iecy;&amp;kcy;&amp;scy; &amp;vcy;&amp;icy;&amp;dcy;&amp;iecy;&amp;o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230681"/>
            <a:ext cx="3888432" cy="2627319"/>
          </a:xfrm>
          <a:prstGeom prst="rect">
            <a:avLst/>
          </a:prstGeom>
          <a:noFill/>
        </p:spPr>
      </p:pic>
      <p:pic>
        <p:nvPicPr>
          <p:cNvPr id="8200" name="Picture 8" descr="&amp;Vcy;&amp;ocy;&amp;zcy;&amp;vcy;&amp;rcy;&amp;acy;&amp;shchcy;&amp;iecy;&amp;ncy;&amp;icy;&amp;iecy; &amp;vcy; &amp;pcy;&amp;ucy;&amp;scy;&amp;tcy;&amp;ycy;&amp;ncy;&amp;yucy; - &amp;Mcy;&amp;icy;&amp;rcy; &amp;tcy;&amp;acy;&amp;ncy;&amp;kcy;&amp;ocy;&amp;vcy; - &amp;icy;&amp;scy;&amp;tcy;&amp;ocy;&amp;rcy;&amp;icy;&amp;yacy; &amp;tcy;&amp;acy;&amp;ncy;&amp;kcy;&amp;ocy;&amp;vcy;, &amp;tcy;&amp;acy;&amp;ncy;&amp;kcy;&amp;icy; &amp;vcy;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6120" y="3645024"/>
            <a:ext cx="3927880" cy="23067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92696"/>
            <a:ext cx="9144000" cy="5509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Сам А.Морозов </a:t>
            </a:r>
            <a:r>
              <a:rPr lang="ru-RU" sz="32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одразу</a:t>
            </a:r>
            <a: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після</a:t>
            </a:r>
            <a: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закінчення</a:t>
            </a:r>
            <a: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Великої</a:t>
            </a:r>
            <a: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Вітчизняної</a:t>
            </a:r>
            <a: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війни</a:t>
            </a:r>
            <a: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1945 </a:t>
            </a:r>
            <a:r>
              <a:rPr lang="ru-RU" sz="32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році</a:t>
            </a:r>
            <a: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писав: 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"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Основи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конструкції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танку Т-34 заклав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розробив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Михайло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Ілліч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Кошкін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Він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організував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колектив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молодих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конструкторів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постійно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вивчав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їх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не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боятися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труднощів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яких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буває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завжди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чимало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при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рішенні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складних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проблем.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Цьому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визначному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конструктору ми, в першу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чергу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зобов'язані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появою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такого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досконалого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типу танку,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яким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i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є</a:t>
            </a:r>
            <a:r>
              <a:rPr lang="ru-RU" sz="3200" b="1" i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Т-34".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2403" cy="688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40" y="0"/>
          <a:ext cx="6096000" cy="94640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b="1" dirty="0" err="1">
                          <a:solidFill>
                            <a:schemeClr val="bg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Кошкін</a:t>
                      </a:r>
                      <a:r>
                        <a:rPr lang="ru-RU" sz="3600" b="1" dirty="0">
                          <a:solidFill>
                            <a:schemeClr val="bg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 Михайло </a:t>
                      </a:r>
                      <a:r>
                        <a:rPr lang="ru-RU" sz="3600" b="1" dirty="0" err="1">
                          <a:solidFill>
                            <a:schemeClr val="bg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Ілліч</a:t>
                      </a:r>
                      <a:r>
                        <a:rPr lang="ru-RU" sz="3600" b="1" dirty="0">
                          <a:solidFill>
                            <a:schemeClr val="bg1"/>
                          </a:solidFill>
                          <a:latin typeface="Bookman Old Style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(1898 - 1940)    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с одним вырезанным углом 6"/>
          <p:cNvSpPr/>
          <p:nvPr/>
        </p:nvSpPr>
        <p:spPr>
          <a:xfrm>
            <a:off x="0" y="3212976"/>
            <a:ext cx="4716016" cy="3645024"/>
          </a:xfrm>
          <a:prstGeom prst="snip1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723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м'я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створювача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легендарного Т-34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Михайла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Кошкіна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практично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невідоме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нікому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А завод, де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народилася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найдосконаліша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бойова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машина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арківський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завод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ім.Малишева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згадувався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напередодні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сорокаліття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Перемоги 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повний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голос заговорили про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визначного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конструктора та про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творіння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 rot="10800000">
            <a:off x="5148064" y="1340768"/>
            <a:ext cx="3995936" cy="5112568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0" y="548680"/>
            <a:ext cx="4644008" cy="2354560"/>
          </a:xfrm>
          <a:prstGeom prst="up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412776"/>
            <a:ext cx="424847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ЛЮДИНА, ЯКА СТВОРИЛА НАЙКРАЩИЙ ТАНК ДРУГОЇ СВІТОВОЇ</a:t>
            </a:r>
          </a:p>
        </p:txBody>
      </p:sp>
      <p:pic>
        <p:nvPicPr>
          <p:cNvPr id="3076" name="Picture 4" descr="&amp;Dcy;&amp;iecy;&amp;ncy;&amp;softcy; &amp;pcy;&amp;acy;&amp;mcy;&amp;yacy;&amp;tcy;&amp;icy; &amp;Mcy;&amp;icy;&amp;khcy;&amp;acy;&amp;icy;&amp;lcy;&amp;acy; &amp;Kcy;&amp;ocy;&amp;shcy;&amp;kcy;&amp;icy;&amp;ncy;&amp;acy; - &amp;Scy;&amp;acy;&amp;jcy;&amp;tcy; &amp;vcy;&amp;ycy;&amp;pcy;&amp;ucy;&amp;scy;&amp;kcy;&amp;ncy;&amp;icy;&amp;kcy;&amp;ocy;&amp;vcy; &amp;Mcy;&amp;icy;&amp;ncy;&amp;scy;&amp;kcy;&amp;ocy;&amp;gcy;&amp;ocy; &amp;scy;&amp;ucy;&amp;vcy;&amp;ocy;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916832"/>
            <a:ext cx="3528392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Вертикальный свиток 3"/>
          <p:cNvSpPr/>
          <p:nvPr/>
        </p:nvSpPr>
        <p:spPr>
          <a:xfrm>
            <a:off x="755576" y="3429000"/>
            <a:ext cx="8856984" cy="342900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3861048"/>
            <a:ext cx="7596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Менш</a:t>
            </a:r>
            <a:r>
              <a:rPr lang="ru-RU" sz="2800" dirty="0"/>
              <a:t> </a:t>
            </a:r>
            <a:r>
              <a:rPr lang="ru-RU" sz="2800" dirty="0" err="1"/>
              <a:t>ніж</a:t>
            </a:r>
            <a:r>
              <a:rPr lang="ru-RU" sz="2800" dirty="0"/>
              <a:t> за </a:t>
            </a:r>
            <a:r>
              <a:rPr lang="ru-RU" sz="2800" dirty="0" err="1"/>
              <a:t>рік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</a:t>
            </a:r>
            <a:r>
              <a:rPr lang="ru-RU" sz="2800" dirty="0" err="1"/>
              <a:t>керівництвом</a:t>
            </a:r>
            <a:r>
              <a:rPr lang="ru-RU" sz="2800" dirty="0"/>
              <a:t> </a:t>
            </a:r>
            <a:r>
              <a:rPr lang="ru-RU" sz="2800" dirty="0" err="1"/>
              <a:t>М.Кошкіна</a:t>
            </a:r>
            <a:r>
              <a:rPr lang="ru-RU" sz="2800" dirty="0"/>
              <a:t>, </a:t>
            </a:r>
            <a:r>
              <a:rPr lang="ru-RU" sz="2800" dirty="0" err="1"/>
              <a:t>за</a:t>
            </a:r>
            <a:r>
              <a:rPr lang="ru-RU" sz="2800" dirty="0"/>
              <a:t> </a:t>
            </a:r>
            <a:r>
              <a:rPr lang="ru-RU" sz="2800" dirty="0" err="1"/>
              <a:t>участю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найближчих</a:t>
            </a:r>
            <a:r>
              <a:rPr lang="ru-RU" sz="2800" dirty="0"/>
              <a:t> </a:t>
            </a:r>
            <a:r>
              <a:rPr lang="ru-RU" sz="2800" dirty="0" err="1"/>
              <a:t>помічників</a:t>
            </a:r>
            <a:r>
              <a:rPr lang="ru-RU" sz="2800" dirty="0"/>
              <a:t> А.Морозова та Н.Кучеренко,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конструкторів</a:t>
            </a:r>
            <a:r>
              <a:rPr lang="ru-RU" sz="2800" dirty="0"/>
              <a:t>,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виконано</a:t>
            </a:r>
            <a:r>
              <a:rPr lang="ru-RU" sz="2800" dirty="0"/>
              <a:t> </a:t>
            </a:r>
            <a:r>
              <a:rPr lang="ru-RU" sz="2800" dirty="0" err="1"/>
              <a:t>модернизацію</a:t>
            </a:r>
            <a:r>
              <a:rPr lang="ru-RU" sz="2800" dirty="0"/>
              <a:t> танка БТ-7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встановленням</a:t>
            </a:r>
            <a:r>
              <a:rPr lang="ru-RU" sz="2800" dirty="0"/>
              <a:t> в </a:t>
            </a:r>
            <a:r>
              <a:rPr lang="ru-RU" sz="2800" dirty="0" err="1"/>
              <a:t>ньому</a:t>
            </a:r>
            <a:r>
              <a:rPr lang="ru-RU" sz="2800" dirty="0"/>
              <a:t> дизеля В-2.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був</a:t>
            </a:r>
            <a:r>
              <a:rPr lang="ru-RU" sz="2800" b="1" dirty="0"/>
              <a:t> перший в </a:t>
            </a:r>
            <a:r>
              <a:rPr lang="ru-RU" sz="2800" b="1" dirty="0" err="1"/>
              <a:t>світі</a:t>
            </a:r>
            <a:r>
              <a:rPr lang="ru-RU" sz="2800" b="1" dirty="0"/>
              <a:t> танк </a:t>
            </a:r>
            <a:r>
              <a:rPr lang="ru-RU" sz="2800" b="1" dirty="0" err="1"/>
              <a:t>з</a:t>
            </a:r>
            <a:r>
              <a:rPr lang="ru-RU" sz="2800" b="1" dirty="0"/>
              <a:t> </a:t>
            </a:r>
            <a:r>
              <a:rPr lang="ru-RU" sz="2800" b="1" dirty="0" err="1"/>
              <a:t>танковим</a:t>
            </a:r>
            <a:r>
              <a:rPr lang="ru-RU" sz="2800" b="1" dirty="0"/>
              <a:t> </a:t>
            </a:r>
            <a:r>
              <a:rPr lang="ru-RU" sz="2800" b="1" dirty="0" err="1"/>
              <a:t>дизелєм</a:t>
            </a:r>
            <a:r>
              <a:rPr lang="ru-RU" sz="2800" b="1" dirty="0"/>
              <a:t>.</a:t>
            </a:r>
            <a:endParaRPr lang="ru-RU" sz="2800" dirty="0"/>
          </a:p>
        </p:txBody>
      </p:sp>
      <p:pic>
        <p:nvPicPr>
          <p:cNvPr id="4100" name="Picture 4" descr="&amp;Tcy;&amp;acy;&amp;ncy;&amp;kcy; &amp;Bcy;&amp;Tcy;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973095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0" y="2924944"/>
            <a:ext cx="4752528" cy="3933056"/>
          </a:xfrm>
          <a:prstGeom prst="wedgeRoundRectCallout">
            <a:avLst>
              <a:gd name="adj1" fmla="val 9695"/>
              <a:gd name="adj2" fmla="val -5592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3072348"/>
            <a:ext cx="4716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Михайло </a:t>
            </a:r>
            <a:r>
              <a:rPr lang="ru-RU" sz="2000" dirty="0" err="1"/>
              <a:t>Кошкін</a:t>
            </a:r>
            <a:r>
              <a:rPr lang="ru-RU" sz="2000" dirty="0"/>
              <a:t> </a:t>
            </a:r>
            <a:r>
              <a:rPr lang="ru-RU" sz="2000" dirty="0" err="1"/>
              <a:t>зформував</a:t>
            </a:r>
            <a:r>
              <a:rPr lang="ru-RU" sz="2000" dirty="0"/>
              <a:t> </a:t>
            </a:r>
            <a:r>
              <a:rPr lang="ru-RU" sz="2000" dirty="0" err="1"/>
              <a:t>групу</a:t>
            </a:r>
            <a:r>
              <a:rPr lang="ru-RU" sz="2000" dirty="0"/>
              <a:t> </a:t>
            </a:r>
            <a:r>
              <a:rPr lang="ru-RU" sz="2000" dirty="0" err="1"/>
              <a:t>найкваліфікованіших</a:t>
            </a:r>
            <a:r>
              <a:rPr lang="ru-RU" sz="2000" dirty="0"/>
              <a:t> </a:t>
            </a:r>
            <a:r>
              <a:rPr lang="ru-RU" sz="2000" dirty="0" err="1"/>
              <a:t>конструкторів</a:t>
            </a:r>
            <a:r>
              <a:rPr lang="ru-RU" sz="2000" dirty="0"/>
              <a:t> для </a:t>
            </a:r>
            <a:r>
              <a:rPr lang="ru-RU" sz="2000" dirty="0" err="1"/>
              <a:t>створення</a:t>
            </a:r>
            <a:r>
              <a:rPr lang="ru-RU" sz="2000" dirty="0"/>
              <a:t> нового танку. В </a:t>
            </a:r>
            <a:r>
              <a:rPr lang="ru-RU" sz="2000" dirty="0" err="1"/>
              <a:t>короткій</a:t>
            </a:r>
            <a:r>
              <a:rPr lang="ru-RU" sz="2000" dirty="0"/>
              <a:t> </a:t>
            </a:r>
            <a:r>
              <a:rPr lang="ru-RU" sz="2000" dirty="0" err="1"/>
              <a:t>термін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виконано</a:t>
            </a:r>
            <a:r>
              <a:rPr lang="ru-RU" sz="2000" dirty="0"/>
              <a:t> проект нового танку А-20, в </a:t>
            </a:r>
            <a:r>
              <a:rPr lang="ru-RU" sz="2000" dirty="0" err="1"/>
              <a:t>абсолютній</a:t>
            </a:r>
            <a:r>
              <a:rPr lang="ru-RU" sz="2000" dirty="0"/>
              <a:t> </a:t>
            </a:r>
            <a:r>
              <a:rPr lang="ru-RU" sz="2000" dirty="0" err="1"/>
              <a:t>відповідності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завданням</a:t>
            </a:r>
            <a:r>
              <a:rPr lang="ru-RU" sz="2000" dirty="0"/>
              <a:t> </a:t>
            </a:r>
            <a:r>
              <a:rPr lang="ru-RU" sz="2000" dirty="0" err="1"/>
              <a:t>замовника</a:t>
            </a:r>
            <a:r>
              <a:rPr lang="ru-RU" sz="2000" dirty="0"/>
              <a:t>. До проекту </a:t>
            </a:r>
            <a:r>
              <a:rPr lang="ru-RU" sz="2000" dirty="0" err="1"/>
              <a:t>було</a:t>
            </a:r>
            <a:r>
              <a:rPr lang="ru-RU" sz="2000" dirty="0"/>
              <a:t> внесено </a:t>
            </a:r>
            <a:r>
              <a:rPr lang="ru-RU" sz="2000" dirty="0" err="1" smtClean="0"/>
              <a:t>принципові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нововведення</a:t>
            </a:r>
            <a:r>
              <a:rPr lang="ru-RU" sz="2000" dirty="0" smtClean="0"/>
              <a:t>: </a:t>
            </a:r>
            <a:r>
              <a:rPr lang="ru-RU" sz="2000" dirty="0" err="1"/>
              <a:t>броньовий</a:t>
            </a:r>
            <a:r>
              <a:rPr lang="ru-RU" sz="2000" dirty="0"/>
              <a:t> корпус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розташуваням</a:t>
            </a:r>
            <a:r>
              <a:rPr lang="ru-RU" sz="2000" dirty="0"/>
              <a:t> </a:t>
            </a:r>
            <a:r>
              <a:rPr lang="ru-RU" sz="2000" dirty="0" err="1"/>
              <a:t>товстих</a:t>
            </a:r>
            <a:r>
              <a:rPr lang="ru-RU" sz="2000" dirty="0"/>
              <a:t> </a:t>
            </a:r>
            <a:r>
              <a:rPr lang="ru-RU" sz="2000" dirty="0" err="1"/>
              <a:t>протиснарядних</a:t>
            </a:r>
            <a:r>
              <a:rPr lang="ru-RU" sz="2000" dirty="0"/>
              <a:t> </a:t>
            </a:r>
            <a:r>
              <a:rPr lang="ru-RU" sz="2000" dirty="0" err="1"/>
              <a:t>броньових</a:t>
            </a:r>
            <a:r>
              <a:rPr lang="ru-RU" sz="2000" dirty="0"/>
              <a:t> </a:t>
            </a:r>
            <a:r>
              <a:rPr lang="ru-RU" sz="2000" dirty="0" err="1"/>
              <a:t>листів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кутом, </a:t>
            </a:r>
            <a:r>
              <a:rPr lang="ru-RU" sz="2000" dirty="0" err="1"/>
              <a:t>новий</a:t>
            </a:r>
            <a:r>
              <a:rPr lang="ru-RU" sz="2000" dirty="0"/>
              <a:t> привод до </a:t>
            </a:r>
            <a:r>
              <a:rPr lang="ru-RU" sz="2000" dirty="0" err="1"/>
              <a:t>ведучих</a:t>
            </a:r>
            <a:r>
              <a:rPr lang="ru-RU" sz="2000" dirty="0"/>
              <a:t> колес, три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чотирьох</a:t>
            </a:r>
            <a:r>
              <a:rPr lang="ru-RU" sz="2000" dirty="0"/>
              <a:t> </a:t>
            </a:r>
            <a:r>
              <a:rPr lang="ru-RU" sz="2000" dirty="0" err="1"/>
              <a:t>опорних</a:t>
            </a:r>
            <a:r>
              <a:rPr lang="ru-RU" sz="2000" dirty="0"/>
              <a:t> </a:t>
            </a:r>
            <a:r>
              <a:rPr lang="ru-RU" sz="2000" dirty="0" err="1"/>
              <a:t>катків</a:t>
            </a:r>
            <a:r>
              <a:rPr lang="ru-RU" sz="2000" dirty="0"/>
              <a:t> (по борту) стали </a:t>
            </a:r>
            <a:r>
              <a:rPr lang="ru-RU" sz="2000" dirty="0" err="1"/>
              <a:t>ведучими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 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076056" y="0"/>
            <a:ext cx="4067944" cy="3573016"/>
          </a:xfrm>
          <a:prstGeom prst="wedgeRoundRectCallout">
            <a:avLst>
              <a:gd name="adj1" fmla="val -20934"/>
              <a:gd name="adj2" fmla="val 5971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292080" y="0"/>
            <a:ext cx="385192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експлуатації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танків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БТ, в тому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числі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час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громадянської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війни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Іспанії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свідчив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колесний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гарним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шосе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цілині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піску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ведучі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колеса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хоча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три пари)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відмовляли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проявлена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Харкові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ініціатива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створення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другого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варіанту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танку —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гусеничного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індексом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А-32.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&amp;Acy;-20, &amp;Acy;-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024" cy="2657354"/>
          </a:xfrm>
          <a:prstGeom prst="rect">
            <a:avLst/>
          </a:prstGeom>
          <a:noFill/>
        </p:spPr>
      </p:pic>
      <p:pic>
        <p:nvPicPr>
          <p:cNvPr id="5127" name="Picture 7" descr="&amp;Acy;-32 - 18 &amp;Mcy;&amp;acy;&amp;yacy; 2011 - &amp;Mcy;&amp;Icy;&amp;Rcy; &amp;Ocy;&amp;Rcy;&amp;Ucy;&amp;ZHcy;&amp;Icy;&amp;YAcy; &amp;Scy;&amp;Pcy;&amp;Icy;&amp;Scy;&amp;Ocy;&amp;Kcy; - &amp;Mcy;&amp;icy;&amp;rcy; &amp;Ocy;&amp;rcy;&amp;ucy;&amp;zhcy;&amp;i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907" y="4077072"/>
            <a:ext cx="4263093" cy="24928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911</Words>
  <Application>Microsoft Office PowerPoint</Application>
  <PresentationFormat>Экран (4:3)</PresentationFormat>
  <Paragraphs>46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Valeria</dc:creator>
  <cp:lastModifiedBy>Valeria</cp:lastModifiedBy>
  <cp:revision>79</cp:revision>
  <dcterms:created xsi:type="dcterms:W3CDTF">2014-08-06T02:02:45Z</dcterms:created>
  <dcterms:modified xsi:type="dcterms:W3CDTF">2015-01-30T20:06:14Z</dcterms:modified>
</cp:coreProperties>
</file>