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0"/>
            <a:ext cx="278892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624" y="3118104"/>
            <a:ext cx="7781544" cy="1470025"/>
          </a:xfr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8211312" cy="6858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10/2/2011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693074" cy="4525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10/2/2011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 rot="5400000">
            <a:off x="4572000" y="2350008"/>
            <a:ext cx="6519672" cy="1810512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6553200" y="6135624"/>
            <a:ext cx="987552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8606181" y="1379355"/>
            <a:ext cx="539496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8604504" y="0"/>
            <a:ext cx="539496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673352" cy="58521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10/2/2011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10/2/2011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1296" y="3044952"/>
            <a:ext cx="4690872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10/2/2011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0"/>
            <a:ext cx="278892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813048"/>
            <a:ext cx="77724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10/2/2011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627632"/>
            <a:ext cx="4040188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627632"/>
            <a:ext cx="4041775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10/2/2011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10/2/2011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0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8842248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10/2/2011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48640"/>
            <a:ext cx="7699248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0952" y="1645920"/>
            <a:ext cx="2816352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10/2/2011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4800600" cy="4480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368" y="658368"/>
            <a:ext cx="5486400" cy="822960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92224" y="1618488"/>
            <a:ext cx="54864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24" y="5413248"/>
            <a:ext cx="5486400" cy="987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10/2/2011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86868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8165592" y="996696"/>
            <a:ext cx="978408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783080" y="0"/>
            <a:ext cx="1947672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432304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9496"/>
            <a:ext cx="82296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E70C3-0867-4119-BCBD-AB49558914A9}" type="datetimeFigureOut">
              <a:rPr lang="en-US" smtClean="0"/>
              <a:pPr/>
              <a:t>10/2/2011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70448" y="6537960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2152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5720" y="2857496"/>
            <a:ext cx="79031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Живопис доби класицизму</a:t>
            </a:r>
            <a:endParaRPr lang="uk-UA" sz="60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57818" y="5143512"/>
            <a:ext cx="3643338" cy="1500198"/>
          </a:xfrm>
        </p:spPr>
        <p:txBody>
          <a:bodyPr>
            <a:noAutofit/>
          </a:bodyPr>
          <a:lstStyle/>
          <a:p>
            <a:pPr algn="ctr" eaLnBrk="1" hangingPunct="1"/>
            <a:r>
              <a:rPr lang="uk-UA" sz="3200" i="1" dirty="0" smtClean="0">
                <a:solidFill>
                  <a:schemeClr val="accent3">
                    <a:lumMod val="75000"/>
                  </a:schemeClr>
                </a:solidFill>
                <a:latin typeface="Corbel" pitchFamily="34" charset="0"/>
              </a:rPr>
              <a:t>Підготувала</a:t>
            </a:r>
            <a:br>
              <a:rPr lang="uk-UA" sz="3200" i="1" dirty="0" smtClean="0">
                <a:solidFill>
                  <a:schemeClr val="accent3">
                    <a:lumMod val="75000"/>
                  </a:schemeClr>
                </a:solidFill>
                <a:latin typeface="Corbel" pitchFamily="34" charset="0"/>
              </a:rPr>
            </a:br>
            <a:r>
              <a:rPr lang="uk-UA" sz="3200" i="1" dirty="0" smtClean="0">
                <a:solidFill>
                  <a:schemeClr val="accent3">
                    <a:lumMod val="75000"/>
                  </a:schemeClr>
                </a:solidFill>
                <a:latin typeface="Corbel" pitchFamily="34" charset="0"/>
              </a:rPr>
              <a:t>учениця 9-В класу</a:t>
            </a:r>
            <a:br>
              <a:rPr lang="uk-UA" sz="3200" i="1" dirty="0" smtClean="0">
                <a:solidFill>
                  <a:schemeClr val="accent3">
                    <a:lumMod val="75000"/>
                  </a:schemeClr>
                </a:solidFill>
                <a:latin typeface="Corbel" pitchFamily="34" charset="0"/>
              </a:rPr>
            </a:br>
            <a:r>
              <a:rPr lang="uk-UA" sz="3200" i="1" dirty="0" err="1" smtClean="0">
                <a:solidFill>
                  <a:schemeClr val="accent3">
                    <a:lumMod val="75000"/>
                  </a:schemeClr>
                </a:solidFill>
                <a:latin typeface="Corbel" pitchFamily="34" charset="0"/>
              </a:rPr>
              <a:t>Кошина</a:t>
            </a:r>
            <a:r>
              <a:rPr lang="uk-UA" sz="3200" i="1" dirty="0" smtClean="0">
                <a:solidFill>
                  <a:schemeClr val="accent3">
                    <a:lumMod val="75000"/>
                  </a:schemeClr>
                </a:solidFill>
                <a:latin typeface="Corbel" pitchFamily="34" charset="0"/>
              </a:rPr>
              <a:t> Анна</a:t>
            </a:r>
            <a:endParaRPr lang="en-US" sz="3200" i="1" dirty="0" smtClean="0">
              <a:solidFill>
                <a:schemeClr val="accent3">
                  <a:lumMod val="75000"/>
                </a:schemeClr>
              </a:solidFill>
              <a:latin typeface="Corbe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00364" y="6500858"/>
            <a:ext cx="3714776" cy="4286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Сільське свято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, Клод </a:t>
            </a:r>
            <a:r>
              <a:rPr lang="uk-UA" sz="1600" b="1" dirty="0" err="1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Лоррен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 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Corbel" pitchFamily="34" charset="0"/>
              <a:ea typeface="Calibri"/>
              <a:cs typeface="Times New Roman"/>
            </a:endParaRPr>
          </a:p>
        </p:txBody>
      </p:sp>
      <p:pic>
        <p:nvPicPr>
          <p:cNvPr id="22530" name="Picture 2" descr="D:\Аня ;)\Школа\Зарубежка\Сельський праздник , Лорре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295" y="71414"/>
            <a:ext cx="8473985" cy="646729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00298" y="6500858"/>
            <a:ext cx="4214842" cy="4286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Пейзаж з Енеєм на </a:t>
            </a:r>
            <a:r>
              <a:rPr lang="uk-UA" sz="1600" b="1" dirty="0" err="1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Делосі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, 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Клод </a:t>
            </a:r>
            <a:r>
              <a:rPr lang="uk-UA" sz="1600" b="1" dirty="0" err="1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Лоррен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 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Corbel" pitchFamily="34" charset="0"/>
              <a:ea typeface="Calibri"/>
              <a:cs typeface="Times New Roman"/>
            </a:endParaRPr>
          </a:p>
        </p:txBody>
      </p:sp>
      <p:pic>
        <p:nvPicPr>
          <p:cNvPr id="23554" name="Picture 2" descr="D:\Аня ;)\Школа\Зарубежка\Пейзаж с Энеем на Делосе, Лорре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516"/>
            <a:ext cx="8643998" cy="649382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00298" y="6500858"/>
            <a:ext cx="4214842" cy="4286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Відплиття цариці </a:t>
            </a:r>
            <a:r>
              <a:rPr lang="uk-UA" sz="1600" b="1" dirty="0" err="1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Савської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, 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Клод </a:t>
            </a:r>
            <a:r>
              <a:rPr lang="uk-UA" sz="1600" b="1" dirty="0" err="1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Лоррен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 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Corbel" pitchFamily="34" charset="0"/>
              <a:ea typeface="Calibri"/>
              <a:cs typeface="Times New Roman"/>
            </a:endParaRPr>
          </a:p>
        </p:txBody>
      </p:sp>
      <p:pic>
        <p:nvPicPr>
          <p:cNvPr id="24578" name="Picture 2" descr="D:\Аня ;)\Школа\Зарубежка\Отплытие царицы Савской, Лорре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1021"/>
            <a:ext cx="8286808" cy="6299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357422" y="6286520"/>
            <a:ext cx="4786346" cy="4286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Вступ Олександра у Вавилон, Шарль </a:t>
            </a:r>
            <a:r>
              <a:rPr lang="uk-UA" sz="1600" b="1" dirty="0" err="1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Лебрен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Corbel" pitchFamily="34" charset="0"/>
              <a:ea typeface="Calibri"/>
              <a:cs typeface="Times New Roman"/>
            </a:endParaRPr>
          </a:p>
        </p:txBody>
      </p:sp>
      <p:pic>
        <p:nvPicPr>
          <p:cNvPr id="25602" name="Picture 2" descr="D:\Аня ;)\Школа\Зарубежка\Вступ Александра у Вавилон, лебре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54" y="242160"/>
            <a:ext cx="9020840" cy="590148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357422" y="6286520"/>
            <a:ext cx="4786346" cy="4286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Посвята імператора Наполеона </a:t>
            </a:r>
            <a:r>
              <a:rPr lang="de-DE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I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, Жак-Луї Давид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Corbel" pitchFamily="34" charset="0"/>
              <a:ea typeface="Calibri"/>
              <a:cs typeface="Times New Roman"/>
            </a:endParaRPr>
          </a:p>
        </p:txBody>
      </p:sp>
      <p:pic>
        <p:nvPicPr>
          <p:cNvPr id="32770" name="Picture 2" descr="D:\Аня ;)\Школа\Зарубежка\Посвящение императора Наполеона I, Жак-Луї Дави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428604"/>
            <a:ext cx="8858313" cy="558073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57356" y="6500858"/>
            <a:ext cx="5857916" cy="4286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Модний шлюб. Шлюбний контракт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, </a:t>
            </a:r>
            <a:r>
              <a:rPr lang="uk-UA" sz="1600" b="1" dirty="0" err="1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Уільям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 </a:t>
            </a:r>
            <a:r>
              <a:rPr lang="uk-UA" sz="1600" b="1" dirty="0" err="1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Хогарт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 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Corbel" pitchFamily="34" charset="0"/>
              <a:ea typeface="Calibri"/>
              <a:cs typeface="Times New Roman"/>
            </a:endParaRPr>
          </a:p>
        </p:txBody>
      </p:sp>
      <p:pic>
        <p:nvPicPr>
          <p:cNvPr id="26626" name="Picture 2" descr="D:\Аня ;)\Школа\Зарубежка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7802"/>
            <a:ext cx="8286808" cy="638596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57356" y="6500858"/>
            <a:ext cx="5857916" cy="4286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Модний шлюб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. Невдовзі після весілля, </a:t>
            </a:r>
            <a:r>
              <a:rPr lang="uk-UA" sz="1600" b="1" dirty="0" err="1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Уільям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 </a:t>
            </a:r>
            <a:r>
              <a:rPr lang="uk-UA" sz="1600" b="1" dirty="0" err="1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Хогарт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 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Corbel" pitchFamily="34" charset="0"/>
              <a:ea typeface="Calibri"/>
              <a:cs typeface="Times New Roman"/>
            </a:endParaRPr>
          </a:p>
        </p:txBody>
      </p:sp>
      <p:pic>
        <p:nvPicPr>
          <p:cNvPr id="27650" name="Picture 2" descr="D:\Аня ;)\Школа\Зарубежка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14"/>
            <a:ext cx="8358246" cy="645424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57356" y="6500858"/>
            <a:ext cx="5857916" cy="4286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Модний шлюб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. 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Будуар графині, </a:t>
            </a:r>
            <a:r>
              <a:rPr lang="uk-UA" sz="1600" b="1" dirty="0" err="1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Уільям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 </a:t>
            </a:r>
            <a:r>
              <a:rPr lang="uk-UA" sz="1600" b="1" dirty="0" err="1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Хогарт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 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Corbel" pitchFamily="34" charset="0"/>
              <a:ea typeface="Calibri"/>
              <a:cs typeface="Times New Roman"/>
            </a:endParaRPr>
          </a:p>
        </p:txBody>
      </p:sp>
      <p:pic>
        <p:nvPicPr>
          <p:cNvPr id="28674" name="Picture 2" descr="D:\Аня ;)\Школа\Зарубежка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555"/>
            <a:ext cx="8429684" cy="650771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57356" y="6500858"/>
            <a:ext cx="5857916" cy="4286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Модний шлюб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. 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Візит до шарлатана, </a:t>
            </a:r>
            <a:r>
              <a:rPr lang="uk-UA" sz="1600" b="1" dirty="0" err="1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Уільям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 </a:t>
            </a:r>
            <a:r>
              <a:rPr lang="uk-UA" sz="1600" b="1" dirty="0" err="1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Хогарт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 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Corbel" pitchFamily="34" charset="0"/>
              <a:ea typeface="Calibri"/>
              <a:cs typeface="Times New Roman"/>
            </a:endParaRPr>
          </a:p>
        </p:txBody>
      </p:sp>
      <p:pic>
        <p:nvPicPr>
          <p:cNvPr id="29698" name="Picture 2" descr="D:\Аня ;)\Школа\Зарубежка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5176"/>
            <a:ext cx="8605844" cy="639565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57356" y="6500858"/>
            <a:ext cx="5857916" cy="4286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Модний шлюб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. Дуель та смерть графа, </a:t>
            </a:r>
            <a:r>
              <a:rPr lang="uk-UA" sz="1600" b="1" dirty="0" err="1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Уільям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 </a:t>
            </a:r>
            <a:r>
              <a:rPr lang="uk-UA" sz="1600" b="1" dirty="0" err="1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Хогарт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 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Corbel" pitchFamily="34" charset="0"/>
              <a:ea typeface="Calibri"/>
              <a:cs typeface="Times New Roman"/>
            </a:endParaRPr>
          </a:p>
        </p:txBody>
      </p:sp>
      <p:pic>
        <p:nvPicPr>
          <p:cNvPr id="30722" name="Picture 2" descr="D:\Аня ;)\Школа\Зарубежка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14"/>
            <a:ext cx="8501122" cy="645654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2844" y="1428736"/>
            <a:ext cx="8858312" cy="50720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Класицизм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 – напрям у європейській літературі і мистецтві ХVІІ – початку ХІХ ст., суть якого полягала в наслідуванні мистецтва та літератури стародавньої Греції і Риму у дотримуванні системи суворих правил відтворення дійсності. Цей стиль послідовно розвивав не тільки традиції античності, але й епохи Відродження. Його ідейним підґрунтям став раціоналізм, що спирався на філософську систему </a:t>
            </a:r>
            <a:r>
              <a:rPr lang="uk-UA" sz="1600" dirty="0" err="1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Рене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 Декарта. Предметом мистецтва у класицизмі проголошувалося тільки прекрасне, піднесене. У творах мистецтва звучать ідеї свободи, утверджуються права особи. Класицизм перестає бути замкненим, ізольованим художнім явищем й тісно стикається з бароко, рококо, сентименталізмом, народною культурою різних європейських країн. Ця взаємодія і взаємовплив значно збагатили класицизм, зробили його вільнішим від умовностей і жорстких нормативів.</a:t>
            </a:r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Corbel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 Оспівуючи героїчні ідеали, мистецтво класицизму зовсім не цікавилося сучасністю, реальними людьми та їхнім побутом, а тяжіло до ідеалізованих абстрактних образів, ґрунтуючись на вивченні античної поетики і мистецтва, що містять у собі немовби абсолютну естетичну норму. Теоретики класицизму створили систему класичних канонів для театру, літератури, живопису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 Класицизм приніс свої найзначніші плоди в культурі Франції та цілої Європи, яка почала активно наслідувати французький досвід.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solidFill>
                <a:schemeClr val="accent2">
                  <a:lumMod val="50000"/>
                </a:schemeClr>
              </a:solidFill>
              <a:latin typeface="Corbel" pitchFamily="34" charset="0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57356" y="6500858"/>
            <a:ext cx="5857916" cy="4286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Модний шлюб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. 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Смерть </a:t>
            </a:r>
            <a:r>
              <a:rPr lang="uk-UA" sz="1600" b="1" dirty="0" err="1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графні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, </a:t>
            </a:r>
            <a:r>
              <a:rPr lang="uk-UA" sz="1600" b="1" dirty="0" err="1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Уільям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 </a:t>
            </a:r>
            <a:r>
              <a:rPr lang="uk-UA" sz="1600" b="1" dirty="0" err="1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Хогарт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 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Corbel" pitchFamily="34" charset="0"/>
              <a:ea typeface="Calibri"/>
              <a:cs typeface="Times New Roman"/>
            </a:endParaRPr>
          </a:p>
        </p:txBody>
      </p:sp>
      <p:pic>
        <p:nvPicPr>
          <p:cNvPr id="31746" name="Picture 2" descr="D:\Аня ;)\Школа\Зарубежка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7378"/>
            <a:ext cx="8572560" cy="650104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786050" y="6429396"/>
            <a:ext cx="3571900" cy="4286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Прачка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, </a:t>
            </a:r>
            <a:r>
              <a:rPr lang="uk-UA" sz="1600" b="1" dirty="0" err="1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Жан-Батіст-Сімеон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 </a:t>
            </a:r>
            <a:r>
              <a:rPr lang="uk-UA" sz="1600" b="1" dirty="0" err="1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Шарден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Corbel" pitchFamily="34" charset="0"/>
              <a:ea typeface="Calibri"/>
              <a:cs typeface="Times New Roman"/>
            </a:endParaRPr>
          </a:p>
        </p:txBody>
      </p:sp>
      <p:pic>
        <p:nvPicPr>
          <p:cNvPr id="33794" name="Picture 2" descr="D:\Аня ;)\Школа\Зарубежка\Прачка, Батис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1414"/>
            <a:ext cx="7072362" cy="64224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00166" y="6500858"/>
            <a:ext cx="6215106" cy="4286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Натюрморт з атрибутами мистецтва, </a:t>
            </a:r>
            <a:r>
              <a:rPr lang="uk-UA" sz="1600" b="1" dirty="0" err="1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Жан-Батіст-Сімеон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 </a:t>
            </a:r>
            <a:r>
              <a:rPr lang="uk-UA" sz="1600" b="1" dirty="0" err="1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Шарден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Corbel" pitchFamily="34" charset="0"/>
              <a:ea typeface="Calibri"/>
              <a:cs typeface="Times New Roman"/>
            </a:endParaRPr>
          </a:p>
        </p:txBody>
      </p:sp>
      <p:pic>
        <p:nvPicPr>
          <p:cNvPr id="34818" name="Picture 2" descr="D:\Аня ;)\Школа\Зарубежка\Натюрморт з атрибутами мистецт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9979"/>
            <a:ext cx="7929618" cy="644085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D:\Аня ;)\Школа\Зарубежка\Афинская школ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428604"/>
            <a:ext cx="9001156" cy="600077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71736" y="6429396"/>
            <a:ext cx="3571900" cy="5715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Афінська школа, Рафаель, 1511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Corbel" pitchFamily="34" charset="0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Аня ;)\Школа\Зарубежка\Поклонение пастухов, Лату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6452"/>
            <a:ext cx="7858180" cy="631294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71736" y="6429396"/>
            <a:ext cx="4143404" cy="5715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Поклоніння пастухів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, Жорж де </a:t>
            </a:r>
            <a:r>
              <a:rPr lang="uk-UA" sz="1600" b="1" dirty="0" err="1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Латур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 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, 1644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Corbel" pitchFamily="34" charset="0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Аня ;)\Школа\Зарубежка\Триумф Дави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6742"/>
            <a:ext cx="8143932" cy="640409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00364" y="6500858"/>
            <a:ext cx="3000396" cy="4286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Тріумф 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Давида, Ніколя Пуссен 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Corbel" pitchFamily="34" charset="0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Аня ;)\Школа\Зарубежка\Осен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14"/>
            <a:ext cx="8429684" cy="643984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00364" y="6500858"/>
            <a:ext cx="3714776" cy="4286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Пори року. Осінь, Ніколя Пуссен 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Corbel" pitchFamily="34" charset="0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00364" y="6500858"/>
            <a:ext cx="3714776" cy="4286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Пори року. Зима, Ніколя Пуссен 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Corbel" pitchFamily="34" charset="0"/>
              <a:ea typeface="Calibri"/>
              <a:cs typeface="Times New Roman"/>
            </a:endParaRPr>
          </a:p>
        </p:txBody>
      </p:sp>
      <p:pic>
        <p:nvPicPr>
          <p:cNvPr id="19458" name="Picture 2" descr="D:\Аня ;)\Школа\Зарубежка\Зима (Потоп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312"/>
            <a:ext cx="8715436" cy="637252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00364" y="6500858"/>
            <a:ext cx="3714776" cy="4286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Пори року. Весна, Ніколя Пуссен 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Corbel" pitchFamily="34" charset="0"/>
              <a:ea typeface="Calibri"/>
              <a:cs typeface="Times New Roman"/>
            </a:endParaRPr>
          </a:p>
        </p:txBody>
      </p:sp>
      <p:pic>
        <p:nvPicPr>
          <p:cNvPr id="20482" name="Picture 2" descr="D:\Аня ;)\Школа\Зарубежка\Весна (Земной Рай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14"/>
            <a:ext cx="8715436" cy="647198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00364" y="6500858"/>
            <a:ext cx="3714776" cy="4286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Пори року. </a:t>
            </a:r>
            <a:r>
              <a:rPr lang="uk-UA" sz="1600" b="1" dirty="0" err="1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ЛІто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ea typeface="Calibri"/>
                <a:cs typeface="Times New Roman"/>
              </a:rPr>
              <a:t>, Ніколя Пуссен 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Corbel" pitchFamily="34" charset="0"/>
              <a:ea typeface="Calibri"/>
              <a:cs typeface="Times New Roman"/>
            </a:endParaRPr>
          </a:p>
        </p:txBody>
      </p:sp>
      <p:pic>
        <p:nvPicPr>
          <p:cNvPr id="21506" name="Picture 2" descr="D:\Аня ;)\Школа\Зарубежка\Лето (Вооз и Руфь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46144" cy="628329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0271166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New_Simple01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10271166</Template>
  <TotalTime>108</TotalTime>
  <Words>346</Words>
  <Application>Microsoft Office PowerPoint</Application>
  <PresentationFormat>Экран (4:3)</PresentationFormat>
  <Paragraphs>25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10271166</vt:lpstr>
      <vt:lpstr>Підготувала учениця 9-В класу Кошина Анна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Підготувала учениця 9-В класу Кошина Анна</dc:title>
  <dc:creator>Кошины</dc:creator>
  <cp:lastModifiedBy>Кошины</cp:lastModifiedBy>
  <cp:revision>11</cp:revision>
  <dcterms:created xsi:type="dcterms:W3CDTF">2011-10-02T16:03:21Z</dcterms:created>
  <dcterms:modified xsi:type="dcterms:W3CDTF">2011-10-02T17:52:16Z</dcterms:modified>
</cp:coreProperties>
</file>