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1137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74" autoAdjust="0"/>
    <p:restoredTop sz="94660"/>
  </p:normalViewPr>
  <p:slideViewPr>
    <p:cSldViewPr>
      <p:cViewPr varScale="1">
        <p:scale>
          <a:sx n="68" d="100"/>
          <a:sy n="68" d="100"/>
        </p:scale>
        <p:origin x="-15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C7AEFF-CA47-4056-BFD3-D735845D2107}" type="datetimeFigureOut">
              <a:rPr lang="ru-RU" smtClean="0"/>
              <a:pPr/>
              <a:t>05.03.2014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80F3B-965E-4841-8CE7-68AEC9FE0E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t="2000" b="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84784"/>
            <a:ext cx="7416824" cy="247813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F0"/>
                </a:solidFill>
              </a:rPr>
              <a:t>Громада .</a:t>
            </a:r>
            <a:r>
              <a:rPr lang="ru-RU" b="1" dirty="0" err="1" smtClean="0">
                <a:solidFill>
                  <a:srgbClr val="00B0F0"/>
                </a:solidFill>
              </a:rPr>
              <a:t>Поняття</a:t>
            </a:r>
            <a:r>
              <a:rPr lang="ru-RU" b="1" dirty="0" smtClean="0">
                <a:solidFill>
                  <a:srgbClr val="00B0F0"/>
                </a:solidFill>
              </a:rPr>
              <a:t> громада . </a:t>
            </a:r>
            <a:r>
              <a:rPr lang="ru-RU" b="1" dirty="0" err="1" smtClean="0">
                <a:solidFill>
                  <a:srgbClr val="00B0F0"/>
                </a:solidFill>
              </a:rPr>
              <a:t>Територ</a:t>
            </a:r>
            <a:r>
              <a:rPr lang="uk-UA" b="1" dirty="0" err="1" smtClean="0">
                <a:solidFill>
                  <a:srgbClr val="00B0F0"/>
                </a:solidFill>
              </a:rPr>
              <a:t>іальне</a:t>
            </a:r>
            <a:r>
              <a:rPr lang="uk-UA" b="1" dirty="0" smtClean="0">
                <a:solidFill>
                  <a:srgbClr val="00B0F0"/>
                </a:solidFill>
              </a:rPr>
              <a:t> і громадське </a:t>
            </a:r>
            <a:r>
              <a:rPr lang="uk-UA" b="1" dirty="0" err="1" smtClean="0">
                <a:solidFill>
                  <a:srgbClr val="00B0F0"/>
                </a:solidFill>
              </a:rPr>
              <a:t>самоврядування.Політична</a:t>
            </a:r>
            <a:r>
              <a:rPr lang="uk-UA" b="1" dirty="0" smtClean="0">
                <a:solidFill>
                  <a:srgbClr val="00B0F0"/>
                </a:solidFill>
              </a:rPr>
              <a:t> діяльність та участь громадян в управлінні </a:t>
            </a:r>
            <a:r>
              <a:rPr lang="uk-UA" b="1" dirty="0" err="1" smtClean="0">
                <a:solidFill>
                  <a:srgbClr val="00B0F0"/>
                </a:solidFill>
              </a:rPr>
              <a:t>суспільстом.Шкіьне</a:t>
            </a:r>
            <a:r>
              <a:rPr lang="uk-UA" b="1" dirty="0" smtClean="0">
                <a:solidFill>
                  <a:srgbClr val="00B0F0"/>
                </a:solidFill>
              </a:rPr>
              <a:t> самоврядування.</a:t>
            </a:r>
            <a:endParaRPr lang="ru-RU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 rot="21115626" flipH="1">
            <a:off x="90661" y="712831"/>
            <a:ext cx="656363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66"/>
                </a:solidFill>
              </a:rPr>
              <a:t>Громада</a:t>
            </a:r>
            <a:r>
              <a:rPr lang="ru-RU" dirty="0"/>
              <a:t> (</a:t>
            </a:r>
            <a:r>
              <a:rPr lang="ru-RU" dirty="0" smtClean="0"/>
              <a:t>лат.</a:t>
            </a:r>
            <a:r>
              <a:rPr lang="ru-RU" dirty="0"/>
              <a:t> </a:t>
            </a:r>
            <a:r>
              <a:rPr lang="en-US" i="1" dirty="0" err="1"/>
              <a:t>politia</a:t>
            </a:r>
            <a:r>
              <a:rPr lang="en-US" dirty="0"/>
              <a:t> </a:t>
            </a:r>
            <a:r>
              <a:rPr lang="ru-RU" dirty="0" err="1"/>
              <a:t>політія</a:t>
            </a:r>
            <a:r>
              <a:rPr lang="ru-RU" dirty="0"/>
              <a:t> - община) — форма </a:t>
            </a:r>
            <a:r>
              <a:rPr lang="ru-RU" dirty="0" err="1"/>
              <a:t>соціальної</a:t>
            </a:r>
            <a:r>
              <a:rPr lang="ru-RU" dirty="0"/>
              <a:t> (</a:t>
            </a:r>
            <a:r>
              <a:rPr lang="ru-RU" dirty="0" err="1"/>
              <a:t>колективної</a:t>
            </a:r>
            <a:r>
              <a:rPr lang="ru-RU" dirty="0"/>
              <a:t>) </a:t>
            </a:r>
            <a:r>
              <a:rPr lang="ru-RU" dirty="0" err="1"/>
              <a:t>організації</a:t>
            </a:r>
            <a:r>
              <a:rPr lang="ru-RU" dirty="0"/>
              <a:t> людей, </a:t>
            </a:r>
            <a:r>
              <a:rPr lang="ru-RU" dirty="0" err="1"/>
              <a:t>натовп</a:t>
            </a:r>
            <a:r>
              <a:rPr lang="ru-RU" dirty="0"/>
              <a:t> </a:t>
            </a:r>
            <a:r>
              <a:rPr lang="ru-RU" dirty="0" err="1"/>
              <a:t>дружніх</a:t>
            </a:r>
            <a:r>
              <a:rPr lang="ru-RU" dirty="0"/>
              <a:t> людей, </a:t>
            </a:r>
            <a:r>
              <a:rPr lang="ru-RU" dirty="0" err="1"/>
              <a:t>місцева</a:t>
            </a:r>
            <a:r>
              <a:rPr lang="ru-RU" dirty="0"/>
              <a:t> </a:t>
            </a:r>
            <a:r>
              <a:rPr lang="ru-RU" dirty="0" err="1" smtClean="0"/>
              <a:t>спільнота</a:t>
            </a:r>
            <a:r>
              <a:rPr lang="ru-RU" dirty="0" smtClean="0"/>
              <a:t>, </a:t>
            </a:r>
            <a:r>
              <a:rPr lang="ru-RU" dirty="0" err="1"/>
              <a:t>місцева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та </a:t>
            </a:r>
            <a:r>
              <a:rPr lang="ru-RU" dirty="0" err="1"/>
              <a:t>частина</a:t>
            </a:r>
            <a:r>
              <a:rPr lang="ru-RU" dirty="0"/>
              <a:t> </a:t>
            </a:r>
            <a:r>
              <a:rPr lang="ru-RU" dirty="0" err="1"/>
              <a:t>суспільства</a:t>
            </a:r>
            <a:r>
              <a:rPr lang="ru-RU" dirty="0"/>
              <a:t>; характерна </a:t>
            </a:r>
            <a:r>
              <a:rPr lang="ru-RU" dirty="0" err="1"/>
              <a:t>майже</a:t>
            </a:r>
            <a:r>
              <a:rPr lang="ru-RU" dirty="0"/>
              <a:t> для </a:t>
            </a:r>
            <a:r>
              <a:rPr lang="ru-RU" dirty="0" err="1"/>
              <a:t>всіх</a:t>
            </a:r>
            <a:r>
              <a:rPr lang="ru-RU" dirty="0"/>
              <a:t> </a:t>
            </a:r>
            <a:r>
              <a:rPr lang="ru-RU" dirty="0" err="1"/>
              <a:t>народів</a:t>
            </a:r>
            <a:r>
              <a:rPr lang="ru-RU" dirty="0"/>
              <a:t>.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483768" y="5373216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err="1"/>
              <a:t>Групу</a:t>
            </a:r>
            <a:r>
              <a:rPr lang="ru-RU" sz="2000" dirty="0"/>
              <a:t> людей, яка </a:t>
            </a:r>
            <a:r>
              <a:rPr lang="ru-RU" sz="2000" dirty="0" err="1"/>
              <a:t>має</a:t>
            </a:r>
            <a:r>
              <a:rPr lang="ru-RU" sz="2000" dirty="0"/>
              <a:t> </a:t>
            </a:r>
            <a:r>
              <a:rPr lang="ru-RU" sz="2000" dirty="0" err="1"/>
              <a:t>загальні</a:t>
            </a:r>
            <a:r>
              <a:rPr lang="ru-RU" sz="2000" dirty="0"/>
              <a:t> </a:t>
            </a:r>
            <a:r>
              <a:rPr lang="ru-RU" sz="2000" dirty="0" err="1"/>
              <a:t>ознаки</a:t>
            </a:r>
            <a:r>
              <a:rPr lang="ru-RU" sz="2000" dirty="0"/>
              <a:t>, </a:t>
            </a:r>
            <a:r>
              <a:rPr lang="ru-RU" sz="2000" dirty="0" err="1"/>
              <a:t>повне</a:t>
            </a:r>
            <a:r>
              <a:rPr lang="ru-RU" sz="2000" dirty="0"/>
              <a:t>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часткове</a:t>
            </a:r>
            <a:r>
              <a:rPr lang="ru-RU" sz="2000" dirty="0"/>
              <a:t> </a:t>
            </a:r>
            <a:r>
              <a:rPr lang="ru-RU" sz="2000" dirty="0" err="1"/>
              <a:t>самоврядування</a:t>
            </a:r>
            <a:r>
              <a:rPr lang="ru-RU" sz="2000" dirty="0"/>
              <a:t> </a:t>
            </a:r>
            <a:r>
              <a:rPr lang="ru-RU" sz="2000" dirty="0" err="1"/>
              <a:t>називають</a:t>
            </a:r>
            <a:r>
              <a:rPr lang="ru-RU" sz="2000" dirty="0"/>
              <a:t> громадою.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7702624" cy="1827634"/>
          </a:xfrm>
        </p:spPr>
        <p:txBody>
          <a:bodyPr>
            <a:noAutofit/>
          </a:bodyPr>
          <a:lstStyle/>
          <a:p>
            <a:r>
              <a:rPr lang="ru-RU" sz="1400" b="1" dirty="0"/>
              <a:t>Людина - </a:t>
            </a:r>
            <a:r>
              <a:rPr lang="ru-RU" sz="1400" b="1" dirty="0" err="1"/>
              <a:t>соціальна</a:t>
            </a:r>
            <a:r>
              <a:rPr lang="ru-RU" sz="1400" b="1" dirty="0"/>
              <a:t> </a:t>
            </a:r>
            <a:r>
              <a:rPr lang="ru-RU" sz="1400" b="1" dirty="0" err="1"/>
              <a:t>істота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її</a:t>
            </a:r>
            <a:r>
              <a:rPr lang="ru-RU" sz="1400" b="1" dirty="0"/>
              <a:t> </a:t>
            </a:r>
            <a:r>
              <a:rPr lang="ru-RU" sz="1400" b="1" dirty="0" err="1"/>
              <a:t>саморозвиток</a:t>
            </a:r>
            <a:r>
              <a:rPr lang="ru-RU" sz="1400" b="1" dirty="0"/>
              <a:t>, </a:t>
            </a:r>
            <a:r>
              <a:rPr lang="ru-RU" sz="1400" b="1" dirty="0" err="1"/>
              <a:t>самоактуалізація</a:t>
            </a:r>
            <a:r>
              <a:rPr lang="ru-RU" sz="1400" b="1" dirty="0"/>
              <a:t> </a:t>
            </a:r>
            <a:r>
              <a:rPr lang="ru-RU" sz="1400" b="1" dirty="0" err="1"/>
              <a:t>відбувається</a:t>
            </a:r>
            <a:r>
              <a:rPr lang="ru-RU" sz="1400" b="1" dirty="0"/>
              <a:t> в </a:t>
            </a:r>
            <a:r>
              <a:rPr lang="ru-RU" sz="1400" b="1" dirty="0" err="1"/>
              <a:t>середовищі</a:t>
            </a:r>
            <a:r>
              <a:rPr lang="ru-RU" sz="1400" b="1" dirty="0"/>
              <a:t> </a:t>
            </a:r>
            <a:r>
              <a:rPr lang="ru-RU" sz="1400" b="1" dirty="0" err="1"/>
              <a:t>її</a:t>
            </a:r>
            <a:r>
              <a:rPr lang="ru-RU" sz="1400" b="1" dirty="0"/>
              <a:t> </a:t>
            </a:r>
            <a:r>
              <a:rPr lang="ru-RU" sz="1400" b="1" dirty="0" err="1"/>
              <a:t>проживання</a:t>
            </a:r>
            <a:r>
              <a:rPr lang="ru-RU" sz="1400" b="1" dirty="0"/>
              <a:t> - у </a:t>
            </a:r>
            <a:r>
              <a:rPr lang="ru-RU" sz="1400" b="1" dirty="0" err="1"/>
              <a:t>сім’ї</a:t>
            </a:r>
            <a:r>
              <a:rPr lang="ru-RU" sz="1400" b="1" dirty="0"/>
              <a:t>, в </a:t>
            </a:r>
            <a:r>
              <a:rPr lang="ru-RU" sz="1400" b="1" dirty="0" err="1"/>
              <a:t>спілкуванні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</a:t>
            </a:r>
            <a:r>
              <a:rPr lang="ru-RU" sz="1400" b="1" dirty="0" err="1"/>
              <a:t>друзями</a:t>
            </a:r>
            <a:r>
              <a:rPr lang="ru-RU" sz="1400" b="1" dirty="0"/>
              <a:t>, </a:t>
            </a:r>
            <a:r>
              <a:rPr lang="ru-RU" sz="1400" b="1" dirty="0" err="1"/>
              <a:t>сусідами</a:t>
            </a:r>
            <a:r>
              <a:rPr lang="ru-RU" sz="1400" b="1" dirty="0"/>
              <a:t>, </a:t>
            </a:r>
            <a:r>
              <a:rPr lang="ru-RU" sz="1400" b="1" dirty="0" err="1"/>
              <a:t>в</a:t>
            </a:r>
            <a:r>
              <a:rPr lang="ru-RU" sz="1400" b="1" dirty="0"/>
              <a:t> </a:t>
            </a:r>
            <a:r>
              <a:rPr lang="ru-RU" sz="1400" b="1" dirty="0" err="1"/>
              <a:t>освітньо-виховному</a:t>
            </a:r>
            <a:r>
              <a:rPr lang="ru-RU" sz="1400" b="1" dirty="0"/>
              <a:t> </a:t>
            </a:r>
            <a:r>
              <a:rPr lang="ru-RU" sz="1400" b="1" dirty="0" err="1"/>
              <a:t>закладі</a:t>
            </a:r>
            <a:r>
              <a:rPr lang="ru-RU" sz="1400" b="1" dirty="0"/>
              <a:t>, у </a:t>
            </a:r>
            <a:r>
              <a:rPr lang="ru-RU" sz="1400" b="1" dirty="0" err="1"/>
              <a:t>виробничому</a:t>
            </a:r>
            <a:r>
              <a:rPr lang="ru-RU" sz="1400" b="1" dirty="0"/>
              <a:t> </a:t>
            </a:r>
            <a:r>
              <a:rPr lang="ru-RU" sz="1400" b="1" dirty="0" err="1"/>
              <a:t>колективі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т.п. В </a:t>
            </a:r>
            <a:r>
              <a:rPr lang="ru-RU" sz="1400" b="1" dirty="0" err="1"/>
              <a:t>цих</a:t>
            </a:r>
            <a:r>
              <a:rPr lang="ru-RU" sz="1400" b="1" dirty="0"/>
              <a:t> </a:t>
            </a:r>
            <a:r>
              <a:rPr lang="ru-RU" sz="1400" b="1" dirty="0" err="1"/>
              <a:t>спільнотах</a:t>
            </a:r>
            <a:r>
              <a:rPr lang="ru-RU" sz="1400" b="1" dirty="0"/>
              <a:t> </a:t>
            </a:r>
            <a:r>
              <a:rPr lang="ru-RU" sz="1400" b="1" dirty="0" err="1"/>
              <a:t>виникає</a:t>
            </a:r>
            <a:r>
              <a:rPr lang="ru-RU" sz="1400" b="1" dirty="0"/>
              <a:t> </a:t>
            </a:r>
            <a:r>
              <a:rPr lang="ru-RU" sz="1400" b="1" dirty="0" err="1"/>
              <a:t>певне</a:t>
            </a:r>
            <a:r>
              <a:rPr lang="ru-RU" sz="1400" b="1" dirty="0"/>
              <a:t> </a:t>
            </a:r>
            <a:r>
              <a:rPr lang="ru-RU" sz="1400" b="1" dirty="0" err="1"/>
              <a:t>ставлення</a:t>
            </a:r>
            <a:r>
              <a:rPr lang="ru-RU" sz="1400" b="1" dirty="0"/>
              <a:t> до </a:t>
            </a:r>
            <a:r>
              <a:rPr lang="ru-RU" sz="1400" b="1" dirty="0" err="1"/>
              <a:t>явищ</a:t>
            </a:r>
            <a:r>
              <a:rPr lang="ru-RU" sz="1400" b="1" dirty="0"/>
              <a:t> </a:t>
            </a:r>
            <a:r>
              <a:rPr lang="ru-RU" sz="1400" b="1" dirty="0" err="1"/>
              <a:t>або</a:t>
            </a:r>
            <a:r>
              <a:rPr lang="ru-RU" sz="1400" b="1" dirty="0"/>
              <a:t> проблем </a:t>
            </a:r>
            <a:r>
              <a:rPr lang="ru-RU" sz="1400" b="1" dirty="0" err="1"/>
              <a:t>соціального</a:t>
            </a:r>
            <a:r>
              <a:rPr lang="ru-RU" sz="1400" b="1" dirty="0"/>
              <a:t> </a:t>
            </a:r>
            <a:r>
              <a:rPr lang="ru-RU" sz="1400" b="1" dirty="0" err="1"/>
              <a:t>життя</a:t>
            </a:r>
            <a:r>
              <a:rPr lang="ru-RU" sz="1400" b="1" dirty="0"/>
              <a:t>, </a:t>
            </a:r>
            <a:r>
              <a:rPr lang="ru-RU" sz="1400" b="1" dirty="0" err="1"/>
              <a:t>що</a:t>
            </a:r>
            <a:r>
              <a:rPr lang="ru-RU" sz="1400" b="1" dirty="0"/>
              <a:t> </a:t>
            </a:r>
            <a:r>
              <a:rPr lang="ru-RU" sz="1400" b="1" dirty="0" err="1"/>
              <a:t>зачіпають</a:t>
            </a:r>
            <a:r>
              <a:rPr lang="ru-RU" sz="1400" b="1" dirty="0"/>
              <a:t> </a:t>
            </a:r>
            <a:r>
              <a:rPr lang="ru-RU" sz="1400" b="1" dirty="0" err="1"/>
              <a:t>спільні</a:t>
            </a:r>
            <a:r>
              <a:rPr lang="ru-RU" sz="1400" b="1" dirty="0"/>
              <a:t> </a:t>
            </a:r>
            <a:r>
              <a:rPr lang="ru-RU" sz="1400" b="1" dirty="0" err="1"/>
              <a:t>інтереси</a:t>
            </a:r>
            <a:r>
              <a:rPr lang="ru-RU" sz="1400" b="1" dirty="0"/>
              <a:t>, </a:t>
            </a:r>
            <a:r>
              <a:rPr lang="ru-RU" sz="1400" b="1" dirty="0" err="1"/>
              <a:t>усвідомлюються</a:t>
            </a:r>
            <a:r>
              <a:rPr lang="ru-RU" sz="1400" b="1" dirty="0"/>
              <a:t> </a:t>
            </a:r>
            <a:r>
              <a:rPr lang="ru-RU" sz="1400" b="1" dirty="0" err="1"/>
              <a:t>актуальні</a:t>
            </a:r>
            <a:r>
              <a:rPr lang="ru-RU" sz="1400" b="1" dirty="0"/>
              <a:t> </a:t>
            </a:r>
            <a:r>
              <a:rPr lang="ru-RU" sz="1400" b="1" dirty="0" err="1"/>
              <a:t>соціальні</a:t>
            </a:r>
            <a:r>
              <a:rPr lang="ru-RU" sz="1400" b="1" dirty="0"/>
              <a:t> </a:t>
            </a:r>
            <a:r>
              <a:rPr lang="ru-RU" sz="1400" b="1" dirty="0" err="1"/>
              <a:t>проблеми</a:t>
            </a:r>
            <a:r>
              <a:rPr lang="ru-RU" sz="1400" b="1" dirty="0"/>
              <a:t>, </a:t>
            </a:r>
            <a:r>
              <a:rPr lang="ru-RU" sz="1400" b="1" dirty="0" err="1"/>
              <a:t>які</a:t>
            </a:r>
            <a:r>
              <a:rPr lang="ru-RU" sz="1400" b="1" dirty="0"/>
              <a:t> </a:t>
            </a:r>
            <a:r>
              <a:rPr lang="ru-RU" sz="1400" b="1" dirty="0" err="1"/>
              <a:t>потребують</a:t>
            </a:r>
            <a:r>
              <a:rPr lang="ru-RU" sz="1400" b="1" dirty="0"/>
              <a:t> </a:t>
            </a:r>
            <a:r>
              <a:rPr lang="ru-RU" sz="1400" b="1" dirty="0" err="1"/>
              <a:t>вирішення</a:t>
            </a:r>
            <a:r>
              <a:rPr lang="ru-RU" sz="1400" b="1" dirty="0"/>
              <a:t>, </a:t>
            </a:r>
            <a:r>
              <a:rPr lang="ru-RU" sz="1400" b="1" dirty="0" err="1"/>
              <a:t>зіставляються</a:t>
            </a:r>
            <a:r>
              <a:rPr lang="ru-RU" sz="1400" b="1" dirty="0"/>
              <a:t>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стикаються</a:t>
            </a:r>
            <a:r>
              <a:rPr lang="ru-RU" sz="1400" b="1" dirty="0"/>
              <a:t> </a:t>
            </a:r>
            <a:r>
              <a:rPr lang="ru-RU" sz="1400" b="1" dirty="0" err="1"/>
              <a:t>різні</a:t>
            </a:r>
            <a:r>
              <a:rPr lang="ru-RU" sz="1400" b="1" dirty="0"/>
              <a:t> погляди </a:t>
            </a:r>
            <a:r>
              <a:rPr lang="ru-RU" sz="1400" b="1" dirty="0" err="1"/>
              <a:t>і</a:t>
            </a:r>
            <a:r>
              <a:rPr lang="ru-RU" sz="1400" b="1" dirty="0"/>
              <a:t> </a:t>
            </a:r>
            <a:r>
              <a:rPr lang="ru-RU" sz="1400" b="1" dirty="0" err="1"/>
              <a:t>позиції</a:t>
            </a:r>
            <a:r>
              <a:rPr lang="ru-RU" sz="1400" b="1" dirty="0"/>
              <a:t> </a:t>
            </a:r>
            <a:r>
              <a:rPr lang="ru-RU" sz="1400" b="1" dirty="0" err="1"/>
              <a:t>з</a:t>
            </a:r>
            <a:r>
              <a:rPr lang="ru-RU" sz="1400" b="1" dirty="0"/>
              <a:t> </a:t>
            </a:r>
            <a:r>
              <a:rPr lang="ru-RU" sz="1400" b="1" dirty="0" err="1"/>
              <a:t>обговорюваного</a:t>
            </a:r>
            <a:r>
              <a:rPr lang="ru-RU" sz="1400" b="1" dirty="0"/>
              <a:t> </a:t>
            </a:r>
            <a:r>
              <a:rPr lang="ru-RU" sz="1400" b="1" dirty="0" err="1"/>
              <a:t>питання</a:t>
            </a:r>
            <a:r>
              <a:rPr lang="ru-RU" sz="1400" b="1" dirty="0"/>
              <a:t>, </a:t>
            </a:r>
            <a:r>
              <a:rPr lang="ru-RU" sz="1400" b="1" dirty="0" err="1"/>
              <a:t>схвалюються</a:t>
            </a:r>
            <a:r>
              <a:rPr lang="ru-RU" sz="1400" b="1" dirty="0"/>
              <a:t>, </a:t>
            </a:r>
            <a:r>
              <a:rPr lang="ru-RU" sz="1400" b="1" dirty="0" err="1"/>
              <a:t>підтримуються</a:t>
            </a:r>
            <a:r>
              <a:rPr lang="ru-RU" sz="1400" b="1" dirty="0"/>
              <a:t> </a:t>
            </a:r>
            <a:r>
              <a:rPr lang="ru-RU" sz="1400" b="1" dirty="0" err="1"/>
              <a:t>або</a:t>
            </a:r>
            <a:r>
              <a:rPr lang="ru-RU" sz="1400" b="1" dirty="0"/>
              <a:t>, </a:t>
            </a:r>
            <a:r>
              <a:rPr lang="ru-RU" sz="1400" b="1" dirty="0" err="1"/>
              <a:t>навпаки</a:t>
            </a:r>
            <a:r>
              <a:rPr lang="ru-RU" sz="1400" b="1" dirty="0"/>
              <a:t>, </a:t>
            </a:r>
            <a:r>
              <a:rPr lang="ru-RU" sz="1400" b="1" dirty="0" err="1"/>
              <a:t>заперечуються</a:t>
            </a:r>
            <a:r>
              <a:rPr lang="ru-RU" sz="1400" b="1" dirty="0"/>
              <a:t>, </a:t>
            </a:r>
            <a:r>
              <a:rPr lang="ru-RU" sz="1400" b="1" dirty="0" err="1"/>
              <a:t>засуджуються</a:t>
            </a:r>
            <a:r>
              <a:rPr lang="ru-RU" sz="1400" b="1" dirty="0"/>
              <a:t> </a:t>
            </a:r>
            <a:r>
              <a:rPr lang="ru-RU" sz="1400" b="1" dirty="0" err="1"/>
              <a:t>ті</a:t>
            </a:r>
            <a:r>
              <a:rPr lang="ru-RU" sz="1400" b="1" dirty="0"/>
              <a:t> </a:t>
            </a:r>
            <a:r>
              <a:rPr lang="ru-RU" sz="1400" b="1" dirty="0" err="1"/>
              <a:t>чи</a:t>
            </a:r>
            <a:r>
              <a:rPr lang="ru-RU" sz="1400" b="1" dirty="0"/>
              <a:t> </a:t>
            </a:r>
            <a:r>
              <a:rPr lang="ru-RU" sz="1400" b="1" dirty="0" err="1"/>
              <a:t>інші</a:t>
            </a:r>
            <a:r>
              <a:rPr lang="ru-RU" sz="1400" b="1" dirty="0"/>
              <a:t> </a:t>
            </a:r>
            <a:r>
              <a:rPr lang="ru-RU" sz="1400" b="1" dirty="0" err="1"/>
              <a:t>дії</a:t>
            </a:r>
            <a:r>
              <a:rPr lang="ru-RU" sz="1400" b="1" dirty="0"/>
              <a:t>, </a:t>
            </a:r>
            <a:r>
              <a:rPr lang="ru-RU" sz="1400" b="1" dirty="0" err="1"/>
              <a:t>вчинки</a:t>
            </a:r>
            <a:r>
              <a:rPr lang="ru-RU" sz="1400" b="1" dirty="0"/>
              <a:t> </a:t>
            </a:r>
            <a:r>
              <a:rPr lang="ru-RU" sz="1400" b="1" dirty="0" err="1"/>
              <a:t>або</a:t>
            </a:r>
            <a:r>
              <a:rPr lang="ru-RU" sz="1400" b="1" dirty="0"/>
              <a:t> </a:t>
            </a:r>
            <a:r>
              <a:rPr lang="ru-RU" sz="1400" b="1" dirty="0" err="1"/>
              <a:t>лінії</a:t>
            </a:r>
            <a:r>
              <a:rPr lang="ru-RU" sz="1400" b="1" dirty="0"/>
              <a:t> </a:t>
            </a:r>
            <a:r>
              <a:rPr lang="ru-RU" sz="1400" b="1" dirty="0" err="1"/>
              <a:t>поведінки</a:t>
            </a:r>
            <a:r>
              <a:rPr lang="ru-RU" sz="1400" b="1" dirty="0"/>
              <a:t> людей. </a:t>
            </a:r>
            <a:r>
              <a:rPr lang="ru-RU" sz="1400" b="1" dirty="0" err="1"/>
              <a:t>Іншими</a:t>
            </a:r>
            <a:r>
              <a:rPr lang="ru-RU" sz="1400" b="1" dirty="0"/>
              <a:t> словами: </a:t>
            </a:r>
            <a:r>
              <a:rPr lang="ru-RU" sz="1400" b="1" dirty="0" err="1"/>
              <a:t>життєвим</a:t>
            </a:r>
            <a:r>
              <a:rPr lang="ru-RU" sz="1400" b="1" dirty="0"/>
              <a:t> простором для </a:t>
            </a:r>
            <a:r>
              <a:rPr lang="ru-RU" sz="1400" b="1" dirty="0" err="1"/>
              <a:t>особистості</a:t>
            </a:r>
            <a:r>
              <a:rPr lang="ru-RU" sz="1400" b="1" dirty="0"/>
              <a:t> </a:t>
            </a:r>
            <a:r>
              <a:rPr lang="ru-RU" sz="1400" b="1" dirty="0" err="1"/>
              <a:t>є</a:t>
            </a:r>
            <a:r>
              <a:rPr lang="ru-RU" sz="1400" b="1" dirty="0"/>
              <a:t> </a:t>
            </a:r>
            <a:r>
              <a:rPr lang="ru-RU" sz="1400" b="1" dirty="0" err="1"/>
              <a:t>група</a:t>
            </a:r>
            <a:r>
              <a:rPr lang="ru-RU" sz="1400" b="1" dirty="0"/>
              <a:t>, </a:t>
            </a:r>
            <a:r>
              <a:rPr lang="ru-RU" sz="1400" b="1" dirty="0" err="1"/>
              <a:t>тобто</a:t>
            </a:r>
            <a:r>
              <a:rPr lang="ru-RU" sz="1400" b="1" dirty="0"/>
              <a:t> </a:t>
            </a:r>
            <a:r>
              <a:rPr lang="ru-RU" sz="1400" b="1" dirty="0" err="1"/>
              <a:t>обмежена</a:t>
            </a:r>
            <a:r>
              <a:rPr lang="ru-RU" sz="1400" b="1" dirty="0"/>
              <a:t> в </a:t>
            </a:r>
            <a:r>
              <a:rPr lang="ru-RU" sz="1400" b="1" dirty="0" err="1"/>
              <a:t>розмірах</a:t>
            </a:r>
            <a:r>
              <a:rPr lang="ru-RU" sz="1400" b="1" dirty="0"/>
              <a:t> </a:t>
            </a:r>
            <a:r>
              <a:rPr lang="ru-RU" sz="1400" b="1" dirty="0" err="1"/>
              <a:t>спільність</a:t>
            </a:r>
            <a:r>
              <a:rPr lang="ru-RU" sz="1400" b="1" dirty="0"/>
              <a:t> людей, яка </a:t>
            </a:r>
            <a:r>
              <a:rPr lang="ru-RU" sz="1400" b="1" dirty="0" err="1"/>
              <a:t>виділяється</a:t>
            </a:r>
            <a:r>
              <a:rPr lang="ru-RU" sz="1400" b="1" dirty="0"/>
              <a:t> </a:t>
            </a:r>
            <a:r>
              <a:rPr lang="ru-RU" sz="1400" b="1" dirty="0" err="1"/>
              <a:t>із</a:t>
            </a:r>
            <a:r>
              <a:rPr lang="ru-RU" sz="1400" b="1" dirty="0"/>
              <a:t> </a:t>
            </a:r>
            <a:r>
              <a:rPr lang="ru-RU" sz="1400" b="1" dirty="0" err="1"/>
              <a:t>соціального</a:t>
            </a:r>
            <a:r>
              <a:rPr lang="ru-RU" sz="1400" b="1" dirty="0"/>
              <a:t> </a:t>
            </a:r>
            <a:r>
              <a:rPr lang="ru-RU" sz="1400" b="1" dirty="0" err="1"/>
              <a:t>цілого</a:t>
            </a:r>
            <a:r>
              <a:rPr lang="ru-RU" sz="1400" b="1" dirty="0"/>
              <a:t> на </a:t>
            </a:r>
            <a:r>
              <a:rPr lang="ru-RU" sz="1400" b="1" dirty="0" err="1"/>
              <a:t>основі</a:t>
            </a:r>
            <a:r>
              <a:rPr lang="ru-RU" sz="1400" b="1" dirty="0"/>
              <a:t> </a:t>
            </a:r>
            <a:r>
              <a:rPr lang="ru-RU" sz="1400" b="1" dirty="0" err="1"/>
              <a:t>певних</a:t>
            </a:r>
            <a:r>
              <a:rPr lang="ru-RU" sz="1400" b="1" dirty="0"/>
              <a:t> </a:t>
            </a:r>
            <a:r>
              <a:rPr lang="ru-RU" sz="1400" b="1" dirty="0" err="1"/>
              <a:t>ознак</a:t>
            </a:r>
            <a:r>
              <a:rPr lang="ru-RU" sz="1400" b="1" dirty="0" smtClean="0"/>
              <a:t>.  </a:t>
            </a:r>
            <a:endParaRPr lang="ru-RU" sz="1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1072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1586" y="2996952"/>
            <a:ext cx="3871286" cy="2889833"/>
          </a:xfrm>
          <a:prstGeom prst="rect">
            <a:avLst/>
          </a:prstGeom>
        </p:spPr>
      </p:pic>
      <p:pic>
        <p:nvPicPr>
          <p:cNvPr id="5" name="Рисунок 4" descr="392664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788024" y="3068960"/>
            <a:ext cx="4024941" cy="26765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1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1520" y="260648"/>
            <a:ext cx="5616624" cy="2016224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b="1" dirty="0" smtClean="0"/>
              <a:t>  </a:t>
            </a:r>
            <a:r>
              <a:rPr lang="ru-RU" sz="1600" b="1" dirty="0" err="1" smtClean="0"/>
              <a:t>Група</a:t>
            </a:r>
            <a:r>
              <a:rPr lang="ru-RU" sz="1600" b="1" dirty="0" smtClean="0"/>
              <a:t> </a:t>
            </a:r>
            <a:r>
              <a:rPr lang="ru-RU" sz="1600" b="1" dirty="0" err="1"/>
              <a:t>може</a:t>
            </a:r>
            <a:r>
              <a:rPr lang="ru-RU" sz="1600" b="1" dirty="0"/>
              <a:t> бути великою (</a:t>
            </a:r>
            <a:r>
              <a:rPr lang="ru-RU" sz="1600" b="1" dirty="0" err="1"/>
              <a:t>колектив</a:t>
            </a:r>
            <a:r>
              <a:rPr lang="ru-RU" sz="1600" b="1" dirty="0"/>
              <a:t> </a:t>
            </a:r>
            <a:r>
              <a:rPr lang="ru-RU" sz="1600" b="1" dirty="0" err="1"/>
              <a:t>школи</a:t>
            </a:r>
            <a:r>
              <a:rPr lang="ru-RU" sz="1600" b="1" dirty="0"/>
              <a:t>, </a:t>
            </a:r>
            <a:r>
              <a:rPr lang="ru-RU" sz="1600" b="1" dirty="0" err="1"/>
              <a:t>підприємства</a:t>
            </a:r>
            <a:r>
              <a:rPr lang="ru-RU" sz="1600" b="1" dirty="0"/>
              <a:t> </a:t>
            </a:r>
            <a:r>
              <a:rPr lang="ru-RU" sz="1600" b="1" dirty="0" err="1"/>
              <a:t>чи</a:t>
            </a:r>
            <a:r>
              <a:rPr lang="ru-RU" sz="1600" b="1" dirty="0"/>
              <a:t> установи) </a:t>
            </a:r>
            <a:r>
              <a:rPr lang="ru-RU" sz="1600" b="1" dirty="0" err="1"/>
              <a:t>і</a:t>
            </a:r>
            <a:r>
              <a:rPr lang="ru-RU" sz="1600" b="1" dirty="0"/>
              <a:t> малою (</a:t>
            </a:r>
            <a:r>
              <a:rPr lang="ru-RU" sz="1600" b="1" dirty="0" err="1"/>
              <a:t>сім’я</a:t>
            </a:r>
            <a:r>
              <a:rPr lang="ru-RU" sz="1600" b="1" dirty="0"/>
              <a:t>, </a:t>
            </a:r>
            <a:r>
              <a:rPr lang="ru-RU" sz="1600" b="1" dirty="0" err="1"/>
              <a:t>громадська</a:t>
            </a:r>
            <a:r>
              <a:rPr lang="ru-RU" sz="1600" b="1" dirty="0"/>
              <a:t> </a:t>
            </a:r>
            <a:r>
              <a:rPr lang="ru-RU" sz="1600" b="1" dirty="0" err="1"/>
              <a:t>організація</a:t>
            </a:r>
            <a:r>
              <a:rPr lang="ru-RU" sz="1600" b="1" dirty="0"/>
              <a:t>, </a:t>
            </a:r>
            <a:r>
              <a:rPr lang="ru-RU" sz="1600" b="1" dirty="0" err="1"/>
              <a:t>ініціативна</a:t>
            </a:r>
            <a:r>
              <a:rPr lang="ru-RU" sz="1600" b="1" dirty="0"/>
              <a:t> </a:t>
            </a:r>
            <a:r>
              <a:rPr lang="ru-RU" sz="1600" b="1" dirty="0" err="1"/>
              <a:t>група</a:t>
            </a:r>
            <a:r>
              <a:rPr lang="ru-RU" sz="1600" b="1" dirty="0"/>
              <a:t>, </a:t>
            </a:r>
            <a:r>
              <a:rPr lang="ru-RU" sz="1600" b="1" dirty="0" err="1"/>
              <a:t>дворова</a:t>
            </a:r>
            <a:r>
              <a:rPr lang="ru-RU" sz="1600" b="1" dirty="0"/>
              <a:t> </a:t>
            </a:r>
            <a:r>
              <a:rPr lang="ru-RU" sz="1600" b="1" dirty="0" err="1"/>
              <a:t>компанія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т.д.). У великих </a:t>
            </a:r>
            <a:r>
              <a:rPr lang="ru-RU" sz="1600" b="1" dirty="0" err="1"/>
              <a:t>групах</a:t>
            </a:r>
            <a:r>
              <a:rPr lang="ru-RU" sz="1600" b="1" dirty="0"/>
              <a:t> </a:t>
            </a:r>
            <a:r>
              <a:rPr lang="ru-RU" sz="1600" b="1" dirty="0" err="1"/>
              <a:t>виробляються</a:t>
            </a:r>
            <a:r>
              <a:rPr lang="ru-RU" sz="1600" b="1" dirty="0"/>
              <a:t> </a:t>
            </a:r>
            <a:r>
              <a:rPr lang="ru-RU" sz="1600" b="1" dirty="0" err="1"/>
              <a:t>норми</a:t>
            </a:r>
            <a:r>
              <a:rPr lang="ru-RU" sz="1600" b="1" dirty="0"/>
              <a:t> </a:t>
            </a:r>
            <a:r>
              <a:rPr lang="ru-RU" sz="1600" b="1" dirty="0" err="1"/>
              <a:t>поведінки</a:t>
            </a:r>
            <a:r>
              <a:rPr lang="ru-RU" sz="1600" b="1" dirty="0"/>
              <a:t>, </a:t>
            </a:r>
            <a:r>
              <a:rPr lang="ru-RU" sz="1600" b="1" dirty="0" err="1"/>
              <a:t>громадська</a:t>
            </a:r>
            <a:r>
              <a:rPr lang="ru-RU" sz="1600" b="1" dirty="0"/>
              <a:t> думка, </a:t>
            </a:r>
            <a:r>
              <a:rPr lang="ru-RU" sz="1600" b="1" dirty="0" err="1"/>
              <a:t>громадські</a:t>
            </a:r>
            <a:r>
              <a:rPr lang="ru-RU" sz="1600" b="1" dirty="0"/>
              <a:t> та </a:t>
            </a:r>
            <a:r>
              <a:rPr lang="ru-RU" sz="1600" b="1" dirty="0" err="1"/>
              <a:t>культурні</a:t>
            </a:r>
            <a:r>
              <a:rPr lang="ru-RU" sz="1600" b="1" dirty="0"/>
              <a:t> </a:t>
            </a:r>
            <a:r>
              <a:rPr lang="ru-RU" sz="1600" b="1" dirty="0" err="1"/>
              <a:t>цінності</a:t>
            </a:r>
            <a:r>
              <a:rPr lang="ru-RU" sz="1600" b="1" dirty="0"/>
              <a:t>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традиції</a:t>
            </a:r>
            <a:r>
              <a:rPr lang="ru-RU" sz="1600" b="1" dirty="0"/>
              <a:t>, </a:t>
            </a:r>
            <a:r>
              <a:rPr lang="ru-RU" sz="1600" b="1" dirty="0" err="1"/>
              <a:t>які</a:t>
            </a:r>
            <a:r>
              <a:rPr lang="ru-RU" sz="1600" b="1" dirty="0"/>
              <a:t> за </a:t>
            </a:r>
            <a:r>
              <a:rPr lang="ru-RU" sz="1600" b="1" dirty="0" err="1"/>
              <a:t>посередництвом</a:t>
            </a:r>
            <a:r>
              <a:rPr lang="ru-RU" sz="1600" b="1" dirty="0"/>
              <a:t> </a:t>
            </a:r>
            <a:r>
              <a:rPr lang="ru-RU" sz="1600" b="1" dirty="0" err="1"/>
              <a:t>малих</a:t>
            </a:r>
            <a:r>
              <a:rPr lang="ru-RU" sz="1600" b="1" dirty="0"/>
              <a:t> </a:t>
            </a:r>
            <a:r>
              <a:rPr lang="ru-RU" sz="1600" b="1" dirty="0" err="1"/>
              <a:t>груп</a:t>
            </a:r>
            <a:r>
              <a:rPr lang="ru-RU" sz="1600" b="1" dirty="0"/>
              <a:t> </a:t>
            </a:r>
            <a:r>
              <a:rPr lang="ru-RU" sz="1600" b="1" dirty="0" err="1"/>
              <a:t>доводяться</a:t>
            </a:r>
            <a:r>
              <a:rPr lang="ru-RU" sz="1600" b="1" dirty="0"/>
              <a:t> до </a:t>
            </a:r>
            <a:r>
              <a:rPr lang="ru-RU" sz="1600" b="1" dirty="0" err="1"/>
              <a:t>свідомості</a:t>
            </a:r>
            <a:r>
              <a:rPr lang="ru-RU" sz="1600" b="1" dirty="0"/>
              <a:t> кожного </a:t>
            </a:r>
            <a:r>
              <a:rPr lang="ru-RU" sz="1600" b="1" dirty="0" err="1"/>
              <a:t>індивіда</a:t>
            </a:r>
            <a:r>
              <a:rPr lang="ru-RU" sz="1600" b="1" dirty="0"/>
              <a:t>. У </a:t>
            </a:r>
            <a:r>
              <a:rPr lang="ru-RU" sz="1600" b="1" dirty="0" err="1"/>
              <a:t>великій</a:t>
            </a:r>
            <a:r>
              <a:rPr lang="ru-RU" sz="1600" b="1" dirty="0"/>
              <a:t> </a:t>
            </a:r>
            <a:r>
              <a:rPr lang="ru-RU" sz="1600" b="1" dirty="0" err="1"/>
              <a:t>групі</a:t>
            </a:r>
            <a:r>
              <a:rPr lang="ru-RU" sz="1600" b="1" dirty="0"/>
              <a:t> </a:t>
            </a:r>
            <a:r>
              <a:rPr lang="ru-RU" sz="1600" b="1" dirty="0" err="1"/>
              <a:t>завжди</a:t>
            </a:r>
            <a:r>
              <a:rPr lang="ru-RU" sz="1600" b="1" dirty="0"/>
              <a:t> </a:t>
            </a:r>
            <a:r>
              <a:rPr lang="ru-RU" sz="1600" b="1" dirty="0" err="1"/>
              <a:t>є</a:t>
            </a:r>
            <a:r>
              <a:rPr lang="ru-RU" sz="1600" b="1" dirty="0"/>
              <a:t> </a:t>
            </a:r>
            <a:r>
              <a:rPr lang="ru-RU" sz="1600" b="1" dirty="0" err="1"/>
              <a:t>регулюючі</a:t>
            </a:r>
            <a:r>
              <a:rPr lang="ru-RU" sz="1600" b="1" dirty="0"/>
              <a:t> </a:t>
            </a:r>
            <a:r>
              <a:rPr lang="ru-RU" sz="1600" b="1" dirty="0" err="1"/>
              <a:t>її</a:t>
            </a:r>
            <a:r>
              <a:rPr lang="ru-RU" sz="1600" b="1" dirty="0"/>
              <a:t> </a:t>
            </a:r>
            <a:r>
              <a:rPr lang="ru-RU" sz="1600" b="1" dirty="0" err="1"/>
              <a:t>діяльність</a:t>
            </a:r>
            <a:r>
              <a:rPr lang="ru-RU" sz="1600" b="1" dirty="0"/>
              <a:t> </a:t>
            </a:r>
            <a:r>
              <a:rPr lang="ru-RU" sz="1600" b="1" dirty="0" err="1"/>
              <a:t>структурні</a:t>
            </a:r>
            <a:r>
              <a:rPr lang="ru-RU" sz="1600" b="1" dirty="0"/>
              <a:t> </a:t>
            </a:r>
            <a:r>
              <a:rPr lang="ru-RU" sz="1600" b="1" dirty="0" err="1"/>
              <a:t>утворення</a:t>
            </a:r>
            <a:r>
              <a:rPr lang="ru-RU" sz="1600" b="1" dirty="0"/>
              <a:t>, </a:t>
            </a:r>
            <a:r>
              <a:rPr lang="ru-RU" sz="1600" b="1" dirty="0" err="1"/>
              <a:t>і</a:t>
            </a:r>
            <a:r>
              <a:rPr lang="ru-RU" sz="1600" b="1" dirty="0"/>
              <a:t> </a:t>
            </a:r>
            <a:r>
              <a:rPr lang="ru-RU" sz="1600" b="1" dirty="0" err="1"/>
              <a:t>якщо</a:t>
            </a:r>
            <a:r>
              <a:rPr lang="ru-RU" sz="1600" b="1" dirty="0"/>
              <a:t> </a:t>
            </a:r>
            <a:r>
              <a:rPr lang="ru-RU" sz="1600" b="1" dirty="0" err="1"/>
              <a:t>ці</a:t>
            </a:r>
            <a:r>
              <a:rPr lang="ru-RU" sz="1600" b="1" dirty="0"/>
              <a:t> </a:t>
            </a:r>
            <a:r>
              <a:rPr lang="ru-RU" sz="1600" b="1" dirty="0" err="1"/>
              <a:t>структури</a:t>
            </a:r>
            <a:r>
              <a:rPr lang="ru-RU" sz="1600" b="1" dirty="0"/>
              <a:t> </a:t>
            </a:r>
            <a:r>
              <a:rPr lang="ru-RU" sz="1600" b="1" dirty="0" err="1"/>
              <a:t>перестають</a:t>
            </a:r>
            <a:r>
              <a:rPr lang="ru-RU" sz="1600" b="1" dirty="0"/>
              <a:t> </a:t>
            </a:r>
            <a:r>
              <a:rPr lang="ru-RU" sz="1600" b="1" dirty="0" err="1"/>
              <a:t>функціонувати</a:t>
            </a:r>
            <a:r>
              <a:rPr lang="ru-RU" sz="1600" b="1" dirty="0"/>
              <a:t>, то </a:t>
            </a:r>
            <a:r>
              <a:rPr lang="ru-RU" sz="1600" b="1" dirty="0" err="1"/>
              <a:t>група</a:t>
            </a:r>
            <a:r>
              <a:rPr lang="ru-RU" sz="1600" b="1" dirty="0"/>
              <a:t> </a:t>
            </a:r>
            <a:r>
              <a:rPr lang="ru-RU" sz="1600" b="1" dirty="0" err="1"/>
              <a:t>перетворюється</a:t>
            </a:r>
            <a:r>
              <a:rPr lang="ru-RU" sz="1600" b="1" dirty="0"/>
              <a:t> в </a:t>
            </a:r>
            <a:r>
              <a:rPr lang="ru-RU" sz="1600" b="1" dirty="0" err="1"/>
              <a:t>стихійно</a:t>
            </a:r>
            <a:r>
              <a:rPr lang="ru-RU" sz="1600" b="1" dirty="0"/>
              <a:t> </a:t>
            </a:r>
            <a:r>
              <a:rPr lang="ru-RU" sz="1600" b="1" dirty="0" err="1"/>
              <a:t>діючу</a:t>
            </a:r>
            <a:r>
              <a:rPr lang="ru-RU" sz="1600" b="1" dirty="0"/>
              <a:t> </a:t>
            </a:r>
            <a:r>
              <a:rPr lang="ru-RU" sz="1600" b="1" dirty="0" err="1"/>
              <a:t>спільність</a:t>
            </a:r>
            <a:r>
              <a:rPr lang="ru-RU" sz="1600" b="1" dirty="0"/>
              <a:t> - </a:t>
            </a:r>
            <a:r>
              <a:rPr lang="ru-RU" sz="1600" b="1" dirty="0" err="1"/>
              <a:t>натовп</a:t>
            </a:r>
            <a:r>
              <a:rPr lang="ru-RU" sz="1600" b="1" dirty="0"/>
              <a:t>.</a:t>
            </a:r>
          </a:p>
        </p:txBody>
      </p:sp>
      <p:pic>
        <p:nvPicPr>
          <p:cNvPr id="4" name="Рисунок 3" descr="загруженное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20072" y="2492896"/>
            <a:ext cx="3672408" cy="3672408"/>
          </a:xfrm>
          <a:prstGeom prst="rect">
            <a:avLst/>
          </a:prstGeom>
        </p:spPr>
      </p:pic>
      <p:pic>
        <p:nvPicPr>
          <p:cNvPr id="6" name="Рисунок 5" descr="Nv6S3U7me_Q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2708920"/>
            <a:ext cx="4771504" cy="34759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46000"/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476672"/>
            <a:ext cx="7787208" cy="502815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Громада </a:t>
            </a:r>
            <a:r>
              <a:rPr lang="ru-RU" dirty="0" err="1"/>
              <a:t>завжди</a:t>
            </a:r>
            <a:r>
              <a:rPr lang="ru-RU" dirty="0"/>
              <a:t> </a:t>
            </a:r>
            <a:r>
              <a:rPr lang="ru-RU" dirty="0" err="1"/>
              <a:t>впливає</a:t>
            </a:r>
            <a:r>
              <a:rPr lang="ru-RU" dirty="0"/>
              <a:t> на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суспільної</a:t>
            </a:r>
            <a:r>
              <a:rPr lang="ru-RU" dirty="0"/>
              <a:t> </a:t>
            </a:r>
            <a:r>
              <a:rPr lang="ru-RU" dirty="0" err="1"/>
              <a:t>свідомості</a:t>
            </a:r>
            <a:r>
              <a:rPr lang="ru-RU" dirty="0"/>
              <a:t>. </a:t>
            </a:r>
            <a:r>
              <a:rPr lang="ru-RU" dirty="0" err="1"/>
              <a:t>Відповідно</a:t>
            </a:r>
            <a:r>
              <a:rPr lang="ru-RU" dirty="0"/>
              <a:t> до </a:t>
            </a:r>
            <a:r>
              <a:rPr lang="ru-RU" dirty="0" err="1"/>
              <a:t>української</a:t>
            </a:r>
            <a:r>
              <a:rPr lang="ru-RU" dirty="0"/>
              <a:t> </a:t>
            </a:r>
            <a:r>
              <a:rPr lang="ru-RU" dirty="0" err="1"/>
              <a:t>соціологічної</a:t>
            </a:r>
            <a:r>
              <a:rPr lang="ru-RU" dirty="0"/>
              <a:t> </a:t>
            </a:r>
            <a:r>
              <a:rPr lang="ru-RU" dirty="0" err="1"/>
              <a:t>традиції</a:t>
            </a:r>
            <a:r>
              <a:rPr lang="ru-RU" dirty="0"/>
              <a:t> громада </a:t>
            </a:r>
            <a:r>
              <a:rPr lang="ru-RU" dirty="0" err="1"/>
              <a:t>є</a:t>
            </a:r>
            <a:r>
              <a:rPr lang="ru-RU" dirty="0"/>
              <a:t> </a:t>
            </a:r>
            <a:r>
              <a:rPr lang="ru-RU" dirty="0" err="1"/>
              <a:t>центральним</a:t>
            </a:r>
            <a:r>
              <a:rPr lang="ru-RU" dirty="0"/>
              <a:t> </a:t>
            </a:r>
            <a:r>
              <a:rPr lang="ru-RU" dirty="0" err="1"/>
              <a:t>осередком</a:t>
            </a:r>
            <a:r>
              <a:rPr lang="ru-RU" dirty="0"/>
              <a:t>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життя</a:t>
            </a:r>
            <a:r>
              <a:rPr lang="ru-RU" dirty="0"/>
              <a:t>. </a:t>
            </a:r>
            <a:r>
              <a:rPr lang="ru-RU" dirty="0" err="1"/>
              <a:t>Виникнувши</a:t>
            </a:r>
            <a:r>
              <a:rPr lang="ru-RU" dirty="0"/>
              <a:t> в </a:t>
            </a:r>
            <a:r>
              <a:rPr lang="ru-RU" dirty="0" err="1"/>
              <a:t>епоху</a:t>
            </a:r>
            <a:r>
              <a:rPr lang="ru-RU" dirty="0"/>
              <a:t> </a:t>
            </a:r>
            <a:r>
              <a:rPr lang="ru-RU" dirty="0" err="1"/>
              <a:t>розпаду</a:t>
            </a:r>
            <a:r>
              <a:rPr lang="ru-RU" dirty="0"/>
              <a:t> </a:t>
            </a:r>
            <a:r>
              <a:rPr lang="ru-RU" dirty="0" err="1"/>
              <a:t>родових</a:t>
            </a:r>
            <a:r>
              <a:rPr lang="ru-RU" dirty="0"/>
              <a:t> </a:t>
            </a:r>
            <a:r>
              <a:rPr lang="ru-RU" dirty="0" err="1"/>
              <a:t>стосунків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склавшись</a:t>
            </a:r>
            <a:r>
              <a:rPr lang="ru-RU" dirty="0"/>
              <a:t> </a:t>
            </a:r>
            <a:r>
              <a:rPr lang="ru-RU" dirty="0" err="1"/>
              <a:t>в</a:t>
            </a:r>
            <a:r>
              <a:rPr lang="ru-RU" dirty="0"/>
              <a:t> </a:t>
            </a:r>
            <a:r>
              <a:rPr lang="ru-RU" dirty="0" err="1"/>
              <a:t>період</a:t>
            </a:r>
            <a:r>
              <a:rPr lang="ru-RU" dirty="0"/>
              <a:t> </a:t>
            </a:r>
            <a:r>
              <a:rPr lang="ru-RU" dirty="0" err="1"/>
              <a:t>феодалізму</a:t>
            </a:r>
            <a:r>
              <a:rPr lang="ru-RU" dirty="0"/>
              <a:t>, вона мала </a:t>
            </a:r>
            <a:r>
              <a:rPr lang="ru-RU" dirty="0" err="1"/>
              <a:t>громадське</a:t>
            </a:r>
            <a:r>
              <a:rPr lang="ru-RU" dirty="0"/>
              <a:t> </a:t>
            </a:r>
            <a:r>
              <a:rPr lang="ru-RU" dirty="0" err="1"/>
              <a:t>землеволодіння</a:t>
            </a:r>
            <a:r>
              <a:rPr lang="ru-RU" dirty="0"/>
              <a:t>, при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певні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землі</a:t>
            </a:r>
            <a:r>
              <a:rPr lang="ru-RU" dirty="0"/>
              <a:t> належали </a:t>
            </a:r>
            <a:r>
              <a:rPr lang="ru-RU" dirty="0" err="1"/>
              <a:t>селянській</a:t>
            </a:r>
            <a:r>
              <a:rPr lang="ru-RU" dirty="0"/>
              <a:t> </a:t>
            </a:r>
            <a:r>
              <a:rPr lang="ru-RU" dirty="0" err="1"/>
              <a:t>громаді</a:t>
            </a:r>
            <a:r>
              <a:rPr lang="ru-RU" dirty="0"/>
              <a:t>. </a:t>
            </a:r>
            <a:r>
              <a:rPr lang="ru-RU" dirty="0" err="1"/>
              <a:t>Спочатку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 </a:t>
            </a:r>
            <a:r>
              <a:rPr lang="ru-RU" dirty="0" err="1"/>
              <a:t>були</a:t>
            </a:r>
            <a:r>
              <a:rPr lang="ru-RU" dirty="0"/>
              <a:t> </a:t>
            </a:r>
            <a:r>
              <a:rPr lang="ru-RU" dirty="0" err="1"/>
              <a:t>основними</a:t>
            </a:r>
            <a:r>
              <a:rPr lang="ru-RU" dirty="0"/>
              <a:t> </a:t>
            </a:r>
            <a:r>
              <a:rPr lang="ru-RU" dirty="0" err="1"/>
              <a:t>територіально-адміністративними</a:t>
            </a:r>
            <a:r>
              <a:rPr lang="ru-RU" dirty="0"/>
              <a:t> </a:t>
            </a:r>
            <a:r>
              <a:rPr lang="ru-RU" dirty="0" err="1"/>
              <a:t>одиницями</a:t>
            </a:r>
            <a:r>
              <a:rPr lang="ru-RU" dirty="0"/>
              <a:t>, </a:t>
            </a:r>
            <a:r>
              <a:rPr lang="ru-RU" dirty="0" err="1"/>
              <a:t>пов’язані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однією</a:t>
            </a:r>
            <a:r>
              <a:rPr lang="ru-RU" dirty="0"/>
              <a:t> </a:t>
            </a:r>
            <a:r>
              <a:rPr lang="ru-RU" dirty="0" err="1"/>
              <a:t>оселею</a:t>
            </a:r>
            <a:r>
              <a:rPr lang="ru-RU" dirty="0"/>
              <a:t>, </a:t>
            </a:r>
            <a:r>
              <a:rPr lang="ru-RU" dirty="0" err="1"/>
              <a:t>існували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церковні</a:t>
            </a:r>
            <a:r>
              <a:rPr lang="ru-RU" dirty="0"/>
              <a:t> </a:t>
            </a:r>
            <a:r>
              <a:rPr lang="ru-RU" dirty="0" err="1"/>
              <a:t>громади</a:t>
            </a:r>
            <a:r>
              <a:rPr lang="ru-RU" dirty="0"/>
              <a:t>, </a:t>
            </a:r>
            <a:r>
              <a:rPr lang="ru-RU" dirty="0" err="1"/>
              <a:t>громади</a:t>
            </a:r>
            <a:r>
              <a:rPr lang="ru-RU" dirty="0"/>
              <a:t> </a:t>
            </a:r>
            <a:r>
              <a:rPr lang="ru-RU" dirty="0" err="1"/>
              <a:t>спільного</a:t>
            </a:r>
            <a:r>
              <a:rPr lang="ru-RU" dirty="0"/>
              <a:t> </a:t>
            </a:r>
            <a:r>
              <a:rPr lang="ru-RU" dirty="0" err="1"/>
              <a:t>користування</a:t>
            </a:r>
            <a:r>
              <a:rPr lang="ru-RU" dirty="0"/>
              <a:t> </a:t>
            </a:r>
            <a:r>
              <a:rPr lang="ru-RU" dirty="0" err="1"/>
              <a:t>майном</a:t>
            </a:r>
            <a:r>
              <a:rPr lang="ru-RU" dirty="0"/>
              <a:t>. Характерною </a:t>
            </a:r>
            <a:r>
              <a:rPr lang="ru-RU" dirty="0" err="1"/>
              <a:t>ознакою</a:t>
            </a:r>
            <a:r>
              <a:rPr lang="ru-RU" dirty="0"/>
              <a:t> </a:t>
            </a:r>
            <a:r>
              <a:rPr lang="ru-RU" dirty="0" err="1"/>
              <a:t>спільнот-громад</a:t>
            </a:r>
            <a:r>
              <a:rPr lang="ru-RU" dirty="0"/>
              <a:t> </a:t>
            </a:r>
            <a:r>
              <a:rPr lang="ru-RU" dirty="0" err="1"/>
              <a:t>було</a:t>
            </a:r>
            <a:r>
              <a:rPr lang="ru-RU" dirty="0"/>
              <a:t> </a:t>
            </a:r>
            <a:r>
              <a:rPr lang="ru-RU" dirty="0" err="1"/>
              <a:t>широке</a:t>
            </a:r>
            <a:r>
              <a:rPr lang="ru-RU" dirty="0"/>
              <a:t> </a:t>
            </a:r>
            <a:r>
              <a:rPr lang="ru-RU" dirty="0" err="1"/>
              <a:t>самоуправління</a:t>
            </a:r>
            <a:r>
              <a:rPr lang="ru-RU" dirty="0"/>
              <a:t> (</a:t>
            </a:r>
            <a:r>
              <a:rPr lang="ru-RU" dirty="0" err="1"/>
              <a:t>громадське</a:t>
            </a:r>
            <a:r>
              <a:rPr lang="ru-RU" dirty="0"/>
              <a:t> вече), яке </a:t>
            </a:r>
            <a:r>
              <a:rPr lang="ru-RU" dirty="0" err="1"/>
              <a:t>функціонувало</a:t>
            </a:r>
            <a:r>
              <a:rPr lang="ru-RU" dirty="0"/>
              <a:t> в </a:t>
            </a:r>
            <a:r>
              <a:rPr lang="ru-RU" dirty="0" err="1"/>
              <a:t>містах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селах </a:t>
            </a:r>
            <a:r>
              <a:rPr lang="ru-RU" dirty="0" err="1"/>
              <a:t>України</a:t>
            </a:r>
            <a:r>
              <a:rPr lang="ru-RU" dirty="0"/>
              <a:t> </a:t>
            </a:r>
            <a:r>
              <a:rPr lang="ru-RU" dirty="0" err="1"/>
              <a:t>впродовж</a:t>
            </a:r>
            <a:r>
              <a:rPr lang="ru-RU" dirty="0"/>
              <a:t> </a:t>
            </a:r>
            <a:r>
              <a:rPr lang="ru-RU" dirty="0" err="1"/>
              <a:t>тривалого</a:t>
            </a:r>
            <a:r>
              <a:rPr lang="ru-RU" dirty="0"/>
              <a:t> </a:t>
            </a:r>
            <a:r>
              <a:rPr lang="ru-RU" dirty="0" err="1"/>
              <a:t>історичного</a:t>
            </a:r>
            <a:r>
              <a:rPr lang="ru-RU" dirty="0"/>
              <a:t> </a:t>
            </a:r>
            <a:r>
              <a:rPr lang="ru-RU" dirty="0" err="1"/>
              <a:t>періоду</a:t>
            </a:r>
            <a:r>
              <a:rPr lang="ru-RU" dirty="0"/>
              <a:t>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8062664" cy="2979762"/>
          </a:xfrm>
        </p:spPr>
        <p:txBody>
          <a:bodyPr>
            <a:normAutofit/>
          </a:bodyPr>
          <a:lstStyle/>
          <a:p>
            <a:r>
              <a:rPr lang="vi-VN" sz="1800" b="1" dirty="0">
                <a:solidFill>
                  <a:srgbClr val="002060"/>
                </a:solidFill>
              </a:rPr>
              <a:t>Територіа́льна грома́да</a:t>
            </a:r>
            <a:r>
              <a:rPr lang="vi-VN" sz="1800" dirty="0">
                <a:solidFill>
                  <a:srgbClr val="002060"/>
                </a:solidFill>
              </a:rPr>
              <a:t>  — спільнота мешканців, жителів населених пунктів села чи добровільного об'єднання у сільську громаду жителів кількох сіл, </a:t>
            </a:r>
            <a:r>
              <a:rPr lang="vi-VN" sz="1800" dirty="0" smtClean="0">
                <a:solidFill>
                  <a:srgbClr val="002060"/>
                </a:solidFill>
              </a:rPr>
              <a:t>селища</a:t>
            </a:r>
            <a:r>
              <a:rPr lang="vi-VN" sz="1800" dirty="0">
                <a:solidFill>
                  <a:srgbClr val="002060"/>
                </a:solidFill>
              </a:rPr>
              <a:t> та міста, районів у містах, що наділені правом самостійно вирішувати питання місцевого значення в межах Конституції і законів України.</a:t>
            </a:r>
            <a:br>
              <a:rPr lang="vi-VN" sz="1800" dirty="0">
                <a:solidFill>
                  <a:srgbClr val="002060"/>
                </a:solidFill>
              </a:rPr>
            </a:br>
            <a:r>
              <a:rPr lang="vi-VN" sz="1800" dirty="0" smtClean="0"/>
              <a:t/>
            </a:r>
            <a:br>
              <a:rPr lang="vi-VN" sz="1800" dirty="0" smtClean="0"/>
            </a:br>
            <a:endParaRPr lang="ru-RU" sz="1800" dirty="0"/>
          </a:p>
        </p:txBody>
      </p:sp>
      <p:pic>
        <p:nvPicPr>
          <p:cNvPr id="4" name="Рисунок 3" descr="TERGro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2132856"/>
            <a:ext cx="6219202" cy="44367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8000"/>
            <a:lum/>
          </a:blip>
          <a:srcRect/>
          <a:stretch>
            <a:fillRect t="-2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7774632" cy="2115666"/>
          </a:xfrm>
        </p:spPr>
        <p:txBody>
          <a:bodyPr>
            <a:noAutofit/>
          </a:bodyPr>
          <a:lstStyle/>
          <a:p>
            <a:r>
              <a:rPr lang="vi-VN" sz="2000" b="1" smtClean="0"/>
              <a:t>Місце́ве самоврядува́ння</a:t>
            </a:r>
            <a:r>
              <a:rPr lang="vi-VN" sz="2000" smtClean="0"/>
              <a:t> — право та спроможність органів місцевого самоврядування в межах закону здійснювати регулювання й управління суттєвою часткою суспільних справ, які належать до їхньої компетенції, в інтересах місцевого населення.</a:t>
            </a:r>
            <a:br>
              <a:rPr lang="vi-VN" sz="2000" smtClean="0"/>
            </a:br>
            <a:r>
              <a:rPr lang="vi-VN" sz="2000" smtClean="0"/>
              <a:t>Це право здійснюється радами або зборами, члени яких вільно обираються таємним голосуванням на основі прямого, рівного, загального виборчого права й які можуть мати підзвітні їм виконавчі органи.</a:t>
            </a:r>
            <a:br>
              <a:rPr lang="vi-VN" sz="2000" smtClean="0"/>
            </a:br>
            <a:r>
              <a:rPr lang="vi-VN" sz="2000" smtClean="0"/>
              <a:t>Формами місцевого самоврядування також є збори громадян, референдуми або будь-які інші форми прямої участі громадян, якщо це дозволяється законом.</a:t>
            </a:r>
            <a:endParaRPr lang="vi-VN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</TotalTime>
  <Words>335</Words>
  <Application>Microsoft Office PowerPoint</Application>
  <PresentationFormat>Экран (4:3)</PresentationFormat>
  <Paragraphs>10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Громада .Поняття громада . Територіальне і громадське самоврядування.Політична діяльність та участь громадян в управлінні суспільстом.Шкіьне самоврядування.</vt:lpstr>
      <vt:lpstr>Слайд 2</vt:lpstr>
      <vt:lpstr>Людина - соціальна істота і її саморозвиток, самоактуалізація відбувається в середовищі її проживання - у сім’ї, в спілкуванні з друзями, сусідами, в освітньо-виховному закладі, у виробничому колективі і т.п. В цих спільнотах виникає певне ставлення до явищ або проблем соціального життя, що зачіпають спільні інтереси, усвідомлюються актуальні соціальні проблеми, які потребують вирішення, зіставляються і стикаються різні погляди і позиції з обговорюваного питання, схвалюються, підтримуються або, навпаки, заперечуються, засуджуються ті чи інші дії, вчинки або лінії поведінки людей. Іншими словами: життєвим простором для особистості є група, тобто обмежена в розмірах спільність людей, яка виділяється із соціального цілого на основі певних ознак.  </vt:lpstr>
      <vt:lpstr>  Група може бути великою (колектив школи, підприємства чи установи) і малою (сім’я, громадська організація, ініціативна група, дворова компанія і т.д.). У великих групах виробляються норми поведінки, громадська думка, громадські та культурні цінності і традиції, які за посередництвом малих груп доводяться до свідомості кожного індивіда. У великій групі завжди є регулюючі її діяльність структурні утворення, і якщо ці структури перестають функціонувати, то група перетворюється в стихійно діючу спільність - натовп.</vt:lpstr>
      <vt:lpstr>Слайд 5</vt:lpstr>
      <vt:lpstr>Територіа́льна грома́да  — спільнота мешканців, жителів населених пунктів села чи добровільного об'єднання у сільську громаду жителів кількох сіл, селища та міста, районів у містах, що наділені правом самостійно вирішувати питання місцевого значення в межах Конституції і законів України.  </vt:lpstr>
      <vt:lpstr>Місце́ве самоврядува́ння — право та спроможність органів місцевого самоврядування в межах закону здійснювати регулювання й управління суттєвою часткою суспільних справ, які належать до їхньої компетенції, в інтересах місцевого населення. Це право здійснюється радами або зборами, члени яких вільно обираються таємним голосуванням на основі прямого, рівного, загального виборчого права й які можуть мати підзвітні їм виконавчі органи. Формами місцевого самоврядування також є збори громадян, референдуми або будь-які інші форми прямої участі громадян, якщо це дозволяється законом.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IRA</dc:creator>
  <cp:lastModifiedBy>IRA</cp:lastModifiedBy>
  <cp:revision>14</cp:revision>
  <dcterms:created xsi:type="dcterms:W3CDTF">2014-03-05T17:06:14Z</dcterms:created>
  <dcterms:modified xsi:type="dcterms:W3CDTF">2014-03-05T19:17:44Z</dcterms:modified>
</cp:coreProperties>
</file>