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2" r:id="rId2"/>
    <p:sldMasterId id="2147483744" r:id="rId3"/>
    <p:sldMasterId id="2147483756" r:id="rId4"/>
    <p:sldMasterId id="2147483780" r:id="rId5"/>
  </p:sldMasterIdLst>
  <p:sldIdLst>
    <p:sldId id="256" r:id="rId6"/>
    <p:sldId id="257" r:id="rId7"/>
    <p:sldId id="258" r:id="rId8"/>
    <p:sldId id="259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5%D0%BB%D1%96%D1%82%D0%B0" TargetMode="External"/><Relationship Id="rId2" Type="http://schemas.openxmlformats.org/officeDocument/2006/relationships/hyperlink" Target="http://uk.wikipedia.org/wiki/%D0%9F%D0%BE%D0%BB%D1%96%D1%82%D0%B8%D0%BA%D0%B0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uk.wikipedia.org/wiki/%D0%92%D0%BB%D0%B0%D0%B4%D0%B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Desktop\elita_i_nar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0"/>
            <a:ext cx="7772400" cy="1470025"/>
          </a:xfrm>
        </p:spPr>
        <p:txBody>
          <a:bodyPr/>
          <a:lstStyle/>
          <a:p>
            <a:r>
              <a:rPr lang="ru-RU" dirty="0" smtClean="0"/>
              <a:t>Пол</a:t>
            </a:r>
            <a:r>
              <a:rPr lang="uk-UA" dirty="0" err="1" smtClean="0"/>
              <a:t>ітична</a:t>
            </a:r>
            <a:r>
              <a:rPr lang="uk-UA" dirty="0" smtClean="0"/>
              <a:t> еліта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214290"/>
            <a:ext cx="8929718" cy="664371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1.Функція </a:t>
            </a:r>
            <a:r>
              <a:rPr lang="ru-RU" dirty="0" err="1" smtClean="0"/>
              <a:t>еліти</a:t>
            </a:r>
            <a:r>
              <a:rPr lang="ru-RU" dirty="0" smtClean="0"/>
              <a:t>, яка </a:t>
            </a:r>
            <a:r>
              <a:rPr lang="ru-RU" dirty="0" err="1" smtClean="0"/>
              <a:t>полягає</a:t>
            </a:r>
            <a:r>
              <a:rPr lang="ru-RU" dirty="0" smtClean="0"/>
              <a:t> у </a:t>
            </a:r>
            <a:r>
              <a:rPr lang="ru-RU" dirty="0" err="1" smtClean="0"/>
              <a:t>представленні</a:t>
            </a:r>
            <a:r>
              <a:rPr lang="ru-RU" dirty="0" smtClean="0"/>
              <a:t> </a:t>
            </a:r>
            <a:r>
              <a:rPr lang="ru-RU" dirty="0" err="1" smtClean="0"/>
              <a:t>соціальних</a:t>
            </a:r>
            <a:r>
              <a:rPr lang="ru-RU" dirty="0" smtClean="0"/>
              <a:t> </a:t>
            </a:r>
            <a:r>
              <a:rPr lang="ru-RU" dirty="0" err="1" smtClean="0"/>
              <a:t>інтересів</a:t>
            </a:r>
            <a:r>
              <a:rPr lang="ru-RU" dirty="0" smtClean="0"/>
              <a:t> </a:t>
            </a:r>
            <a:r>
              <a:rPr lang="ru-RU" dirty="0" smtClean="0"/>
              <a:t>(</a:t>
            </a:r>
            <a:r>
              <a:rPr lang="ru-RU" dirty="0" err="1" smtClean="0">
                <a:solidFill>
                  <a:srgbClr val="FF0000"/>
                </a:solidFill>
              </a:rPr>
              <a:t>П</a:t>
            </a:r>
            <a:r>
              <a:rPr lang="ru-RU" dirty="0" err="1" smtClean="0"/>
              <a:t>редставницька</a:t>
            </a:r>
            <a:r>
              <a:rPr lang="ru-RU" dirty="0" smtClean="0"/>
              <a:t>)</a:t>
            </a:r>
          </a:p>
          <a:p>
            <a:r>
              <a:rPr lang="uk-UA" dirty="0" smtClean="0"/>
              <a:t>2.</a:t>
            </a:r>
            <a:r>
              <a:rPr lang="ru-RU" dirty="0" smtClean="0"/>
              <a:t> Тип </a:t>
            </a:r>
            <a:r>
              <a:rPr lang="ru-RU" dirty="0" err="1" smtClean="0"/>
              <a:t>лідера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орієнтується</a:t>
            </a:r>
            <a:r>
              <a:rPr lang="ru-RU" dirty="0" smtClean="0"/>
              <a:t> на </a:t>
            </a:r>
            <a:r>
              <a:rPr lang="ru-RU" dirty="0" err="1" smtClean="0"/>
              <a:t>істотні</a:t>
            </a:r>
            <a:r>
              <a:rPr lang="ru-RU" dirty="0" smtClean="0"/>
              <a:t> </a:t>
            </a:r>
            <a:r>
              <a:rPr lang="ru-RU" dirty="0" err="1" smtClean="0"/>
              <a:t>зміни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деяких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суспільних</a:t>
            </a:r>
            <a:r>
              <a:rPr lang="ru-RU" dirty="0" smtClean="0"/>
              <a:t> </a:t>
            </a:r>
            <a:r>
              <a:rPr lang="ru-RU" dirty="0" err="1" smtClean="0"/>
              <a:t>порядків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збереженням</a:t>
            </a:r>
            <a:r>
              <a:rPr lang="ru-RU" dirty="0" smtClean="0"/>
              <a:t> основ </a:t>
            </a:r>
            <a:r>
              <a:rPr lang="ru-RU" dirty="0" err="1" smtClean="0"/>
              <a:t>суспільства</a:t>
            </a:r>
            <a:r>
              <a:rPr lang="ru-RU" dirty="0" smtClean="0"/>
              <a:t> (реф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рматор)</a:t>
            </a:r>
          </a:p>
          <a:p>
            <a:r>
              <a:rPr lang="uk-UA" dirty="0" smtClean="0"/>
              <a:t>3.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міжособистісної</a:t>
            </a:r>
            <a:r>
              <a:rPr lang="ru-RU" dirty="0" smtClean="0"/>
              <a:t> </a:t>
            </a:r>
            <a:r>
              <a:rPr lang="ru-RU" dirty="0" err="1" smtClean="0"/>
              <a:t>взаємодії</a:t>
            </a:r>
            <a:r>
              <a:rPr lang="ru-RU" dirty="0" smtClean="0"/>
              <a:t>, в </a:t>
            </a:r>
            <a:r>
              <a:rPr lang="ru-RU" dirty="0" err="1" smtClean="0"/>
              <a:t>ході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авторитетні</a:t>
            </a:r>
            <a:r>
              <a:rPr lang="ru-RU" dirty="0" smtClean="0"/>
              <a:t> люди, </a:t>
            </a:r>
            <a:r>
              <a:rPr lang="ru-RU" dirty="0" err="1" smtClean="0"/>
              <a:t>наділені</a:t>
            </a:r>
            <a:r>
              <a:rPr lang="ru-RU" dirty="0" smtClean="0"/>
              <a:t> реальною </a:t>
            </a:r>
            <a:r>
              <a:rPr lang="ru-RU" dirty="0" err="1" smtClean="0"/>
              <a:t>владою</a:t>
            </a:r>
            <a:r>
              <a:rPr lang="ru-RU" dirty="0" smtClean="0"/>
              <a:t>, </a:t>
            </a:r>
            <a:r>
              <a:rPr lang="ru-RU" dirty="0" err="1" smtClean="0"/>
              <a:t>здійснюють</a:t>
            </a:r>
            <a:r>
              <a:rPr lang="ru-RU" dirty="0" smtClean="0"/>
              <a:t> </a:t>
            </a:r>
            <a:r>
              <a:rPr lang="ru-RU" dirty="0" err="1" smtClean="0"/>
              <a:t>легітимний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на все </a:t>
            </a:r>
            <a:r>
              <a:rPr lang="ru-RU" dirty="0" err="1" smtClean="0"/>
              <a:t>суспільство</a:t>
            </a:r>
            <a:r>
              <a:rPr lang="ru-RU" dirty="0" smtClean="0"/>
              <a:t>,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певну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частину</a:t>
            </a:r>
            <a:r>
              <a:rPr lang="ru-RU" dirty="0" smtClean="0"/>
              <a:t>, </a:t>
            </a:r>
            <a:r>
              <a:rPr lang="ru-RU" dirty="0" err="1" smtClean="0"/>
              <a:t>котра</a:t>
            </a:r>
            <a:r>
              <a:rPr lang="ru-RU" dirty="0" smtClean="0"/>
              <a:t> </a:t>
            </a:r>
            <a:r>
              <a:rPr lang="ru-RU" dirty="0" err="1" smtClean="0"/>
              <a:t>добровільно</a:t>
            </a:r>
            <a:r>
              <a:rPr lang="ru-RU" dirty="0" smtClean="0"/>
              <a:t> </a:t>
            </a:r>
            <a:r>
              <a:rPr lang="ru-RU" dirty="0" err="1" smtClean="0"/>
              <a:t>віддає</a:t>
            </a:r>
            <a:r>
              <a:rPr lang="ru-RU" dirty="0" smtClean="0"/>
              <a:t> </a:t>
            </a:r>
            <a:r>
              <a:rPr lang="ru-RU" dirty="0" err="1" smtClean="0"/>
              <a:t>їм</a:t>
            </a:r>
            <a:r>
              <a:rPr lang="ru-RU" dirty="0" smtClean="0"/>
              <a:t> </a:t>
            </a:r>
            <a:r>
              <a:rPr lang="ru-RU" dirty="0" err="1" smtClean="0"/>
              <a:t>частину</a:t>
            </a:r>
            <a:r>
              <a:rPr lang="ru-RU" dirty="0" smtClean="0"/>
              <a:t>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політико-владних</a:t>
            </a:r>
            <a:r>
              <a:rPr lang="ru-RU" dirty="0" smtClean="0"/>
              <a:t> </a:t>
            </a:r>
            <a:r>
              <a:rPr lang="ru-RU" dirty="0" err="1" smtClean="0"/>
              <a:t>повноважень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smtClean="0"/>
              <a:t>прав(</a:t>
            </a:r>
            <a:r>
              <a:rPr lang="ru-RU" dirty="0" err="1" smtClean="0">
                <a:solidFill>
                  <a:srgbClr val="FF0000"/>
                </a:solidFill>
              </a:rPr>
              <a:t>л</a:t>
            </a:r>
            <a:r>
              <a:rPr lang="ru-RU" dirty="0" err="1" smtClean="0"/>
              <a:t>ідерство</a:t>
            </a:r>
            <a:r>
              <a:rPr lang="ru-RU" dirty="0" smtClean="0"/>
              <a:t>)</a:t>
            </a:r>
          </a:p>
          <a:p>
            <a:r>
              <a:rPr lang="uk-UA" dirty="0" smtClean="0"/>
              <a:t>4.</a:t>
            </a:r>
            <a:r>
              <a:rPr lang="ru-RU" dirty="0" smtClean="0"/>
              <a:t>  </a:t>
            </a:r>
            <a:r>
              <a:rPr lang="ru-RU" dirty="0" err="1" smtClean="0"/>
              <a:t>Концепція</a:t>
            </a:r>
            <a:r>
              <a:rPr lang="ru-RU" dirty="0" smtClean="0"/>
              <a:t> </a:t>
            </a:r>
            <a:r>
              <a:rPr lang="ru-RU" dirty="0" err="1" smtClean="0"/>
              <a:t>лідерства</a:t>
            </a:r>
            <a:r>
              <a:rPr lang="ru-RU" dirty="0" smtClean="0"/>
              <a:t> в основу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покладено</a:t>
            </a:r>
            <a:r>
              <a:rPr lang="ru-RU" dirty="0" smtClean="0"/>
              <a:t> </a:t>
            </a:r>
            <a:r>
              <a:rPr lang="ru-RU" dirty="0" err="1" smtClean="0"/>
              <a:t>людську</a:t>
            </a:r>
            <a:r>
              <a:rPr lang="ru-RU" dirty="0" smtClean="0"/>
              <a:t> </a:t>
            </a:r>
            <a:r>
              <a:rPr lang="ru-RU" dirty="0" err="1" smtClean="0"/>
              <a:t>психіку</a:t>
            </a:r>
            <a:r>
              <a:rPr lang="ru-RU" dirty="0" smtClean="0"/>
              <a:t> </a:t>
            </a:r>
            <a:r>
              <a:rPr lang="ru-RU" dirty="0" smtClean="0"/>
              <a:t>(</a:t>
            </a:r>
            <a:r>
              <a:rPr lang="ru-RU" dirty="0" err="1" smtClean="0"/>
              <a:t>психолог</a:t>
            </a:r>
            <a:r>
              <a:rPr lang="ru-RU" dirty="0" err="1" smtClean="0">
                <a:solidFill>
                  <a:srgbClr val="FF0000"/>
                </a:solidFill>
              </a:rPr>
              <a:t>і</a:t>
            </a:r>
            <a:r>
              <a:rPr lang="ru-RU" dirty="0" err="1" smtClean="0"/>
              <a:t>чнна</a:t>
            </a:r>
            <a:r>
              <a:rPr lang="ru-RU" dirty="0" smtClean="0"/>
              <a:t>)</a:t>
            </a:r>
          </a:p>
          <a:p>
            <a:r>
              <a:rPr lang="uk-UA" dirty="0" smtClean="0"/>
              <a:t>5.</a:t>
            </a:r>
            <a:r>
              <a:rPr lang="ru-RU" dirty="0" smtClean="0"/>
              <a:t> Тип </a:t>
            </a:r>
            <a:r>
              <a:rPr lang="ru-RU" dirty="0" err="1" smtClean="0"/>
              <a:t>лідерства</a:t>
            </a:r>
            <a:r>
              <a:rPr lang="ru-RU" dirty="0" smtClean="0"/>
              <a:t>, </a:t>
            </a:r>
            <a:r>
              <a:rPr lang="ru-RU" dirty="0" err="1" smtClean="0"/>
              <a:t>передбачає</a:t>
            </a:r>
            <a:r>
              <a:rPr lang="ru-RU" dirty="0" smtClean="0"/>
              <a:t> </a:t>
            </a:r>
            <a:r>
              <a:rPr lang="ru-RU" dirty="0" err="1" smtClean="0"/>
              <a:t>одноособовий</a:t>
            </a:r>
            <a:r>
              <a:rPr lang="ru-RU" dirty="0" smtClean="0"/>
              <a:t> </a:t>
            </a:r>
            <a:r>
              <a:rPr lang="ru-RU" dirty="0" err="1" smtClean="0"/>
              <a:t>спрямовуючий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спирається</a:t>
            </a:r>
            <a:r>
              <a:rPr lang="ru-RU" dirty="0" smtClean="0"/>
              <a:t> на </a:t>
            </a:r>
            <a:r>
              <a:rPr lang="ru-RU" dirty="0" err="1" smtClean="0"/>
              <a:t>загрозу</a:t>
            </a:r>
            <a:r>
              <a:rPr lang="ru-RU" dirty="0" smtClean="0"/>
              <a:t> </a:t>
            </a:r>
            <a:r>
              <a:rPr lang="ru-RU" dirty="0" err="1" smtClean="0"/>
              <a:t>застусування</a:t>
            </a:r>
            <a:r>
              <a:rPr lang="ru-RU" dirty="0" smtClean="0"/>
              <a:t> </a:t>
            </a:r>
            <a:r>
              <a:rPr lang="ru-RU" dirty="0" smtClean="0"/>
              <a:t>примусу(</a:t>
            </a:r>
            <a:r>
              <a:rPr lang="ru-RU" dirty="0" err="1" smtClean="0"/>
              <a:t>автори</a:t>
            </a:r>
            <a:r>
              <a:rPr lang="ru-RU" dirty="0" err="1" smtClean="0">
                <a:solidFill>
                  <a:srgbClr val="FF0000"/>
                </a:solidFill>
              </a:rPr>
              <a:t>т</a:t>
            </a:r>
            <a:r>
              <a:rPr lang="ru-RU" dirty="0" err="1" smtClean="0"/>
              <a:t>арний</a:t>
            </a:r>
            <a:r>
              <a:rPr lang="ru-RU" dirty="0" smtClean="0"/>
              <a:t>)</a:t>
            </a:r>
          </a:p>
          <a:p>
            <a:r>
              <a:rPr lang="uk-UA" dirty="0" smtClean="0"/>
              <a:t>6.</a:t>
            </a:r>
            <a:r>
              <a:rPr lang="ru-RU" dirty="0" smtClean="0"/>
              <a:t> </a:t>
            </a:r>
            <a:r>
              <a:rPr lang="ru-RU" dirty="0" err="1" smtClean="0"/>
              <a:t>Еліта</a:t>
            </a:r>
            <a:r>
              <a:rPr lang="ru-RU" dirty="0" smtClean="0"/>
              <a:t> </a:t>
            </a:r>
            <a:r>
              <a:rPr lang="ru-RU" dirty="0" err="1" smtClean="0"/>
              <a:t>наділена</a:t>
            </a:r>
            <a:r>
              <a:rPr lang="ru-RU" dirty="0" smtClean="0"/>
              <a:t> </a:t>
            </a:r>
            <a:r>
              <a:rPr lang="ru-RU" dirty="0" err="1" smtClean="0"/>
              <a:t>особливими</a:t>
            </a:r>
            <a:r>
              <a:rPr lang="ru-RU" dirty="0" smtClean="0"/>
              <a:t> </a:t>
            </a:r>
            <a:r>
              <a:rPr lang="ru-RU" dirty="0" err="1" smtClean="0"/>
              <a:t>психологічними</a:t>
            </a:r>
            <a:r>
              <a:rPr lang="ru-RU" dirty="0" smtClean="0"/>
              <a:t>, </a:t>
            </a:r>
            <a:r>
              <a:rPr lang="ru-RU" dirty="0" err="1" smtClean="0"/>
              <a:t>соціальними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політичними</a:t>
            </a:r>
            <a:r>
              <a:rPr lang="ru-RU" dirty="0" smtClean="0"/>
              <a:t> </a:t>
            </a:r>
            <a:r>
              <a:rPr lang="ru-RU" dirty="0" err="1" smtClean="0"/>
              <a:t>якостями</a:t>
            </a:r>
            <a:r>
              <a:rPr lang="ru-RU" dirty="0" smtClean="0"/>
              <a:t>, яка </a:t>
            </a:r>
            <a:r>
              <a:rPr lang="ru-RU" dirty="0" err="1" smtClean="0"/>
              <a:t>бере</a:t>
            </a:r>
            <a:r>
              <a:rPr lang="ru-RU" dirty="0" smtClean="0"/>
              <a:t> </a:t>
            </a:r>
            <a:r>
              <a:rPr lang="ru-RU" dirty="0" err="1" smtClean="0"/>
              <a:t>безпосередню</a:t>
            </a:r>
            <a:r>
              <a:rPr lang="ru-RU" dirty="0" smtClean="0"/>
              <a:t> участь у </a:t>
            </a:r>
            <a:r>
              <a:rPr lang="ru-RU" dirty="0" err="1" smtClean="0"/>
              <a:t>затвердженні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здійсненні</a:t>
            </a:r>
            <a:r>
              <a:rPr lang="ru-RU" dirty="0" smtClean="0"/>
              <a:t> </a:t>
            </a:r>
            <a:r>
              <a:rPr lang="ru-RU" dirty="0" err="1" smtClean="0"/>
              <a:t>рішень</a:t>
            </a:r>
            <a:r>
              <a:rPr lang="ru-RU" dirty="0" smtClean="0"/>
              <a:t>, </a:t>
            </a:r>
            <a:r>
              <a:rPr lang="ru-RU" dirty="0" err="1" smtClean="0"/>
              <a:t>пов’язаних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використанням</a:t>
            </a:r>
            <a:r>
              <a:rPr lang="ru-RU" dirty="0" smtClean="0"/>
              <a:t> </a:t>
            </a:r>
            <a:r>
              <a:rPr lang="ru-RU" dirty="0" err="1" smtClean="0"/>
              <a:t>державної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впливом</a:t>
            </a:r>
            <a:r>
              <a:rPr lang="ru-RU" dirty="0" smtClean="0"/>
              <a:t> на </a:t>
            </a:r>
            <a:r>
              <a:rPr lang="ru-RU" dirty="0" err="1" smtClean="0"/>
              <a:t>неї</a:t>
            </a:r>
            <a:r>
              <a:rPr lang="ru-RU" dirty="0" smtClean="0"/>
              <a:t> (</a:t>
            </a:r>
            <a:r>
              <a:rPr lang="ru-RU" dirty="0" err="1" smtClean="0"/>
              <a:t>політ</a:t>
            </a:r>
            <a:r>
              <a:rPr lang="ru-RU" dirty="0" err="1" smtClean="0">
                <a:solidFill>
                  <a:srgbClr val="FF0000"/>
                </a:solidFill>
              </a:rPr>
              <a:t>и</a:t>
            </a:r>
            <a:r>
              <a:rPr lang="ru-RU" dirty="0" err="1" smtClean="0"/>
              <a:t>чна</a:t>
            </a:r>
            <a:r>
              <a:rPr lang="ru-RU" dirty="0" smtClean="0"/>
              <a:t>)</a:t>
            </a:r>
          </a:p>
          <a:p>
            <a:r>
              <a:rPr lang="uk-UA" dirty="0" smtClean="0"/>
              <a:t>7.</a:t>
            </a:r>
            <a:r>
              <a:rPr lang="ru-RU" dirty="0" smtClean="0"/>
              <a:t> </a:t>
            </a:r>
            <a:r>
              <a:rPr lang="ru-RU" dirty="0" err="1" smtClean="0"/>
              <a:t>Функція</a:t>
            </a:r>
            <a:r>
              <a:rPr lang="ru-RU" dirty="0" smtClean="0"/>
              <a:t> </a:t>
            </a:r>
            <a:r>
              <a:rPr lang="ru-RU" dirty="0" err="1" smtClean="0"/>
              <a:t>еліти</a:t>
            </a:r>
            <a:r>
              <a:rPr lang="ru-RU" dirty="0" smtClean="0"/>
              <a:t>, </a:t>
            </a:r>
            <a:r>
              <a:rPr lang="ru-RU" dirty="0" err="1" smtClean="0"/>
              <a:t>полягає</a:t>
            </a:r>
            <a:r>
              <a:rPr lang="ru-RU" dirty="0" smtClean="0"/>
              <a:t> у </a:t>
            </a:r>
            <a:r>
              <a:rPr lang="ru-RU" dirty="0" err="1" smtClean="0"/>
              <a:t>розробці</a:t>
            </a:r>
            <a:r>
              <a:rPr lang="ru-RU" dirty="0" smtClean="0"/>
              <a:t> </a:t>
            </a:r>
            <a:r>
              <a:rPr lang="ru-RU" dirty="0" err="1" smtClean="0"/>
              <a:t>стратегії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тактити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суспільства</a:t>
            </a:r>
            <a:r>
              <a:rPr lang="ru-RU" dirty="0" smtClean="0"/>
              <a:t>, </a:t>
            </a:r>
            <a:r>
              <a:rPr lang="ru-RU" dirty="0" err="1" smtClean="0"/>
              <a:t>визначенні</a:t>
            </a:r>
            <a:r>
              <a:rPr lang="ru-RU" dirty="0" smtClean="0"/>
              <a:t> </a:t>
            </a:r>
            <a:r>
              <a:rPr lang="ru-RU" dirty="0" err="1" smtClean="0"/>
              <a:t>політичної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</a:t>
            </a:r>
            <a:r>
              <a:rPr lang="ru-RU" dirty="0" err="1" smtClean="0"/>
              <a:t>дій</a:t>
            </a:r>
            <a:r>
              <a:rPr lang="ru-RU" dirty="0" smtClean="0"/>
              <a:t> (</a:t>
            </a:r>
            <a:r>
              <a:rPr lang="ru-RU" dirty="0" err="1" smtClean="0"/>
              <a:t>стратегі</a:t>
            </a:r>
            <a:r>
              <a:rPr lang="ru-RU" dirty="0" err="1" smtClean="0">
                <a:solidFill>
                  <a:srgbClr val="FF0000"/>
                </a:solidFill>
              </a:rPr>
              <a:t>ч</a:t>
            </a:r>
            <a:r>
              <a:rPr lang="ru-RU" dirty="0" err="1" smtClean="0"/>
              <a:t>на</a:t>
            </a:r>
            <a:r>
              <a:rPr lang="ru-RU" dirty="0" smtClean="0"/>
              <a:t>)</a:t>
            </a:r>
          </a:p>
          <a:p>
            <a:r>
              <a:rPr lang="uk-UA" dirty="0" smtClean="0"/>
              <a:t>8.</a:t>
            </a:r>
            <a:r>
              <a:rPr lang="ru-RU" dirty="0" smtClean="0"/>
              <a:t> Один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політичного</a:t>
            </a:r>
            <a:r>
              <a:rPr lang="ru-RU" dirty="0" smtClean="0"/>
              <a:t> </a:t>
            </a:r>
            <a:r>
              <a:rPr lang="ru-RU" dirty="0" err="1" smtClean="0"/>
              <a:t>лідера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характеризується</a:t>
            </a:r>
            <a:r>
              <a:rPr lang="ru-RU" dirty="0" smtClean="0"/>
              <a:t> </a:t>
            </a:r>
            <a:r>
              <a:rPr lang="ru-RU" dirty="0" err="1" smtClean="0"/>
              <a:t>гнучкістю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мислення</a:t>
            </a:r>
            <a:r>
              <a:rPr lang="ru-RU" dirty="0" smtClean="0"/>
              <a:t>, </a:t>
            </a:r>
            <a:r>
              <a:rPr lang="ru-RU" dirty="0" err="1" smtClean="0"/>
              <a:t>схильністю</a:t>
            </a:r>
            <a:r>
              <a:rPr lang="ru-RU" dirty="0" smtClean="0"/>
              <a:t> до </a:t>
            </a:r>
            <a:r>
              <a:rPr lang="ru-RU" dirty="0" err="1" smtClean="0"/>
              <a:t>отримання</a:t>
            </a:r>
            <a:r>
              <a:rPr lang="ru-RU" dirty="0" smtClean="0"/>
              <a:t> </a:t>
            </a:r>
            <a:r>
              <a:rPr lang="ru-RU" dirty="0" err="1" smtClean="0"/>
              <a:t>якнайповнішої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, </a:t>
            </a:r>
            <a:r>
              <a:rPr lang="ru-RU" dirty="0" err="1" smtClean="0"/>
              <a:t>увагою</a:t>
            </a:r>
            <a:r>
              <a:rPr lang="ru-RU" dirty="0" smtClean="0"/>
              <a:t> </a:t>
            </a:r>
            <a:r>
              <a:rPr lang="ru-RU" dirty="0" err="1" smtClean="0"/>
              <a:t>до</a:t>
            </a:r>
            <a:r>
              <a:rPr lang="ru-RU" dirty="0" smtClean="0"/>
              <a:t> тих </a:t>
            </a:r>
            <a:r>
              <a:rPr lang="ru-RU" dirty="0" err="1" smtClean="0"/>
              <a:t>аргументів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суперечать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власній</a:t>
            </a:r>
            <a:r>
              <a:rPr lang="ru-RU" dirty="0" smtClean="0"/>
              <a:t> </a:t>
            </a:r>
            <a:r>
              <a:rPr lang="ru-RU" dirty="0" err="1" smtClean="0"/>
              <a:t>позиції</a:t>
            </a:r>
            <a:r>
              <a:rPr lang="ru-RU" dirty="0" smtClean="0"/>
              <a:t> (</a:t>
            </a:r>
            <a:r>
              <a:rPr lang="ru-RU" dirty="0" err="1" smtClean="0"/>
              <a:t>демократич</a:t>
            </a:r>
            <a:r>
              <a:rPr lang="ru-RU" dirty="0" err="1" smtClean="0">
                <a:solidFill>
                  <a:srgbClr val="FF0000"/>
                </a:solidFill>
              </a:rPr>
              <a:t>н</a:t>
            </a:r>
            <a:r>
              <a:rPr lang="ru-RU" dirty="0" err="1" smtClean="0"/>
              <a:t>ий</a:t>
            </a:r>
            <a:r>
              <a:rPr lang="ru-RU" dirty="0" smtClean="0"/>
              <a:t>)</a:t>
            </a:r>
          </a:p>
          <a:p>
            <a:r>
              <a:rPr lang="uk-UA" dirty="0" smtClean="0"/>
              <a:t>9.</a:t>
            </a:r>
            <a:r>
              <a:rPr lang="ru-RU" dirty="0" smtClean="0"/>
              <a:t> </a:t>
            </a:r>
            <a:r>
              <a:rPr lang="ru-RU" dirty="0" err="1" smtClean="0"/>
              <a:t>Концепція</a:t>
            </a:r>
            <a:r>
              <a:rPr lang="ru-RU" dirty="0" smtClean="0"/>
              <a:t> </a:t>
            </a:r>
            <a:r>
              <a:rPr lang="ru-RU" dirty="0" err="1" smtClean="0"/>
              <a:t>еліт</a:t>
            </a:r>
            <a:r>
              <a:rPr lang="ru-RU" dirty="0" smtClean="0"/>
              <a:t>, </a:t>
            </a:r>
            <a:r>
              <a:rPr lang="ru-RU" dirty="0" err="1" smtClean="0"/>
              <a:t>представники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мотивують</a:t>
            </a:r>
            <a:r>
              <a:rPr lang="ru-RU" dirty="0" smtClean="0"/>
              <a:t> </a:t>
            </a:r>
            <a:r>
              <a:rPr lang="ru-RU" dirty="0" err="1" smtClean="0"/>
              <a:t>необхідність</a:t>
            </a:r>
            <a:r>
              <a:rPr lang="ru-RU" dirty="0" smtClean="0"/>
              <a:t> </a:t>
            </a:r>
            <a:r>
              <a:rPr lang="ru-RU" dirty="0" err="1" smtClean="0"/>
              <a:t>поділу</a:t>
            </a:r>
            <a:r>
              <a:rPr lang="ru-RU" dirty="0" smtClean="0"/>
              <a:t> </a:t>
            </a:r>
            <a:r>
              <a:rPr lang="ru-RU" dirty="0" err="1" smtClean="0"/>
              <a:t>суспільства</a:t>
            </a:r>
            <a:r>
              <a:rPr lang="ru-RU" dirty="0" smtClean="0"/>
              <a:t> на </a:t>
            </a:r>
            <a:r>
              <a:rPr lang="ru-RU" dirty="0" err="1" smtClean="0"/>
              <a:t>еліту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масу</a:t>
            </a:r>
            <a:r>
              <a:rPr lang="ru-RU" dirty="0" smtClean="0"/>
              <a:t>, </a:t>
            </a:r>
            <a:r>
              <a:rPr lang="ru-RU" dirty="0" err="1" smtClean="0"/>
              <a:t>спираючись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твердження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відмінність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ними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генетичною</a:t>
            </a:r>
            <a:r>
              <a:rPr lang="ru-RU" dirty="0" smtClean="0"/>
              <a:t> (</a:t>
            </a:r>
            <a:r>
              <a:rPr lang="ru-RU" dirty="0" err="1" smtClean="0"/>
              <a:t>біологічн</a:t>
            </a:r>
            <a:r>
              <a:rPr lang="ru-RU" dirty="0" err="1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dirty="0" smtClean="0"/>
              <a:t>10.</a:t>
            </a:r>
            <a:r>
              <a:rPr lang="ru-RU" dirty="0" smtClean="0">
                <a:hlinkClick r:id="rId2" tooltip="Політика"/>
              </a:rPr>
              <a:t> </a:t>
            </a:r>
            <a:r>
              <a:rPr lang="ru-RU" dirty="0" err="1" smtClean="0">
                <a:hlinkClick r:id="rId2" tooltip="Політика"/>
              </a:rPr>
              <a:t>політично</a:t>
            </a:r>
            <a:r>
              <a:rPr lang="ru-RU" dirty="0" smtClean="0"/>
              <a:t> активна, </a:t>
            </a:r>
            <a:r>
              <a:rPr lang="ru-RU" dirty="0" err="1" smtClean="0"/>
              <a:t>організована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впливова</a:t>
            </a:r>
            <a:r>
              <a:rPr lang="ru-RU" dirty="0" smtClean="0"/>
              <a:t> </a:t>
            </a:r>
            <a:r>
              <a:rPr lang="ru-RU" dirty="0" err="1" smtClean="0"/>
              <a:t>група</a:t>
            </a:r>
            <a:r>
              <a:rPr lang="ru-RU" dirty="0" smtClean="0"/>
              <a:t>, яка </a:t>
            </a:r>
            <a:r>
              <a:rPr lang="ru-RU" dirty="0" err="1" smtClean="0"/>
              <a:t>докладає</a:t>
            </a:r>
            <a:r>
              <a:rPr lang="ru-RU" dirty="0" smtClean="0"/>
              <a:t> максимум </a:t>
            </a:r>
            <a:r>
              <a:rPr lang="ru-RU" dirty="0" err="1" smtClean="0"/>
              <a:t>ресурсів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зусиль</a:t>
            </a:r>
            <a:r>
              <a:rPr lang="ru-RU" dirty="0" smtClean="0"/>
              <a:t> у </a:t>
            </a:r>
            <a:r>
              <a:rPr lang="ru-RU" dirty="0" err="1" smtClean="0"/>
              <a:t>політичній</a:t>
            </a:r>
            <a:r>
              <a:rPr lang="ru-RU" dirty="0" smtClean="0"/>
              <a:t> </a:t>
            </a:r>
            <a:r>
              <a:rPr lang="ru-RU" dirty="0" err="1" smtClean="0"/>
              <a:t>боротьбі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майбутньому</a:t>
            </a:r>
            <a:r>
              <a:rPr lang="ru-RU" dirty="0" smtClean="0"/>
              <a:t> </a:t>
            </a:r>
            <a:r>
              <a:rPr lang="ru-RU" dirty="0" err="1" smtClean="0"/>
              <a:t>змінити</a:t>
            </a:r>
            <a:r>
              <a:rPr lang="ru-RU" dirty="0" smtClean="0"/>
              <a:t> </a:t>
            </a:r>
            <a:r>
              <a:rPr lang="ru-RU" dirty="0" err="1" smtClean="0"/>
              <a:t>чинну</a:t>
            </a:r>
            <a:r>
              <a:rPr lang="ru-RU" dirty="0" smtClean="0"/>
              <a:t> </a:t>
            </a:r>
            <a:r>
              <a:rPr lang="ru-RU" dirty="0" err="1" smtClean="0">
                <a:hlinkClick r:id="rId3" tooltip="Еліта"/>
              </a:rPr>
              <a:t>еліту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захопити</a:t>
            </a:r>
            <a:r>
              <a:rPr lang="ru-RU" dirty="0" smtClean="0"/>
              <a:t> </a:t>
            </a:r>
            <a:r>
              <a:rPr lang="ru-RU" dirty="0" err="1" smtClean="0">
                <a:hlinkClick r:id="rId4" tooltip="Влада"/>
              </a:rPr>
              <a:t>владу</a:t>
            </a:r>
            <a:r>
              <a:rPr lang="ru-RU" dirty="0" smtClean="0"/>
              <a:t>. (</a:t>
            </a:r>
            <a:r>
              <a:rPr lang="ru-RU" b="1" dirty="0" err="1" smtClean="0"/>
              <a:t>Контр</a:t>
            </a:r>
            <a:r>
              <a:rPr lang="ru-RU" b="1" dirty="0" err="1" smtClean="0">
                <a:solidFill>
                  <a:srgbClr val="FF0000"/>
                </a:solidFill>
              </a:rPr>
              <a:t>е</a:t>
            </a:r>
            <a:r>
              <a:rPr lang="ru-RU" b="1" dirty="0" err="1" smtClean="0"/>
              <a:t>літа</a:t>
            </a:r>
            <a:r>
              <a:rPr lang="ru-RU" dirty="0" smtClean="0"/>
              <a:t>)</a:t>
            </a:r>
          </a:p>
          <a:p>
            <a:r>
              <a:rPr lang="uk-UA" dirty="0" smtClean="0"/>
              <a:t>11.</a:t>
            </a:r>
            <a:r>
              <a:rPr lang="ru-RU" dirty="0" smtClean="0"/>
              <a:t> Тип </a:t>
            </a:r>
            <a:r>
              <a:rPr lang="ru-RU" dirty="0" err="1" smtClean="0"/>
              <a:t>лідерства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базується</a:t>
            </a:r>
            <a:r>
              <a:rPr lang="ru-RU" dirty="0" smtClean="0"/>
              <a:t> не на </a:t>
            </a:r>
            <a:r>
              <a:rPr lang="ru-RU" dirty="0" err="1" smtClean="0"/>
              <a:t>формальних</a:t>
            </a:r>
            <a:r>
              <a:rPr lang="ru-RU" dirty="0" smtClean="0"/>
              <a:t> </a:t>
            </a:r>
            <a:r>
              <a:rPr lang="ru-RU" dirty="0" err="1" smtClean="0"/>
              <a:t>повноваженнях</a:t>
            </a:r>
            <a:r>
              <a:rPr lang="ru-RU" dirty="0" smtClean="0"/>
              <a:t>, а на </a:t>
            </a:r>
            <a:r>
              <a:rPr lang="ru-RU" dirty="0" err="1" smtClean="0"/>
              <a:t>авторитеті</a:t>
            </a:r>
            <a:r>
              <a:rPr lang="ru-RU" dirty="0" smtClean="0"/>
              <a:t> </a:t>
            </a:r>
            <a:r>
              <a:rPr lang="ru-RU" dirty="0" err="1" smtClean="0"/>
              <a:t>лідера</a:t>
            </a:r>
            <a:r>
              <a:rPr lang="ru-RU" dirty="0" smtClean="0"/>
              <a:t>,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визнанні</a:t>
            </a:r>
            <a:r>
              <a:rPr lang="ru-RU" dirty="0" smtClean="0"/>
              <a:t> </a:t>
            </a:r>
            <a:r>
              <a:rPr lang="ru-RU" dirty="0" err="1" smtClean="0"/>
              <a:t>оточенням</a:t>
            </a:r>
            <a:r>
              <a:rPr lang="ru-RU" dirty="0" smtClean="0"/>
              <a:t> (</a:t>
            </a:r>
            <a:r>
              <a:rPr lang="ru-RU" dirty="0" err="1" smtClean="0"/>
              <a:t>неоформа</a:t>
            </a:r>
            <a:r>
              <a:rPr lang="ru-RU" dirty="0" err="1" smtClean="0">
                <a:solidFill>
                  <a:srgbClr val="FF0000"/>
                </a:solidFill>
              </a:rPr>
              <a:t>л</a:t>
            </a:r>
            <a:r>
              <a:rPr lang="ru-RU" dirty="0" err="1" smtClean="0"/>
              <a:t>ьне</a:t>
            </a:r>
            <a:r>
              <a:rPr lang="ru-RU" dirty="0" smtClean="0"/>
              <a:t>)</a:t>
            </a:r>
          </a:p>
          <a:p>
            <a:r>
              <a:rPr lang="uk-UA" dirty="0" smtClean="0"/>
              <a:t>12.</a:t>
            </a:r>
            <a:r>
              <a:rPr lang="ru-RU" dirty="0" smtClean="0"/>
              <a:t>  </a:t>
            </a:r>
            <a:r>
              <a:rPr lang="ru-RU" dirty="0" err="1" smtClean="0"/>
              <a:t>Функція</a:t>
            </a:r>
            <a:r>
              <a:rPr lang="ru-RU" dirty="0" smtClean="0"/>
              <a:t> </a:t>
            </a:r>
            <a:r>
              <a:rPr lang="ru-RU" dirty="0" err="1" smtClean="0"/>
              <a:t>політичного</a:t>
            </a:r>
            <a:r>
              <a:rPr lang="ru-RU" dirty="0" smtClean="0"/>
              <a:t> </a:t>
            </a:r>
            <a:r>
              <a:rPr lang="ru-RU" dirty="0" err="1" smtClean="0"/>
              <a:t>лідерства</a:t>
            </a:r>
            <a:r>
              <a:rPr lang="ru-RU" dirty="0" smtClean="0"/>
              <a:t>, яка </a:t>
            </a:r>
            <a:r>
              <a:rPr lang="ru-RU" dirty="0" err="1" smtClean="0"/>
              <a:t>полягає</a:t>
            </a:r>
            <a:r>
              <a:rPr lang="ru-RU" dirty="0" smtClean="0"/>
              <a:t> у </a:t>
            </a:r>
            <a:r>
              <a:rPr lang="ru-RU" dirty="0" err="1" smtClean="0"/>
              <a:t>забезпеченні</a:t>
            </a:r>
            <a:r>
              <a:rPr lang="ru-RU" dirty="0" smtClean="0"/>
              <a:t> </a:t>
            </a:r>
            <a:r>
              <a:rPr lang="ru-RU" dirty="0" err="1" smtClean="0"/>
              <a:t>лідерами</a:t>
            </a:r>
            <a:r>
              <a:rPr lang="ru-RU" dirty="0" smtClean="0"/>
              <a:t> </a:t>
            </a:r>
            <a:r>
              <a:rPr lang="ru-RU" dirty="0" err="1" smtClean="0"/>
              <a:t>звязку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масами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політичними</a:t>
            </a:r>
            <a:r>
              <a:rPr lang="ru-RU" dirty="0" smtClean="0"/>
              <a:t> </a:t>
            </a:r>
            <a:r>
              <a:rPr lang="ru-RU" dirty="0" err="1" smtClean="0"/>
              <a:t>інститутами</a:t>
            </a:r>
            <a:r>
              <a:rPr lang="ru-RU" dirty="0" smtClean="0"/>
              <a:t> (</a:t>
            </a:r>
            <a:r>
              <a:rPr lang="ru-RU" dirty="0" err="1" smtClean="0"/>
              <a:t>комун</a:t>
            </a:r>
            <a:r>
              <a:rPr lang="ru-RU" dirty="0" err="1" smtClean="0">
                <a:solidFill>
                  <a:srgbClr val="FF0000"/>
                </a:solidFill>
              </a:rPr>
              <a:t>і</a:t>
            </a:r>
            <a:r>
              <a:rPr lang="ru-RU" dirty="0" err="1" smtClean="0"/>
              <a:t>кативна</a:t>
            </a:r>
            <a:r>
              <a:rPr lang="ru-RU" dirty="0" smtClean="0"/>
              <a:t>)</a:t>
            </a:r>
          </a:p>
          <a:p>
            <a:r>
              <a:rPr lang="uk-UA" dirty="0" smtClean="0"/>
              <a:t>13.</a:t>
            </a:r>
            <a:r>
              <a:rPr lang="ru-RU" dirty="0" smtClean="0"/>
              <a:t> Тип </a:t>
            </a:r>
            <a:r>
              <a:rPr lang="ru-RU" dirty="0" err="1" smtClean="0"/>
              <a:t>політичної</a:t>
            </a:r>
            <a:r>
              <a:rPr lang="ru-RU" dirty="0" smtClean="0"/>
              <a:t> </a:t>
            </a:r>
            <a:r>
              <a:rPr lang="ru-RU" dirty="0" err="1" smtClean="0"/>
              <a:t>еліти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відтворюється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залученням</a:t>
            </a:r>
            <a:r>
              <a:rPr lang="ru-RU" dirty="0" smtClean="0"/>
              <a:t> до </a:t>
            </a:r>
            <a:r>
              <a:rPr lang="ru-RU" dirty="0" err="1" smtClean="0"/>
              <a:t>свого</a:t>
            </a:r>
            <a:r>
              <a:rPr lang="ru-RU" dirty="0" smtClean="0"/>
              <a:t> складу </a:t>
            </a:r>
            <a:r>
              <a:rPr lang="ru-RU" dirty="0" err="1" smtClean="0"/>
              <a:t>представників</a:t>
            </a:r>
            <a:r>
              <a:rPr lang="ru-RU" dirty="0" smtClean="0"/>
              <a:t> </a:t>
            </a:r>
            <a:r>
              <a:rPr lang="ru-RU" dirty="0" err="1" smtClean="0"/>
              <a:t>нижчих</a:t>
            </a:r>
            <a:r>
              <a:rPr lang="ru-RU" dirty="0" smtClean="0"/>
              <a:t> </a:t>
            </a:r>
            <a:r>
              <a:rPr lang="ru-RU" dirty="0" err="1" smtClean="0"/>
              <a:t>верств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, </a:t>
            </a:r>
            <a:r>
              <a:rPr lang="ru-RU" dirty="0" err="1" smtClean="0"/>
              <a:t>наділених</a:t>
            </a:r>
            <a:r>
              <a:rPr lang="ru-RU" dirty="0" smtClean="0"/>
              <a:t> </a:t>
            </a:r>
            <a:r>
              <a:rPr lang="ru-RU" dirty="0" err="1" smtClean="0"/>
              <a:t>елітарними</a:t>
            </a:r>
            <a:r>
              <a:rPr lang="ru-RU" dirty="0" smtClean="0"/>
              <a:t> </a:t>
            </a:r>
            <a:r>
              <a:rPr lang="ru-RU" dirty="0" smtClean="0"/>
              <a:t>рисами (</a:t>
            </a:r>
            <a:r>
              <a:rPr lang="ru-RU" dirty="0" err="1" smtClean="0"/>
              <a:t>відкри</a:t>
            </a:r>
            <a:r>
              <a:rPr lang="ru-RU" dirty="0" err="1" smtClean="0">
                <a:solidFill>
                  <a:srgbClr val="FF0000"/>
                </a:solidFill>
              </a:rPr>
              <a:t>т</a:t>
            </a:r>
            <a:r>
              <a:rPr lang="ru-RU" dirty="0" err="1" smtClean="0"/>
              <a:t>а</a:t>
            </a:r>
            <a:r>
              <a:rPr lang="ru-RU" dirty="0" smtClean="0"/>
              <a:t>)</a:t>
            </a:r>
          </a:p>
          <a:p>
            <a:r>
              <a:rPr lang="uk-UA" dirty="0" smtClean="0"/>
              <a:t>14.</a:t>
            </a:r>
            <a:r>
              <a:rPr lang="ru-RU" dirty="0" smtClean="0"/>
              <a:t> Тип </a:t>
            </a:r>
            <a:r>
              <a:rPr lang="ru-RU" dirty="0" err="1" smtClean="0"/>
              <a:t>лідерства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базується</a:t>
            </a:r>
            <a:r>
              <a:rPr lang="ru-RU" dirty="0" smtClean="0"/>
              <a:t> на </a:t>
            </a:r>
            <a:r>
              <a:rPr lang="ru-RU" dirty="0" err="1" smtClean="0"/>
              <a:t>авторитеті</a:t>
            </a:r>
            <a:r>
              <a:rPr lang="ru-RU" dirty="0" smtClean="0"/>
              <a:t> </a:t>
            </a:r>
            <a:r>
              <a:rPr lang="ru-RU" dirty="0" err="1" smtClean="0"/>
              <a:t>звичаїв</a:t>
            </a:r>
            <a:r>
              <a:rPr lang="ru-RU" dirty="0" smtClean="0"/>
              <a:t>(</a:t>
            </a:r>
            <a:r>
              <a:rPr lang="ru-RU" dirty="0" err="1" smtClean="0"/>
              <a:t>тр</a:t>
            </a:r>
            <a:r>
              <a:rPr lang="ru-RU" dirty="0" err="1" smtClean="0">
                <a:solidFill>
                  <a:srgbClr val="FF0000"/>
                </a:solidFill>
              </a:rPr>
              <a:t>а</a:t>
            </a:r>
            <a:r>
              <a:rPr lang="ru-RU" dirty="0" err="1" smtClean="0"/>
              <a:t>диційний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к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Політична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еліта</a:t>
            </a:r>
            <a:r>
              <a:rPr lang="ru-RU" dirty="0" smtClean="0">
                <a:solidFill>
                  <a:schemeClr val="bg1"/>
                </a:solidFill>
              </a:rPr>
              <a:t> - </a:t>
            </a:r>
            <a:r>
              <a:rPr lang="ru-RU" dirty="0" err="1" smtClean="0">
                <a:solidFill>
                  <a:schemeClr val="bg1"/>
                </a:solidFill>
              </a:rPr>
              <a:t>це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привілейована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група</a:t>
            </a:r>
            <a:r>
              <a:rPr lang="ru-RU" dirty="0" smtClean="0">
                <a:solidFill>
                  <a:schemeClr val="bg1"/>
                </a:solidFill>
              </a:rPr>
              <a:t>, яка </a:t>
            </a:r>
            <a:r>
              <a:rPr lang="ru-RU" dirty="0" err="1" smtClean="0">
                <a:solidFill>
                  <a:schemeClr val="bg1"/>
                </a:solidFill>
              </a:rPr>
              <a:t>займає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керівні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позиції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владних</a:t>
            </a:r>
            <a:r>
              <a:rPr lang="ru-RU" dirty="0" smtClean="0">
                <a:solidFill>
                  <a:schemeClr val="bg1"/>
                </a:solidFill>
              </a:rPr>
              <a:t> структурах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безпосередньо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бере</a:t>
            </a:r>
            <a:r>
              <a:rPr lang="ru-RU" dirty="0" smtClean="0">
                <a:solidFill>
                  <a:schemeClr val="bg1"/>
                </a:solidFill>
              </a:rPr>
              <a:t> участь в </a:t>
            </a:r>
            <a:r>
              <a:rPr lang="ru-RU" dirty="0" err="1" smtClean="0">
                <a:solidFill>
                  <a:schemeClr val="bg1"/>
                </a:solidFill>
              </a:rPr>
              <a:t>ухваленні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рішень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зв'язаних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використанням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влади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Еліти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представляють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політиці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групові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інтереси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створюють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оптимальні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умови</a:t>
            </a:r>
            <a:r>
              <a:rPr lang="ru-RU" dirty="0" smtClean="0">
                <a:solidFill>
                  <a:schemeClr val="bg1"/>
                </a:solidFill>
              </a:rPr>
              <a:t> для </a:t>
            </a:r>
            <a:r>
              <a:rPr lang="ru-RU" dirty="0" err="1" smtClean="0">
                <a:solidFill>
                  <a:schemeClr val="bg1"/>
                </a:solidFill>
              </a:rPr>
              <a:t>їх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реалізації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узгодження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формують</a:t>
            </a:r>
            <a:r>
              <a:rPr lang="ru-RU" dirty="0" smtClean="0">
                <a:solidFill>
                  <a:schemeClr val="bg1"/>
                </a:solidFill>
              </a:rPr>
              <a:t> мету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перспективи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розвитку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суспільства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ухвалюють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стратегічно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важливі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рішення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використовують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ресурси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державної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влади</a:t>
            </a:r>
            <a:r>
              <a:rPr lang="ru-RU" dirty="0" smtClean="0">
                <a:solidFill>
                  <a:schemeClr val="bg1"/>
                </a:solidFill>
              </a:rPr>
              <a:t> для </a:t>
            </a:r>
            <a:r>
              <a:rPr lang="ru-RU" dirty="0" err="1" smtClean="0">
                <a:solidFill>
                  <a:schemeClr val="bg1"/>
                </a:solidFill>
              </a:rPr>
              <a:t>їх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реалізації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к\Desktop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9601" y="-457200"/>
            <a:ext cx="9753601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571500"/>
            <a:ext cx="8229600" cy="1143000"/>
          </a:xfrm>
        </p:spPr>
        <p:txBody>
          <a:bodyPr/>
          <a:lstStyle/>
          <a:p>
            <a:r>
              <a:rPr lang="ru-RU" b="1" dirty="0" smtClean="0"/>
              <a:t>Причини </a:t>
            </a:r>
            <a:r>
              <a:rPr lang="ru-RU" b="1" dirty="0" err="1" smtClean="0"/>
              <a:t>утворення</a:t>
            </a:r>
            <a:r>
              <a:rPr lang="ru-RU" b="1" dirty="0" smtClean="0"/>
              <a:t> </a:t>
            </a:r>
            <a:r>
              <a:rPr lang="ru-RU" b="1" dirty="0" err="1" smtClean="0"/>
              <a:t>еліти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928670"/>
            <a:ext cx="6715140" cy="5500726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суспільство</a:t>
            </a:r>
            <a:r>
              <a:rPr lang="ru-RU" dirty="0" smtClean="0"/>
              <a:t>, як </a:t>
            </a:r>
            <a:r>
              <a:rPr lang="ru-RU" dirty="0" err="1" smtClean="0"/>
              <a:t>всі</a:t>
            </a:r>
            <a:r>
              <a:rPr lang="ru-RU" dirty="0" smtClean="0"/>
              <a:t> складно </a:t>
            </a:r>
            <a:r>
              <a:rPr lang="ru-RU" dirty="0" err="1" smtClean="0"/>
              <a:t>організовані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, </a:t>
            </a:r>
            <a:r>
              <a:rPr lang="ru-RU" dirty="0" err="1" smtClean="0"/>
              <a:t>потребує</a:t>
            </a:r>
            <a:r>
              <a:rPr lang="ru-RU" dirty="0" smtClean="0"/>
              <a:t> </a:t>
            </a:r>
            <a:r>
              <a:rPr lang="ru-RU" dirty="0" err="1" smtClean="0"/>
              <a:t>професійної</a:t>
            </a:r>
            <a:r>
              <a:rPr lang="ru-RU" dirty="0" smtClean="0"/>
              <a:t> </a:t>
            </a:r>
            <a:r>
              <a:rPr lang="ru-RU" dirty="0" err="1" smtClean="0"/>
              <a:t>управлінської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викликає</a:t>
            </a:r>
            <a:r>
              <a:rPr lang="ru-RU" dirty="0" smtClean="0"/>
              <a:t> </a:t>
            </a:r>
            <a:r>
              <a:rPr lang="ru-RU" dirty="0" err="1" smtClean="0"/>
              <a:t>необхідність</a:t>
            </a:r>
            <a:r>
              <a:rPr lang="ru-RU" dirty="0" smtClean="0"/>
              <a:t> в </a:t>
            </a:r>
            <a:r>
              <a:rPr lang="ru-RU" dirty="0" err="1" smtClean="0"/>
              <a:t>розподілі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 на </a:t>
            </a:r>
            <a:r>
              <a:rPr lang="ru-RU" dirty="0" err="1" smtClean="0"/>
              <a:t>керівниках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керованих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необхідні</a:t>
            </a:r>
            <a:r>
              <a:rPr lang="ru-RU" dirty="0" smtClean="0"/>
              <a:t> люди,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володіють</a:t>
            </a:r>
            <a:r>
              <a:rPr lang="ru-RU" dirty="0" smtClean="0"/>
              <a:t> </a:t>
            </a:r>
            <a:r>
              <a:rPr lang="ru-RU" dirty="0" err="1" smtClean="0"/>
              <a:t>спеціальним</a:t>
            </a:r>
            <a:r>
              <a:rPr lang="ru-RU" dirty="0" smtClean="0"/>
              <a:t> </a:t>
            </a:r>
            <a:r>
              <a:rPr lang="ru-RU" dirty="0" err="1" smtClean="0"/>
              <a:t>знаннями</a:t>
            </a:r>
            <a:r>
              <a:rPr lang="ru-RU" dirty="0" smtClean="0"/>
              <a:t>, </a:t>
            </a:r>
            <a:r>
              <a:rPr lang="ru-RU" dirty="0" err="1" smtClean="0"/>
              <a:t>навиками</a:t>
            </a:r>
            <a:r>
              <a:rPr lang="ru-RU" dirty="0" smtClean="0"/>
              <a:t>, </a:t>
            </a:r>
            <a:r>
              <a:rPr lang="ru-RU" dirty="0" err="1" smtClean="0"/>
              <a:t>досвідом</a:t>
            </a:r>
            <a:r>
              <a:rPr lang="ru-RU" dirty="0" smtClean="0"/>
              <a:t>, </a:t>
            </a:r>
            <a:r>
              <a:rPr lang="ru-RU" dirty="0" err="1" smtClean="0"/>
              <a:t>здатні</a:t>
            </a:r>
            <a:r>
              <a:rPr lang="ru-RU" dirty="0" smtClean="0"/>
              <a:t> </a:t>
            </a:r>
            <a:r>
              <a:rPr lang="ru-RU" dirty="0" err="1" smtClean="0"/>
              <a:t>здійснювати</a:t>
            </a:r>
            <a:r>
              <a:rPr lang="ru-RU" dirty="0" smtClean="0"/>
              <a:t> </a:t>
            </a:r>
            <a:r>
              <a:rPr lang="ru-RU" dirty="0" err="1" smtClean="0"/>
              <a:t>управлінські</a:t>
            </a:r>
            <a:r>
              <a:rPr lang="ru-RU" dirty="0" smtClean="0"/>
              <a:t> </a:t>
            </a:r>
            <a:r>
              <a:rPr lang="ru-RU" dirty="0" err="1" smtClean="0"/>
              <a:t>функції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політична</a:t>
            </a:r>
            <a:r>
              <a:rPr lang="ru-RU" dirty="0" smtClean="0"/>
              <a:t> </a:t>
            </a:r>
            <a:r>
              <a:rPr lang="ru-RU" dirty="0" err="1" smtClean="0"/>
              <a:t>нерівність</a:t>
            </a:r>
            <a:r>
              <a:rPr lang="ru-RU" dirty="0" smtClean="0"/>
              <a:t> в </a:t>
            </a:r>
            <a:r>
              <a:rPr lang="ru-RU" dirty="0" err="1" smtClean="0"/>
              <a:t>суспільстві</a:t>
            </a:r>
            <a:r>
              <a:rPr lang="ru-RU" dirty="0" smtClean="0"/>
              <a:t>, </a:t>
            </a:r>
            <a:r>
              <a:rPr lang="ru-RU" dirty="0" err="1" smtClean="0"/>
              <a:t>обумовлене</a:t>
            </a:r>
            <a:r>
              <a:rPr lang="ru-RU" dirty="0" smtClean="0"/>
              <a:t> </a:t>
            </a:r>
            <a:r>
              <a:rPr lang="ru-RU" dirty="0" err="1" smtClean="0"/>
              <a:t>нерівністю</a:t>
            </a:r>
            <a:r>
              <a:rPr lang="ru-RU" dirty="0" smtClean="0"/>
              <a:t> </a:t>
            </a:r>
            <a:r>
              <a:rPr lang="ru-RU" dirty="0" err="1" smtClean="0"/>
              <a:t>психічних</a:t>
            </a:r>
            <a:r>
              <a:rPr lang="ru-RU" dirty="0" smtClean="0"/>
              <a:t>, </a:t>
            </a:r>
            <a:r>
              <a:rPr lang="ru-RU" dirty="0" err="1" smtClean="0"/>
              <a:t>соціальних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умов, </a:t>
            </a:r>
            <a:r>
              <a:rPr lang="ru-RU" dirty="0" err="1" smtClean="0"/>
              <a:t>створює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 </a:t>
            </a:r>
            <a:r>
              <a:rPr lang="ru-RU" dirty="0" err="1" smtClean="0"/>
              <a:t>займатися</a:t>
            </a:r>
            <a:r>
              <a:rPr lang="ru-RU" dirty="0" smtClean="0"/>
              <a:t> </a:t>
            </a:r>
            <a:r>
              <a:rPr lang="ru-RU" dirty="0" err="1" smtClean="0"/>
              <a:t>політикою</a:t>
            </a:r>
            <a:r>
              <a:rPr lang="ru-RU" dirty="0" smtClean="0"/>
              <a:t> для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соціальних</a:t>
            </a:r>
            <a:r>
              <a:rPr lang="ru-RU" dirty="0" smtClean="0"/>
              <a:t> </a:t>
            </a:r>
            <a:r>
              <a:rPr lang="ru-RU" dirty="0" err="1" smtClean="0"/>
              <a:t>груп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індивідів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управлінська</a:t>
            </a:r>
            <a:r>
              <a:rPr lang="ru-RU" dirty="0" smtClean="0"/>
              <a:t> </a:t>
            </a:r>
            <a:r>
              <a:rPr lang="ru-RU" dirty="0" err="1" smtClean="0"/>
              <a:t>праця</a:t>
            </a:r>
            <a:r>
              <a:rPr lang="ru-RU" dirty="0" smtClean="0"/>
              <a:t> </a:t>
            </a:r>
            <a:r>
              <a:rPr lang="ru-RU" dirty="0" err="1" smtClean="0"/>
              <a:t>високо</a:t>
            </a:r>
            <a:r>
              <a:rPr lang="ru-RU" dirty="0" smtClean="0"/>
              <a:t> </a:t>
            </a:r>
            <a:r>
              <a:rPr lang="ru-RU" dirty="0" err="1" smtClean="0"/>
              <a:t>оцінюється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стимулюється</a:t>
            </a:r>
            <a:r>
              <a:rPr lang="ru-RU" dirty="0" smtClean="0"/>
              <a:t> в </a:t>
            </a:r>
            <a:r>
              <a:rPr lang="ru-RU" dirty="0" err="1" smtClean="0"/>
              <a:t>суспільстві</a:t>
            </a:r>
            <a:r>
              <a:rPr lang="ru-RU" dirty="0" smtClean="0"/>
              <a:t>, а </a:t>
            </a:r>
            <a:r>
              <a:rPr lang="ru-RU" dirty="0" err="1" smtClean="0"/>
              <a:t>близькість</a:t>
            </a:r>
            <a:r>
              <a:rPr lang="ru-RU" dirty="0" smtClean="0"/>
              <a:t> до </a:t>
            </a:r>
            <a:r>
              <a:rPr lang="ru-RU" dirty="0" err="1" smtClean="0"/>
              <a:t>влади</a:t>
            </a:r>
            <a:r>
              <a:rPr lang="ru-RU" dirty="0" smtClean="0"/>
              <a:t> </a:t>
            </a:r>
            <a:r>
              <a:rPr lang="ru-RU" dirty="0" err="1" smtClean="0"/>
              <a:t>відкриває</a:t>
            </a:r>
            <a:r>
              <a:rPr lang="ru-RU" dirty="0" smtClean="0"/>
              <a:t> </a:t>
            </a:r>
            <a:r>
              <a:rPr lang="ru-RU" dirty="0" err="1" smtClean="0"/>
              <a:t>широкі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 для </a:t>
            </a:r>
            <a:r>
              <a:rPr lang="ru-RU" dirty="0" err="1" smtClean="0"/>
              <a:t>реалізації</a:t>
            </a:r>
            <a:r>
              <a:rPr lang="ru-RU" dirty="0" smtClean="0"/>
              <a:t> </a:t>
            </a:r>
            <a:r>
              <a:rPr lang="ru-RU" dirty="0" err="1" smtClean="0"/>
              <a:t>індивідуальних</a:t>
            </a:r>
            <a:r>
              <a:rPr lang="ru-RU" dirty="0" smtClean="0"/>
              <a:t> потреб.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примушує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людей </a:t>
            </a:r>
            <a:r>
              <a:rPr lang="ru-RU" dirty="0" err="1" smtClean="0"/>
              <a:t>прагнути</a:t>
            </a:r>
            <a:r>
              <a:rPr lang="ru-RU" dirty="0" smtClean="0"/>
              <a:t> у </a:t>
            </a:r>
            <a:r>
              <a:rPr lang="ru-RU" dirty="0" err="1" smtClean="0"/>
              <a:t>владні</a:t>
            </a:r>
            <a:r>
              <a:rPr lang="ru-RU" dirty="0" smtClean="0"/>
              <a:t> </a:t>
            </a:r>
            <a:r>
              <a:rPr lang="ru-RU" dirty="0" err="1" smtClean="0"/>
              <a:t>інститути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пасивність</a:t>
            </a:r>
            <a:r>
              <a:rPr lang="ru-RU" dirty="0" smtClean="0"/>
              <a:t> широких </a:t>
            </a:r>
            <a:r>
              <a:rPr lang="ru-RU" dirty="0" err="1" smtClean="0"/>
              <a:t>верств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, </a:t>
            </a:r>
            <a:r>
              <a:rPr lang="ru-RU" dirty="0" err="1" smtClean="0"/>
              <a:t>займаючись</a:t>
            </a:r>
            <a:r>
              <a:rPr lang="ru-RU" dirty="0" smtClean="0"/>
              <a:t> </a:t>
            </a:r>
            <a:r>
              <a:rPr lang="ru-RU" dirty="0" err="1" smtClean="0"/>
              <a:t>рішенням</a:t>
            </a:r>
            <a:r>
              <a:rPr lang="ru-RU" dirty="0" smtClean="0"/>
              <a:t> </a:t>
            </a:r>
            <a:r>
              <a:rPr lang="ru-RU" dirty="0" err="1" smtClean="0"/>
              <a:t>власних</a:t>
            </a:r>
            <a:r>
              <a:rPr lang="ru-RU" dirty="0" smtClean="0"/>
              <a:t> </a:t>
            </a:r>
            <a:r>
              <a:rPr lang="ru-RU" dirty="0" err="1" smtClean="0"/>
              <a:t>повсякденних</a:t>
            </a:r>
            <a:r>
              <a:rPr lang="ru-RU" dirty="0" smtClean="0"/>
              <a:t> проблем, </a:t>
            </a:r>
            <a:r>
              <a:rPr lang="ru-RU" dirty="0" err="1" smtClean="0"/>
              <a:t>звичайно</a:t>
            </a:r>
            <a:r>
              <a:rPr lang="ru-RU" dirty="0" smtClean="0"/>
              <a:t> </a:t>
            </a:r>
            <a:r>
              <a:rPr lang="ru-RU" dirty="0" err="1" smtClean="0"/>
              <a:t>вважають</a:t>
            </a:r>
            <a:r>
              <a:rPr lang="ru-RU" dirty="0" smtClean="0"/>
              <a:t> за </a:t>
            </a:r>
            <a:r>
              <a:rPr lang="ru-RU" dirty="0" err="1" smtClean="0"/>
              <a:t>краще</a:t>
            </a:r>
            <a:r>
              <a:rPr lang="ru-RU" dirty="0" smtClean="0"/>
              <a:t> </a:t>
            </a:r>
            <a:r>
              <a:rPr lang="ru-RU" dirty="0" err="1" smtClean="0"/>
              <a:t>триматися</a:t>
            </a:r>
            <a:r>
              <a:rPr lang="ru-RU" dirty="0" smtClean="0"/>
              <a:t> </a:t>
            </a:r>
            <a:r>
              <a:rPr lang="ru-RU" dirty="0" err="1" smtClean="0"/>
              <a:t>далі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політики</a:t>
            </a:r>
            <a:r>
              <a:rPr lang="ru-RU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Пк\Desktop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Типи політичних еліт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За способом </a:t>
            </a:r>
            <a:r>
              <a:rPr lang="ru-RU" dirty="0" err="1" smtClean="0"/>
              <a:t>формування</a:t>
            </a:r>
            <a:r>
              <a:rPr lang="ru-RU" dirty="0" smtClean="0"/>
              <a:t>: </a:t>
            </a:r>
            <a:r>
              <a:rPr lang="ru-RU" dirty="0" err="1" smtClean="0"/>
              <a:t>відкрита</a:t>
            </a:r>
            <a:r>
              <a:rPr lang="ru-RU" dirty="0" smtClean="0"/>
              <a:t> (</a:t>
            </a:r>
            <a:r>
              <a:rPr lang="ru-RU" dirty="0" err="1" smtClean="0"/>
              <a:t>вибори</a:t>
            </a:r>
            <a:r>
              <a:rPr lang="ru-RU" dirty="0" smtClean="0"/>
              <a:t>), </a:t>
            </a:r>
            <a:r>
              <a:rPr lang="ru-RU" dirty="0" err="1" smtClean="0"/>
              <a:t>закрита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Авторитарна, </a:t>
            </a:r>
            <a:r>
              <a:rPr lang="ru-RU" dirty="0" err="1" smtClean="0"/>
              <a:t>тоталітарна</a:t>
            </a:r>
            <a:r>
              <a:rPr lang="ru-RU" dirty="0" smtClean="0"/>
              <a:t>, демократична, </a:t>
            </a:r>
            <a:r>
              <a:rPr lang="ru-RU" dirty="0" err="1" smtClean="0"/>
              <a:t>ліберальна</a:t>
            </a:r>
            <a:endParaRPr lang="ru-RU" dirty="0" smtClean="0"/>
          </a:p>
          <a:p>
            <a:r>
              <a:rPr lang="ru-RU" dirty="0" smtClean="0"/>
              <a:t>За видами </a:t>
            </a:r>
            <a:r>
              <a:rPr lang="ru-RU" dirty="0" err="1" smtClean="0"/>
              <a:t>політичної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: </a:t>
            </a:r>
            <a:r>
              <a:rPr lang="ru-RU" dirty="0" err="1" smtClean="0"/>
              <a:t>державна</a:t>
            </a:r>
            <a:r>
              <a:rPr lang="ru-RU" dirty="0" smtClean="0"/>
              <a:t>, </a:t>
            </a:r>
            <a:r>
              <a:rPr lang="ru-RU" dirty="0" err="1" smtClean="0"/>
              <a:t>муніципальна</a:t>
            </a:r>
            <a:r>
              <a:rPr lang="ru-RU" dirty="0" smtClean="0"/>
              <a:t>, </a:t>
            </a:r>
            <a:r>
              <a:rPr lang="ru-RU" dirty="0" err="1" smtClean="0"/>
              <a:t>еліта</a:t>
            </a:r>
            <a:r>
              <a:rPr lang="ru-RU" dirty="0" smtClean="0"/>
              <a:t> </a:t>
            </a:r>
            <a:r>
              <a:rPr lang="ru-RU" dirty="0" err="1" smtClean="0"/>
              <a:t>громадських</a:t>
            </a:r>
            <a:r>
              <a:rPr lang="ru-RU" dirty="0" smtClean="0"/>
              <a:t> </a:t>
            </a:r>
            <a:r>
              <a:rPr lang="ru-RU" dirty="0" err="1" smtClean="0"/>
              <a:t>організацій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Правляча</a:t>
            </a:r>
            <a:r>
              <a:rPr lang="ru-RU" dirty="0" smtClean="0"/>
              <a:t> </a:t>
            </a:r>
            <a:r>
              <a:rPr lang="ru-RU" dirty="0" err="1" smtClean="0"/>
              <a:t>еліта</a:t>
            </a:r>
            <a:r>
              <a:rPr lang="ru-RU" dirty="0" smtClean="0"/>
              <a:t>, </a:t>
            </a:r>
            <a:r>
              <a:rPr lang="ru-RU" dirty="0" err="1" smtClean="0"/>
              <a:t>опозиційна</a:t>
            </a:r>
            <a:r>
              <a:rPr lang="ru-RU" dirty="0" smtClean="0"/>
              <a:t> </a:t>
            </a:r>
            <a:r>
              <a:rPr lang="ru-RU" dirty="0" err="1" smtClean="0"/>
              <a:t>еліта</a:t>
            </a:r>
            <a:r>
              <a:rPr lang="ru-RU" dirty="0" smtClean="0"/>
              <a:t>, та </a:t>
            </a:r>
            <a:r>
              <a:rPr lang="ru-RU" dirty="0" err="1" smtClean="0"/>
              <a:t>контреліти</a:t>
            </a:r>
            <a:r>
              <a:rPr lang="ru-RU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Пк\Desktop\73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14290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Функції </a:t>
            </a:r>
            <a:r>
              <a:rPr lang="ru-RU" b="1" dirty="0" err="1" smtClean="0">
                <a:solidFill>
                  <a:schemeClr val="bg1"/>
                </a:solidFill>
              </a:rPr>
              <a:t>політичної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еліти</a:t>
            </a:r>
            <a:r>
              <a:rPr lang="ru-RU" dirty="0" smtClean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Вивчення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аналіз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інтересів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різних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соціальних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груп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Віддзеркалення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інтересів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політичних</a:t>
            </a:r>
            <a:r>
              <a:rPr lang="ru-RU" dirty="0" smtClean="0">
                <a:solidFill>
                  <a:schemeClr val="bg1"/>
                </a:solidFill>
              </a:rPr>
              <a:t> установках.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Вироблення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політичної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ідеології</a:t>
            </a:r>
            <a:r>
              <a:rPr lang="ru-RU" dirty="0" smtClean="0">
                <a:solidFill>
                  <a:schemeClr val="bg1"/>
                </a:solidFill>
              </a:rPr>
              <a:t> (</a:t>
            </a:r>
            <a:r>
              <a:rPr lang="ru-RU" dirty="0" err="1" smtClean="0">
                <a:solidFill>
                  <a:schemeClr val="bg1"/>
                </a:solidFill>
              </a:rPr>
              <a:t>програм</a:t>
            </a:r>
            <a:r>
              <a:rPr lang="ru-RU" dirty="0" smtClean="0">
                <a:solidFill>
                  <a:schemeClr val="bg1"/>
                </a:solidFill>
              </a:rPr>
              <a:t>, доктрин, </a:t>
            </a:r>
            <a:r>
              <a:rPr lang="ru-RU" dirty="0" err="1" smtClean="0">
                <a:solidFill>
                  <a:schemeClr val="bg1"/>
                </a:solidFill>
              </a:rPr>
              <a:t>законів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т.п.).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Створення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механізму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втілення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політичних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задумів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Призначення</a:t>
            </a:r>
            <a:r>
              <a:rPr lang="ru-RU" dirty="0" smtClean="0">
                <a:solidFill>
                  <a:schemeClr val="bg1"/>
                </a:solidFill>
              </a:rPr>
              <a:t> кадрового </a:t>
            </a:r>
            <a:r>
              <a:rPr lang="ru-RU" dirty="0" err="1" smtClean="0">
                <a:solidFill>
                  <a:schemeClr val="bg1"/>
                </a:solidFill>
              </a:rPr>
              <a:t>апарату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органів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управління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Висунення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політичних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лідерів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к\Desktop\1391180900,7734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1175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Механізм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формування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політичної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еліти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 В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сучасній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політології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прийнято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розрізняти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дві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основні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системи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рекрутування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політичних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еліт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-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антрепренерську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гільдій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4857760"/>
            <a:ext cx="40386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5214950"/>
            <a:ext cx="4038600" cy="452596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к\Desktop\Рисунок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isometricOffAxis2Left"/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r>
              <a:rPr lang="ru-RU" b="1" dirty="0" smtClean="0"/>
              <a:t>Систему </a:t>
            </a:r>
            <a:r>
              <a:rPr lang="ru-RU" b="1" dirty="0" err="1" smtClean="0"/>
              <a:t>гільдій</a:t>
            </a:r>
            <a:r>
              <a:rPr lang="ru-RU" dirty="0" smtClean="0"/>
              <a:t> </a:t>
            </a:r>
            <a:r>
              <a:rPr lang="ru-RU" dirty="0" err="1" smtClean="0"/>
              <a:t>відрізняють</a:t>
            </a:r>
            <a:r>
              <a:rPr lang="ru-RU" dirty="0" smtClean="0"/>
              <a:t>:</a:t>
            </a:r>
          </a:p>
          <a:p>
            <a:r>
              <a:rPr lang="ru-RU" dirty="0" err="1" smtClean="0"/>
              <a:t>закритість</a:t>
            </a:r>
            <a:r>
              <a:rPr lang="ru-RU" dirty="0" smtClean="0"/>
              <a:t>, </a:t>
            </a:r>
            <a:r>
              <a:rPr lang="ru-RU" dirty="0" err="1" smtClean="0"/>
              <a:t>відбір</a:t>
            </a:r>
            <a:r>
              <a:rPr lang="ru-RU" dirty="0" smtClean="0"/>
              <a:t> </a:t>
            </a:r>
            <a:r>
              <a:rPr lang="ru-RU" dirty="0" err="1" smtClean="0"/>
              <a:t>претендентів</a:t>
            </a:r>
            <a:r>
              <a:rPr lang="ru-RU" dirty="0" smtClean="0"/>
              <a:t> на </a:t>
            </a:r>
            <a:r>
              <a:rPr lang="ru-RU" dirty="0" err="1" smtClean="0"/>
              <a:t>високі</a:t>
            </a:r>
            <a:r>
              <a:rPr lang="ru-RU" dirty="0" smtClean="0"/>
              <a:t> посади </a:t>
            </a:r>
            <a:r>
              <a:rPr lang="ru-RU" dirty="0" err="1" smtClean="0"/>
              <a:t>головним</a:t>
            </a:r>
            <a:r>
              <a:rPr lang="ru-RU" dirty="0" smtClean="0"/>
              <a:t> чином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низьких</a:t>
            </a:r>
            <a:r>
              <a:rPr lang="ru-RU" dirty="0" smtClean="0"/>
              <a:t> </a:t>
            </a:r>
            <a:r>
              <a:rPr lang="ru-RU" dirty="0" err="1" smtClean="0"/>
              <a:t>шарів</a:t>
            </a:r>
            <a:r>
              <a:rPr lang="ru-RU" dirty="0" smtClean="0"/>
              <a:t> </a:t>
            </a:r>
            <a:r>
              <a:rPr lang="ru-RU" dirty="0" err="1" smtClean="0"/>
              <a:t>самої</a:t>
            </a:r>
            <a:r>
              <a:rPr lang="ru-RU" dirty="0" smtClean="0"/>
              <a:t> </a:t>
            </a:r>
            <a:r>
              <a:rPr lang="ru-RU" dirty="0" err="1" smtClean="0"/>
              <a:t>еліти</a:t>
            </a:r>
            <a:r>
              <a:rPr lang="ru-RU" dirty="0" smtClean="0"/>
              <a:t>,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повільне</a:t>
            </a:r>
            <a:r>
              <a:rPr lang="ru-RU" dirty="0" smtClean="0"/>
              <a:t> </a:t>
            </a:r>
            <a:r>
              <a:rPr lang="ru-RU" dirty="0" err="1" smtClean="0"/>
              <a:t>поступове</a:t>
            </a:r>
            <a:r>
              <a:rPr lang="ru-RU" dirty="0" smtClean="0"/>
              <a:t> </a:t>
            </a:r>
            <a:r>
              <a:rPr lang="ru-RU" dirty="0" err="1" smtClean="0"/>
              <a:t>просування</a:t>
            </a:r>
            <a:r>
              <a:rPr lang="ru-RU" dirty="0" smtClean="0"/>
              <a:t> по </a:t>
            </a:r>
            <a:r>
              <a:rPr lang="ru-RU" dirty="0" err="1" smtClean="0"/>
              <a:t>сходинках</a:t>
            </a:r>
            <a:r>
              <a:rPr lang="ru-RU" dirty="0" smtClean="0"/>
              <a:t> </a:t>
            </a:r>
            <a:r>
              <a:rPr lang="ru-RU" dirty="0" err="1" smtClean="0"/>
              <a:t>службової</a:t>
            </a:r>
            <a:r>
              <a:rPr lang="ru-RU" dirty="0" smtClean="0"/>
              <a:t> </a:t>
            </a:r>
            <a:r>
              <a:rPr lang="ru-RU" dirty="0" err="1" smtClean="0"/>
              <a:t>ієрархії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високий</a:t>
            </a:r>
            <a:r>
              <a:rPr lang="ru-RU" dirty="0" smtClean="0"/>
              <a:t> </a:t>
            </a:r>
            <a:r>
              <a:rPr lang="ru-RU" dirty="0" err="1" smtClean="0"/>
              <a:t>ступінь</a:t>
            </a:r>
            <a:r>
              <a:rPr lang="ru-RU" dirty="0" smtClean="0"/>
              <a:t> </a:t>
            </a:r>
            <a:r>
              <a:rPr lang="ru-RU" dirty="0" err="1" smtClean="0"/>
              <a:t>інституціоналізації</a:t>
            </a:r>
            <a:r>
              <a:rPr lang="ru-RU" dirty="0" smtClean="0"/>
              <a:t> </a:t>
            </a:r>
            <a:r>
              <a:rPr lang="ru-RU" dirty="0" err="1" smtClean="0"/>
              <a:t>процесу</a:t>
            </a:r>
            <a:r>
              <a:rPr lang="ru-RU" dirty="0" smtClean="0"/>
              <a:t> </a:t>
            </a:r>
            <a:r>
              <a:rPr lang="ru-RU" dirty="0" err="1" smtClean="0"/>
              <a:t>відбору</a:t>
            </a:r>
            <a:r>
              <a:rPr lang="ru-RU" dirty="0" smtClean="0"/>
              <a:t>, </a:t>
            </a:r>
            <a:r>
              <a:rPr lang="ru-RU" dirty="0" err="1" smtClean="0"/>
              <a:t>наявність</a:t>
            </a:r>
            <a:r>
              <a:rPr lang="ru-RU" dirty="0" smtClean="0"/>
              <a:t> </a:t>
            </a:r>
            <a:r>
              <a:rPr lang="ru-RU" dirty="0" err="1" smtClean="0"/>
              <a:t>численних</a:t>
            </a:r>
            <a:r>
              <a:rPr lang="ru-RU" dirty="0" smtClean="0"/>
              <a:t> </a:t>
            </a:r>
            <a:r>
              <a:rPr lang="ru-RU" dirty="0" err="1" smtClean="0"/>
              <a:t>інституційних</a:t>
            </a:r>
            <a:r>
              <a:rPr lang="ru-RU" dirty="0" smtClean="0"/>
              <a:t> </a:t>
            </a:r>
            <a:r>
              <a:rPr lang="ru-RU" dirty="0" err="1" smtClean="0"/>
              <a:t>фільтрів</a:t>
            </a:r>
            <a:r>
              <a:rPr lang="ru-RU" dirty="0" smtClean="0"/>
              <a:t> (</a:t>
            </a:r>
            <a:r>
              <a:rPr lang="ru-RU" dirty="0" err="1" smtClean="0"/>
              <a:t>формальних</a:t>
            </a:r>
            <a:r>
              <a:rPr lang="ru-RU" dirty="0" smtClean="0"/>
              <a:t> </a:t>
            </a:r>
            <a:r>
              <a:rPr lang="ru-RU" dirty="0" err="1" smtClean="0"/>
              <a:t>вимог</a:t>
            </a:r>
            <a:r>
              <a:rPr lang="ru-RU" dirty="0" smtClean="0"/>
              <a:t> для </a:t>
            </a:r>
            <a:r>
              <a:rPr lang="ru-RU" dirty="0" err="1" smtClean="0"/>
              <a:t>заняття</a:t>
            </a:r>
            <a:r>
              <a:rPr lang="ru-RU" dirty="0" smtClean="0"/>
              <a:t> посад (</a:t>
            </a:r>
            <a:r>
              <a:rPr lang="ru-RU" dirty="0" err="1" smtClean="0"/>
              <a:t>вік</a:t>
            </a:r>
            <a:r>
              <a:rPr lang="ru-RU" dirty="0" smtClean="0"/>
              <a:t>, </a:t>
            </a:r>
            <a:r>
              <a:rPr lang="ru-RU" dirty="0" err="1" smtClean="0"/>
              <a:t>підлога</a:t>
            </a:r>
            <a:r>
              <a:rPr lang="ru-RU" dirty="0" smtClean="0"/>
              <a:t>, стаж </a:t>
            </a:r>
            <a:r>
              <a:rPr lang="ru-RU" dirty="0" err="1" smtClean="0"/>
              <a:t>роботи</a:t>
            </a:r>
            <a:r>
              <a:rPr lang="ru-RU" dirty="0" smtClean="0"/>
              <a:t>, </a:t>
            </a:r>
            <a:r>
              <a:rPr lang="ru-RU" dirty="0" err="1" smtClean="0"/>
              <a:t>освіта</a:t>
            </a:r>
            <a:r>
              <a:rPr lang="ru-RU" dirty="0" smtClean="0"/>
              <a:t>, </a:t>
            </a:r>
            <a:r>
              <a:rPr lang="ru-RU" dirty="0" err="1" smtClean="0"/>
              <a:t>партійність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);</a:t>
            </a:r>
          </a:p>
          <a:p>
            <a:r>
              <a:rPr lang="ru-RU" dirty="0" err="1" smtClean="0"/>
              <a:t>вузький</a:t>
            </a:r>
            <a:r>
              <a:rPr lang="ru-RU" dirty="0" smtClean="0"/>
              <a:t>, </a:t>
            </a:r>
            <a:r>
              <a:rPr lang="ru-RU" dirty="0" err="1" smtClean="0"/>
              <a:t>відносно</a:t>
            </a:r>
            <a:r>
              <a:rPr lang="ru-RU" dirty="0" smtClean="0"/>
              <a:t> </a:t>
            </a:r>
            <a:r>
              <a:rPr lang="ru-RU" dirty="0" err="1" smtClean="0"/>
              <a:t>закритий</a:t>
            </a:r>
            <a:r>
              <a:rPr lang="ru-RU" dirty="0" smtClean="0"/>
              <a:t> круг </a:t>
            </a:r>
            <a:r>
              <a:rPr lang="ru-RU" dirty="0" err="1" smtClean="0"/>
              <a:t>селектората</a:t>
            </a:r>
            <a:r>
              <a:rPr lang="ru-RU" dirty="0" smtClean="0"/>
              <a:t> (людей,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здійснюють</a:t>
            </a:r>
            <a:r>
              <a:rPr lang="ru-RU" dirty="0" smtClean="0"/>
              <a:t> </a:t>
            </a:r>
            <a:r>
              <a:rPr lang="ru-RU" dirty="0" err="1" smtClean="0"/>
              <a:t>відбір</a:t>
            </a:r>
            <a:r>
              <a:rPr lang="ru-RU" dirty="0" smtClean="0"/>
              <a:t> </a:t>
            </a:r>
            <a:r>
              <a:rPr lang="ru-RU" dirty="0" err="1" smtClean="0"/>
              <a:t>кадрів</a:t>
            </a:r>
            <a:r>
              <a:rPr lang="ru-RU" dirty="0" smtClean="0"/>
              <a:t>);</a:t>
            </a:r>
          </a:p>
          <a:p>
            <a:endParaRPr lang="ru-RU" dirty="0"/>
          </a:p>
        </p:txBody>
      </p:sp>
      <p:sp>
        <p:nvSpPr>
          <p:cNvPr id="6" name="7-конечная звезда 5"/>
          <p:cNvSpPr/>
          <p:nvPr/>
        </p:nvSpPr>
        <p:spPr>
          <a:xfrm>
            <a:off x="4929158" y="0"/>
            <a:ext cx="4214842" cy="3786214"/>
          </a:xfrm>
          <a:prstGeom prst="star7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20000" dir="5400000" rotWithShape="0">
              <a:srgbClr val="000000">
                <a:alpha val="42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500694" y="1071546"/>
            <a:ext cx="3000396" cy="2125659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Система </a:t>
            </a:r>
            <a:r>
              <a:rPr lang="ru-RU" dirty="0" err="1" smtClean="0"/>
              <a:t>гільдій</a:t>
            </a:r>
            <a:r>
              <a:rPr lang="ru-RU" dirty="0" smtClean="0"/>
              <a:t> </a:t>
            </a:r>
            <a:r>
              <a:rPr lang="ru-RU" dirty="0" err="1" smtClean="0"/>
              <a:t>переважала</a:t>
            </a:r>
            <a:r>
              <a:rPr lang="ru-RU" dirty="0" smtClean="0"/>
              <a:t> в </a:t>
            </a:r>
            <a:r>
              <a:rPr lang="ru-RU" dirty="0" err="1" smtClean="0"/>
              <a:t>тоталітарних</a:t>
            </a:r>
            <a:r>
              <a:rPr lang="ru-RU" dirty="0" smtClean="0"/>
              <a:t> </a:t>
            </a:r>
            <a:r>
              <a:rPr lang="ru-RU" dirty="0" err="1" smtClean="0"/>
              <a:t>країнах</a:t>
            </a:r>
            <a:r>
              <a:rPr lang="ru-RU" dirty="0" smtClean="0"/>
              <a:t>. </a:t>
            </a:r>
            <a:r>
              <a:rPr lang="ru-RU" dirty="0" err="1" smtClean="0"/>
              <a:t>схильна</a:t>
            </a:r>
            <a:r>
              <a:rPr lang="ru-RU" dirty="0" smtClean="0"/>
              <a:t> </a:t>
            </a:r>
            <a:r>
              <a:rPr lang="ru-RU" dirty="0" smtClean="0"/>
              <a:t>до </a:t>
            </a:r>
            <a:r>
              <a:rPr lang="ru-RU" dirty="0" err="1" smtClean="0"/>
              <a:t>бюрократизації</a:t>
            </a:r>
            <a:r>
              <a:rPr lang="ru-RU" dirty="0" smtClean="0"/>
              <a:t>, консерватизму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idx="1"/>
          </p:nvPr>
        </p:nvSpPr>
        <p:spPr/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>
          <a:xfrm>
            <a:off x="1000100" y="1571612"/>
            <a:ext cx="3643338" cy="2489254"/>
          </a:xfrm>
        </p:spPr>
        <p:txBody>
          <a:bodyPr>
            <a:normAutofit/>
          </a:bodyPr>
          <a:lstStyle/>
          <a:p>
            <a:r>
              <a:rPr lang="ru-RU" dirty="0" smtClean="0"/>
              <a:t>Дана система </a:t>
            </a:r>
            <a:r>
              <a:rPr lang="ru-RU" dirty="0" err="1" smtClean="0"/>
              <a:t>поширена</a:t>
            </a:r>
            <a:r>
              <a:rPr lang="ru-RU" dirty="0" smtClean="0"/>
              <a:t> в </a:t>
            </a:r>
            <a:r>
              <a:rPr lang="ru-RU" dirty="0" err="1" smtClean="0"/>
              <a:t>більшості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 </a:t>
            </a:r>
            <a:r>
              <a:rPr lang="ru-RU" dirty="0" err="1" smtClean="0"/>
              <a:t>Західної</a:t>
            </a:r>
            <a:r>
              <a:rPr lang="ru-RU" dirty="0" smtClean="0"/>
              <a:t> </a:t>
            </a:r>
            <a:r>
              <a:rPr lang="ru-RU" dirty="0" err="1" smtClean="0"/>
              <a:t>Європи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США, </a:t>
            </a: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демократичною, </a:t>
            </a:r>
            <a:r>
              <a:rPr lang="ru-RU" dirty="0" err="1" smtClean="0"/>
              <a:t>динамічної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здібної</a:t>
            </a:r>
            <a:r>
              <a:rPr lang="ru-RU" dirty="0" smtClean="0"/>
              <a:t> до </a:t>
            </a:r>
            <a:r>
              <a:rPr lang="ru-RU" dirty="0" err="1" smtClean="0"/>
              <a:t>інновацій</a:t>
            </a:r>
            <a:r>
              <a:rPr lang="ru-RU" dirty="0" smtClean="0"/>
              <a:t>.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недоліками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часта </a:t>
            </a:r>
            <a:r>
              <a:rPr lang="ru-RU" dirty="0" err="1" smtClean="0"/>
              <a:t>зміна</a:t>
            </a:r>
            <a:r>
              <a:rPr lang="ru-RU" dirty="0" smtClean="0"/>
              <a:t> курсу у </a:t>
            </a:r>
            <a:r>
              <a:rPr lang="ru-RU" dirty="0" err="1" smtClean="0"/>
              <a:t>зв'язку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змінами</a:t>
            </a:r>
            <a:r>
              <a:rPr lang="ru-RU" dirty="0" smtClean="0"/>
              <a:t> в </a:t>
            </a:r>
            <a:r>
              <a:rPr lang="ru-RU" dirty="0" err="1" smtClean="0"/>
              <a:t>правлячій</a:t>
            </a:r>
            <a:r>
              <a:rPr lang="ru-RU" dirty="0" smtClean="0"/>
              <a:t> </a:t>
            </a:r>
            <a:r>
              <a:rPr lang="ru-RU" dirty="0" err="1" smtClean="0"/>
              <a:t>еліті</a:t>
            </a:r>
            <a:r>
              <a:rPr lang="ru-RU" dirty="0" smtClean="0"/>
              <a:t>, </a:t>
            </a:r>
            <a:r>
              <a:rPr lang="ru-RU" dirty="0" err="1" smtClean="0"/>
              <a:t>порівняно</a:t>
            </a:r>
            <a:r>
              <a:rPr lang="ru-RU" dirty="0" smtClean="0"/>
              <a:t> </a:t>
            </a:r>
            <a:r>
              <a:rPr lang="ru-RU" dirty="0" err="1" smtClean="0"/>
              <a:t>низька</a:t>
            </a:r>
            <a:r>
              <a:rPr lang="ru-RU" dirty="0" smtClean="0"/>
              <a:t> </a:t>
            </a:r>
            <a:r>
              <a:rPr lang="ru-RU" dirty="0" err="1" smtClean="0"/>
              <a:t>передбачуваність</a:t>
            </a:r>
            <a:r>
              <a:rPr lang="ru-RU" dirty="0" smtClean="0"/>
              <a:t> </a:t>
            </a:r>
            <a:r>
              <a:rPr lang="ru-RU" dirty="0" err="1" smtClean="0"/>
              <a:t>політичних</a:t>
            </a:r>
            <a:r>
              <a:rPr lang="ru-RU" dirty="0" smtClean="0"/>
              <a:t> </a:t>
            </a:r>
            <a:r>
              <a:rPr lang="ru-RU" dirty="0" err="1" smtClean="0"/>
              <a:t>рішень</a:t>
            </a:r>
            <a:r>
              <a:rPr lang="ru-RU" dirty="0" smtClean="0"/>
              <a:t>, </a:t>
            </a:r>
            <a:r>
              <a:rPr lang="ru-RU" dirty="0" err="1" smtClean="0"/>
              <a:t>схильність</a:t>
            </a:r>
            <a:r>
              <a:rPr lang="ru-RU" dirty="0" smtClean="0"/>
              <a:t> </a:t>
            </a:r>
            <a:r>
              <a:rPr lang="ru-RU" dirty="0" err="1" smtClean="0"/>
              <a:t>лідерів</a:t>
            </a:r>
            <a:r>
              <a:rPr lang="ru-RU" dirty="0" smtClean="0"/>
              <a:t> до </a:t>
            </a:r>
            <a:r>
              <a:rPr lang="ru-RU" dirty="0" err="1" smtClean="0"/>
              <a:t>надмірного</a:t>
            </a:r>
            <a:r>
              <a:rPr lang="ru-RU" dirty="0" smtClean="0"/>
              <a:t> </a:t>
            </a:r>
            <a:r>
              <a:rPr lang="ru-RU" dirty="0" err="1" smtClean="0"/>
              <a:t>захоплення</a:t>
            </a:r>
            <a:r>
              <a:rPr lang="ru-RU" dirty="0" smtClean="0"/>
              <a:t> </a:t>
            </a:r>
            <a:r>
              <a:rPr lang="ru-RU" dirty="0" err="1" smtClean="0"/>
              <a:t>зовнішнім</a:t>
            </a:r>
            <a:r>
              <a:rPr lang="ru-RU" dirty="0" smtClean="0"/>
              <a:t> </a:t>
            </a:r>
            <a:r>
              <a:rPr lang="ru-RU" dirty="0" err="1" smtClean="0"/>
              <a:t>ефектом</a:t>
            </a:r>
            <a:r>
              <a:rPr lang="ru-RU" dirty="0" smtClean="0"/>
              <a:t> та </a:t>
            </a:r>
            <a:r>
              <a:rPr lang="ru-RU" dirty="0" err="1" smtClean="0"/>
              <a:t>популізмом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5357818" y="1214422"/>
            <a:ext cx="3521075" cy="4525963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r>
              <a:rPr lang="ru-RU" b="1" dirty="0" err="1" smtClean="0"/>
              <a:t>Антрепренерську</a:t>
            </a:r>
            <a:r>
              <a:rPr lang="ru-RU" b="1" dirty="0" smtClean="0"/>
              <a:t> систему</a:t>
            </a:r>
            <a:r>
              <a:rPr lang="ru-RU" dirty="0" smtClean="0"/>
              <a:t> </a:t>
            </a:r>
            <a:r>
              <a:rPr lang="ru-RU" dirty="0" err="1" smtClean="0"/>
              <a:t>відрізняють:відвертість</a:t>
            </a:r>
            <a:r>
              <a:rPr lang="ru-RU" dirty="0" smtClean="0"/>
              <a:t>, </a:t>
            </a:r>
            <a:r>
              <a:rPr lang="ru-RU" dirty="0" err="1" smtClean="0"/>
              <a:t>широкі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 для </a:t>
            </a:r>
            <a:r>
              <a:rPr lang="ru-RU" dirty="0" err="1" smtClean="0"/>
              <a:t>представників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суспільних</a:t>
            </a:r>
            <a:r>
              <a:rPr lang="ru-RU" dirty="0" smtClean="0"/>
              <a:t> </a:t>
            </a:r>
            <a:r>
              <a:rPr lang="ru-RU" dirty="0" err="1" smtClean="0"/>
              <a:t>груп</a:t>
            </a:r>
            <a:r>
              <a:rPr lang="ru-RU" dirty="0" smtClean="0"/>
              <a:t> </a:t>
            </a:r>
            <a:r>
              <a:rPr lang="ru-RU" dirty="0" err="1" smtClean="0"/>
              <a:t>претендувати</a:t>
            </a:r>
            <a:r>
              <a:rPr lang="ru-RU" dirty="0" smtClean="0"/>
              <a:t> на </a:t>
            </a:r>
            <a:r>
              <a:rPr lang="ru-RU" dirty="0" err="1" smtClean="0"/>
              <a:t>місце</a:t>
            </a:r>
            <a:r>
              <a:rPr lang="ru-RU" dirty="0" smtClean="0"/>
              <a:t> в </a:t>
            </a:r>
            <a:r>
              <a:rPr lang="ru-RU" dirty="0" err="1" smtClean="0"/>
              <a:t>еліті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невелике</a:t>
            </a:r>
            <a:r>
              <a:rPr lang="ru-RU" dirty="0" smtClean="0"/>
              <a:t> число </a:t>
            </a:r>
            <a:r>
              <a:rPr lang="ru-RU" dirty="0" err="1" smtClean="0"/>
              <a:t>інституційних</a:t>
            </a:r>
            <a:r>
              <a:rPr lang="ru-RU" dirty="0" smtClean="0"/>
              <a:t> </a:t>
            </a:r>
            <a:r>
              <a:rPr lang="ru-RU" dirty="0" err="1" smtClean="0"/>
              <a:t>фільтрів</a:t>
            </a:r>
            <a:r>
              <a:rPr lang="ru-RU" dirty="0" smtClean="0"/>
              <a:t>,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формальних</a:t>
            </a:r>
            <a:r>
              <a:rPr lang="ru-RU" dirty="0" smtClean="0"/>
              <a:t> </a:t>
            </a:r>
            <a:r>
              <a:rPr lang="ru-RU" dirty="0" err="1" smtClean="0"/>
              <a:t>вимог</a:t>
            </a:r>
            <a:r>
              <a:rPr lang="ru-RU" dirty="0" smtClean="0"/>
              <a:t> для </a:t>
            </a:r>
            <a:r>
              <a:rPr lang="ru-RU" dirty="0" err="1" smtClean="0"/>
              <a:t>заняття</a:t>
            </a:r>
            <a:r>
              <a:rPr lang="ru-RU" dirty="0" smtClean="0"/>
              <a:t> посад;</a:t>
            </a:r>
          </a:p>
          <a:p>
            <a:r>
              <a:rPr lang="ru-RU" dirty="0" smtClean="0"/>
              <a:t>широкий круг </a:t>
            </a:r>
            <a:r>
              <a:rPr lang="ru-RU" dirty="0" err="1" smtClean="0"/>
              <a:t>беруть</a:t>
            </a:r>
            <a:r>
              <a:rPr lang="ru-RU" dirty="0" smtClean="0"/>
              <a:t> участь у </a:t>
            </a:r>
            <a:r>
              <a:rPr lang="ru-RU" dirty="0" err="1" smtClean="0"/>
              <a:t>відборі</a:t>
            </a:r>
            <a:r>
              <a:rPr lang="ru-RU" dirty="0" smtClean="0"/>
              <a:t>, в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ввійти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виборці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висока</a:t>
            </a:r>
            <a:r>
              <a:rPr lang="ru-RU" dirty="0" smtClean="0"/>
              <a:t> </a:t>
            </a:r>
            <a:r>
              <a:rPr lang="ru-RU" dirty="0" err="1" smtClean="0"/>
              <a:t>конкурентоспроможність</a:t>
            </a:r>
            <a:r>
              <a:rPr lang="ru-RU" dirty="0" smtClean="0"/>
              <a:t> </a:t>
            </a:r>
            <a:r>
              <a:rPr lang="ru-RU" dirty="0" err="1" smtClean="0"/>
              <a:t>відбору</a:t>
            </a:r>
            <a:r>
              <a:rPr lang="ru-RU" dirty="0" smtClean="0"/>
              <a:t>, </a:t>
            </a:r>
            <a:r>
              <a:rPr lang="ru-RU" dirty="0" err="1" smtClean="0"/>
              <a:t>гострота</a:t>
            </a:r>
            <a:r>
              <a:rPr lang="ru-RU" dirty="0" smtClean="0"/>
              <a:t> </a:t>
            </a:r>
            <a:r>
              <a:rPr lang="ru-RU" dirty="0" err="1" smtClean="0"/>
              <a:t>суперництва</a:t>
            </a:r>
            <a:r>
              <a:rPr lang="ru-RU" dirty="0" smtClean="0"/>
              <a:t> за </a:t>
            </a:r>
            <a:r>
              <a:rPr lang="ru-RU" dirty="0" err="1" smtClean="0"/>
              <a:t>заняття</a:t>
            </a:r>
            <a:r>
              <a:rPr lang="ru-RU" dirty="0" smtClean="0"/>
              <a:t> </a:t>
            </a:r>
            <a:r>
              <a:rPr lang="ru-RU" dirty="0" err="1" smtClean="0"/>
              <a:t>керівних</a:t>
            </a:r>
            <a:r>
              <a:rPr lang="ru-RU" dirty="0" smtClean="0"/>
              <a:t> </a:t>
            </a:r>
            <a:r>
              <a:rPr lang="ru-RU" dirty="0" err="1" smtClean="0"/>
              <a:t>позицій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першорядна</a:t>
            </a:r>
            <a:r>
              <a:rPr lang="ru-RU" dirty="0" smtClean="0"/>
              <a:t> </a:t>
            </a:r>
            <a:r>
              <a:rPr lang="ru-RU" dirty="0" err="1" smtClean="0"/>
              <a:t>значущість</a:t>
            </a:r>
            <a:r>
              <a:rPr lang="ru-RU" dirty="0" smtClean="0"/>
              <a:t> </a:t>
            </a:r>
            <a:r>
              <a:rPr lang="ru-RU" dirty="0" err="1" smtClean="0"/>
              <a:t>особистих</a:t>
            </a:r>
            <a:r>
              <a:rPr lang="ru-RU" dirty="0" smtClean="0"/>
              <a:t> </a:t>
            </a:r>
            <a:r>
              <a:rPr lang="ru-RU" dirty="0" err="1" smtClean="0"/>
              <a:t>якостей</a:t>
            </a:r>
            <a:r>
              <a:rPr lang="ru-RU" dirty="0" smtClean="0"/>
              <a:t>, </a:t>
            </a:r>
            <a:r>
              <a:rPr lang="ru-RU" dirty="0" err="1" smtClean="0"/>
              <a:t>індивідуальної</a:t>
            </a:r>
            <a:r>
              <a:rPr lang="ru-RU" dirty="0" smtClean="0"/>
              <a:t> </a:t>
            </a:r>
            <a:r>
              <a:rPr lang="ru-RU" dirty="0" err="1" smtClean="0"/>
              <a:t>активності</a:t>
            </a:r>
            <a:r>
              <a:rPr lang="ru-RU" dirty="0" smtClean="0"/>
              <a:t>, </a:t>
            </a:r>
            <a:r>
              <a:rPr lang="ru-RU" dirty="0" err="1" smtClean="0"/>
              <a:t>уміння</a:t>
            </a:r>
            <a:r>
              <a:rPr lang="ru-RU" dirty="0" smtClean="0"/>
              <a:t> </a:t>
            </a:r>
            <a:r>
              <a:rPr lang="ru-RU" dirty="0" err="1" smtClean="0"/>
              <a:t>знайти</a:t>
            </a:r>
            <a:r>
              <a:rPr lang="ru-RU" dirty="0" smtClean="0"/>
              <a:t> </a:t>
            </a:r>
            <a:r>
              <a:rPr lang="ru-RU" dirty="0" err="1" smtClean="0"/>
              <a:t>підтримку</a:t>
            </a:r>
            <a:r>
              <a:rPr lang="ru-RU" dirty="0" smtClean="0"/>
              <a:t> </a:t>
            </a:r>
            <a:r>
              <a:rPr lang="ru-RU" dirty="0" err="1" smtClean="0"/>
              <a:t>виборців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к\Desktop\8ab7f1a7a96339c1da2b3d1f3d89d4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uk-UA" dirty="0" smtClean="0"/>
              <a:t>Політична еліта в Україні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отриманняУкраїною</a:t>
            </a:r>
            <a:r>
              <a:rPr lang="ru-RU" dirty="0" smtClean="0"/>
              <a:t> </a:t>
            </a:r>
            <a:r>
              <a:rPr lang="ru-RU" dirty="0" err="1" smtClean="0"/>
              <a:t>незалежності</a:t>
            </a:r>
            <a:r>
              <a:rPr lang="ru-RU" dirty="0" smtClean="0"/>
              <a:t> </a:t>
            </a:r>
            <a:r>
              <a:rPr lang="ru-RU" dirty="0" err="1" smtClean="0"/>
              <a:t>починається</a:t>
            </a:r>
            <a:r>
              <a:rPr lang="ru-RU" dirty="0" smtClean="0"/>
              <a:t> </a:t>
            </a:r>
            <a:r>
              <a:rPr lang="ru-RU" dirty="0" err="1" smtClean="0"/>
              <a:t>сучасний</a:t>
            </a:r>
            <a:r>
              <a:rPr lang="ru-RU" dirty="0" smtClean="0"/>
              <a:t> </a:t>
            </a:r>
            <a:r>
              <a:rPr lang="ru-RU" dirty="0" err="1" smtClean="0"/>
              <a:t>етап</a:t>
            </a:r>
            <a:r>
              <a:rPr lang="ru-RU" dirty="0" smtClean="0"/>
              <a:t> в </a:t>
            </a:r>
            <a:r>
              <a:rPr lang="ru-RU" dirty="0" err="1" smtClean="0"/>
              <a:t>історії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еліти</a:t>
            </a:r>
            <a:r>
              <a:rPr lang="ru-RU" dirty="0" smtClean="0"/>
              <a:t>, яка на </a:t>
            </a:r>
            <a:r>
              <a:rPr lang="ru-RU" dirty="0" err="1" smtClean="0"/>
              <a:t>всьому</a:t>
            </a:r>
            <a:r>
              <a:rPr lang="ru-RU" dirty="0" smtClean="0"/>
              <a:t> </a:t>
            </a:r>
            <a:r>
              <a:rPr lang="ru-RU" dirty="0" err="1" smtClean="0"/>
              <a:t>пострадянському</a:t>
            </a:r>
            <a:r>
              <a:rPr lang="ru-RU" dirty="0" smtClean="0"/>
              <a:t> </a:t>
            </a:r>
            <a:r>
              <a:rPr lang="ru-RU" dirty="0" err="1" smtClean="0"/>
              <a:t>просторі</a:t>
            </a:r>
            <a:r>
              <a:rPr lang="ru-RU" dirty="0" smtClean="0"/>
              <a:t> </a:t>
            </a:r>
            <a:r>
              <a:rPr lang="ru-RU" dirty="0" err="1" smtClean="0"/>
              <a:t>сформувалася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старій</a:t>
            </a:r>
            <a:r>
              <a:rPr lang="ru-RU" dirty="0" smtClean="0"/>
              <a:t> </a:t>
            </a:r>
            <a:r>
              <a:rPr lang="ru-RU" dirty="0" err="1" smtClean="0"/>
              <a:t>номенклатурній</a:t>
            </a:r>
            <a:r>
              <a:rPr lang="ru-RU" dirty="0" smtClean="0"/>
              <a:t> </a:t>
            </a:r>
            <a:r>
              <a:rPr lang="ru-RU" dirty="0" err="1" smtClean="0"/>
              <a:t>базі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в </a:t>
            </a:r>
            <a:r>
              <a:rPr lang="ru-RU" dirty="0" err="1" smtClean="0"/>
              <a:t>цілому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подоба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строката</a:t>
            </a:r>
            <a:r>
              <a:rPr lang="ru-RU" dirty="0" smtClean="0"/>
              <a:t>: у </a:t>
            </a:r>
            <a:r>
              <a:rPr lang="ru-RU" dirty="0" err="1" smtClean="0"/>
              <a:t>неї</a:t>
            </a:r>
            <a:r>
              <a:rPr lang="ru-RU" dirty="0" smtClean="0"/>
              <a:t> </a:t>
            </a:r>
            <a:r>
              <a:rPr lang="ru-RU" dirty="0" err="1" smtClean="0"/>
              <a:t>входять</a:t>
            </a:r>
            <a:r>
              <a:rPr lang="ru-RU" dirty="0" smtClean="0"/>
              <a:t> не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представники</a:t>
            </a:r>
            <a:r>
              <a:rPr lang="ru-RU" dirty="0" smtClean="0"/>
              <a:t> </a:t>
            </a:r>
            <a:r>
              <a:rPr lang="ru-RU" dirty="0" err="1" smtClean="0"/>
              <a:t>колишньоїпартноменклатури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господарники</a:t>
            </a:r>
            <a:r>
              <a:rPr lang="ru-RU" dirty="0" smtClean="0"/>
              <a:t>, </a:t>
            </a:r>
            <a:r>
              <a:rPr lang="ru-RU" dirty="0" err="1" smtClean="0"/>
              <a:t>державні</a:t>
            </a:r>
            <a:r>
              <a:rPr lang="ru-RU" dirty="0" smtClean="0"/>
              <a:t> чиновники, </a:t>
            </a:r>
            <a:r>
              <a:rPr lang="ru-RU" dirty="0" err="1" smtClean="0"/>
              <a:t>підприємці</a:t>
            </a:r>
            <a:r>
              <a:rPr lang="ru-RU" dirty="0" smtClean="0"/>
              <a:t>, </a:t>
            </a:r>
            <a:r>
              <a:rPr lang="ru-RU" dirty="0" err="1" smtClean="0"/>
              <a:t>гуманітарна</a:t>
            </a:r>
            <a:r>
              <a:rPr lang="ru-RU" dirty="0" smtClean="0"/>
              <a:t> </a:t>
            </a:r>
            <a:r>
              <a:rPr lang="ru-RU" dirty="0" err="1" smtClean="0"/>
              <a:t>інтелігенція</a:t>
            </a:r>
            <a:r>
              <a:rPr lang="ru-RU" dirty="0" smtClean="0"/>
              <a:t>, </a:t>
            </a:r>
            <a:r>
              <a:rPr lang="ru-RU" dirty="0" err="1" smtClean="0"/>
              <a:t>лідери</a:t>
            </a:r>
            <a:r>
              <a:rPr lang="ru-RU" dirty="0" smtClean="0"/>
              <a:t> </a:t>
            </a:r>
            <a:r>
              <a:rPr lang="ru-RU" dirty="0" err="1" smtClean="0"/>
              <a:t>багаточисельних</a:t>
            </a:r>
            <a:r>
              <a:rPr lang="ru-RU" dirty="0" smtClean="0"/>
              <a:t> </a:t>
            </a:r>
            <a:r>
              <a:rPr lang="ru-RU" dirty="0" err="1" smtClean="0"/>
              <a:t>партій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ін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1E1E1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E1E1E1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Метро">
  <a:themeElements>
    <a:clrScheme name="Метро">
      <a:dk1>
        <a:sysClr val="windowText" lastClr="000000"/>
      </a:dk1>
      <a:lt1>
        <a:sysClr val="window" lastClr="E1E1E1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E1E1E1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E1E1E1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420</Words>
  <PresentationFormat>Экран (4:3)</PresentationFormat>
  <Paragraphs>53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Тема Office</vt:lpstr>
      <vt:lpstr>Метро</vt:lpstr>
      <vt:lpstr>1_Метро</vt:lpstr>
      <vt:lpstr>Изящная</vt:lpstr>
      <vt:lpstr>Эркер</vt:lpstr>
      <vt:lpstr>Політична еліта</vt:lpstr>
      <vt:lpstr>Слайд 2</vt:lpstr>
      <vt:lpstr>Причини утворення еліти:</vt:lpstr>
      <vt:lpstr>Типи політичних еліт</vt:lpstr>
      <vt:lpstr>Функції політичної еліти:</vt:lpstr>
      <vt:lpstr> Механізм формування політичної еліти. В сучасній політології прийнято розрізняти дві основні системи рекрутування політичних еліт - антрепренерську і гільдій.</vt:lpstr>
      <vt:lpstr>Слайд 7</vt:lpstr>
      <vt:lpstr>Слайд 8</vt:lpstr>
      <vt:lpstr>Політична еліта в Україні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Політична еліта</dc:title>
  <dc:creator>Пк</dc:creator>
  <cp:lastModifiedBy>Пк</cp:lastModifiedBy>
  <cp:revision>11</cp:revision>
  <dcterms:created xsi:type="dcterms:W3CDTF">2014-04-27T19:25:23Z</dcterms:created>
  <dcterms:modified xsi:type="dcterms:W3CDTF">2014-04-27T21:03:51Z</dcterms:modified>
</cp:coreProperties>
</file>