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8"/>
  </p:notesMasterIdLst>
  <p:sldIdLst>
    <p:sldId id="256" r:id="rId2"/>
    <p:sldId id="257" r:id="rId3"/>
    <p:sldId id="263" r:id="rId4"/>
    <p:sldId id="262" r:id="rId5"/>
    <p:sldId id="264" r:id="rId6"/>
    <p:sldId id="260" r:id="rId7"/>
    <p:sldId id="261" r:id="rId8"/>
    <p:sldId id="265" r:id="rId9"/>
    <p:sldId id="266" r:id="rId10"/>
    <p:sldId id="267" r:id="rId11"/>
    <p:sldId id="268" r:id="rId12"/>
    <p:sldId id="259" r:id="rId13"/>
    <p:sldId id="269" r:id="rId14"/>
    <p:sldId id="25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556F0-FBFB-43EE-AEF6-AEE77526008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53E4F-005F-4ACA-BC84-D0919FBF1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6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53E4F-005F-4ACA-BC84-D0919FBF13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FEF5FF8-C453-40BE-AB7C-26C53CFD7772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73FED6-D422-425D-9AD6-AD3CBD48321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188640"/>
            <a:ext cx="8820472" cy="93610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F0"/>
                </a:solidFill>
              </a:rPr>
              <a:t>Сучасний </a:t>
            </a:r>
            <a:r>
              <a:rPr lang="uk-UA" b="1" i="1" dirty="0" err="1" smtClean="0">
                <a:solidFill>
                  <a:srgbClr val="00B0F0"/>
                </a:solidFill>
              </a:rPr>
              <a:t>манеджер</a:t>
            </a:r>
            <a:r>
              <a:rPr lang="uk-UA" b="1" i="1" dirty="0" smtClean="0">
                <a:solidFill>
                  <a:srgbClr val="00B0F0"/>
                </a:solidFill>
              </a:rPr>
              <a:t> : який він?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726" y="1556792"/>
            <a:ext cx="2533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Презентація </a:t>
            </a:r>
            <a:br>
              <a:rPr lang="uk-UA" dirty="0" smtClean="0"/>
            </a:br>
            <a:r>
              <a:rPr lang="uk-UA" dirty="0" smtClean="0"/>
              <a:t>учениці 44 групи </a:t>
            </a:r>
          </a:p>
          <a:p>
            <a:r>
              <a:rPr lang="uk-UA" dirty="0" smtClean="0"/>
              <a:t>Бокової Дар</a:t>
            </a:r>
            <a:r>
              <a:rPr lang="en-US" dirty="0" smtClean="0"/>
              <a:t>’</a:t>
            </a:r>
            <a:r>
              <a:rPr lang="uk-UA" dirty="0" smtClean="0"/>
              <a:t>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22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i="1" dirty="0" smtClean="0"/>
              <a:t>Порівняння: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i="1" dirty="0"/>
              <a:t>Для </a:t>
            </a:r>
            <a:r>
              <a:rPr lang="ru-RU" i="1" dirty="0" err="1"/>
              <a:t>порівняння</a:t>
            </a:r>
            <a:r>
              <a:rPr lang="ru-RU" i="1" dirty="0"/>
              <a:t> </a:t>
            </a:r>
            <a:r>
              <a:rPr lang="ru-RU" i="1" dirty="0" err="1"/>
              <a:t>наведемо</a:t>
            </a:r>
            <a:r>
              <a:rPr lang="ru-RU" i="1" dirty="0"/>
              <a:t> </a:t>
            </a:r>
            <a:r>
              <a:rPr lang="ru-RU" i="1" dirty="0" err="1"/>
              <a:t>кваліфікаційні</a:t>
            </a:r>
            <a:r>
              <a:rPr lang="ru-RU" i="1" dirty="0"/>
              <a:t> </a:t>
            </a:r>
            <a:r>
              <a:rPr lang="ru-RU" i="1" dirty="0" err="1"/>
              <a:t>вимоги</a:t>
            </a:r>
            <a:r>
              <a:rPr lang="ru-RU" i="1" dirty="0"/>
              <a:t> до </a:t>
            </a:r>
            <a:r>
              <a:rPr lang="ru-RU" i="1" dirty="0" err="1"/>
              <a:t>особистості</a:t>
            </a:r>
            <a:r>
              <a:rPr lang="ru-RU" i="1" dirty="0"/>
              <a:t> менеджера у </a:t>
            </a:r>
            <a:r>
              <a:rPr lang="ru-RU" i="1" u="sng" dirty="0" err="1"/>
              <a:t>Великобританії</a:t>
            </a:r>
            <a:r>
              <a:rPr lang="ru-RU" i="1" dirty="0"/>
              <a:t>: 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організаційних</a:t>
            </a:r>
            <a:r>
              <a:rPr lang="ru-RU" dirty="0"/>
              <a:t> структур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/>
              <a:t>обов'язків</a:t>
            </a:r>
            <a:r>
              <a:rPr lang="ru-RU" dirty="0"/>
              <a:t> і </a:t>
            </a:r>
            <a:r>
              <a:rPr lang="ru-RU" dirty="0" err="1"/>
              <a:t>стилів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володіння</a:t>
            </a:r>
            <a:r>
              <a:rPr lang="ru-RU" dirty="0"/>
              <a:t> способами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8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41431" y="2492896"/>
            <a:ext cx="2987824" cy="30109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i="1" dirty="0" err="1" smtClean="0"/>
              <a:t>Вміння</a:t>
            </a:r>
            <a:r>
              <a:rPr lang="ru-RU" i="1" dirty="0" smtClean="0"/>
              <a:t> </a:t>
            </a:r>
            <a:r>
              <a:rPr lang="ru-RU" i="1" dirty="0" err="1"/>
              <a:t>оцінювати</a:t>
            </a:r>
            <a:r>
              <a:rPr lang="ru-RU" i="1" dirty="0"/>
              <a:t> не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знання</a:t>
            </a:r>
            <a:r>
              <a:rPr lang="ru-RU" i="1" dirty="0"/>
              <a:t>, а й </a:t>
            </a:r>
            <a:r>
              <a:rPr lang="ru-RU" i="1" dirty="0" err="1"/>
              <a:t>виявляти</a:t>
            </a:r>
            <a:r>
              <a:rPr lang="ru-RU" i="1" dirty="0"/>
              <a:t> </a:t>
            </a:r>
            <a:r>
              <a:rPr lang="ru-RU" i="1" dirty="0" err="1"/>
              <a:t>навички</a:t>
            </a:r>
            <a:r>
              <a:rPr lang="ru-RU" i="1" dirty="0"/>
              <a:t> на </a:t>
            </a:r>
            <a:r>
              <a:rPr lang="ru-RU" i="1" dirty="0" err="1"/>
              <a:t>практиці</a:t>
            </a:r>
            <a:r>
              <a:rPr lang="ru-RU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8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" y="0"/>
            <a:ext cx="9193570" cy="60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256" y="5301208"/>
            <a:ext cx="9135019" cy="1544944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 err="1"/>
              <a:t>В</a:t>
            </a:r>
            <a:r>
              <a:rPr lang="ru-RU" i="1" dirty="0" err="1" smtClean="0"/>
              <a:t>олодіння</a:t>
            </a:r>
            <a:r>
              <a:rPr lang="ru-RU" i="1" dirty="0" smtClean="0"/>
              <a:t> </a:t>
            </a:r>
            <a:r>
              <a:rPr lang="ru-RU" i="1" dirty="0" err="1"/>
              <a:t>мистецтвом</a:t>
            </a:r>
            <a:r>
              <a:rPr lang="ru-RU" i="1" dirty="0"/>
              <a:t> </a:t>
            </a:r>
            <a:r>
              <a:rPr lang="ru-RU" i="1" dirty="0" err="1"/>
              <a:t>управління</a:t>
            </a:r>
            <a:r>
              <a:rPr lang="ru-RU" i="1" dirty="0"/>
              <a:t> людьми, </a:t>
            </a:r>
            <a:r>
              <a:rPr lang="ru-RU" i="1" dirty="0" err="1"/>
              <a:t>підбору</a:t>
            </a:r>
            <a:r>
              <a:rPr lang="ru-RU" i="1" dirty="0"/>
              <a:t> та </a:t>
            </a:r>
            <a:r>
              <a:rPr lang="ru-RU" i="1" dirty="0" err="1"/>
              <a:t>підготовки</a:t>
            </a:r>
            <a:r>
              <a:rPr lang="ru-RU" i="1" dirty="0"/>
              <a:t> </a:t>
            </a:r>
            <a:r>
              <a:rPr lang="ru-RU" i="1" dirty="0" err="1"/>
              <a:t>кадрів</a:t>
            </a:r>
            <a:r>
              <a:rPr lang="ru-RU" i="1" dirty="0"/>
              <a:t>, </a:t>
            </a:r>
            <a:r>
              <a:rPr lang="ru-RU" i="1" dirty="0" err="1"/>
              <a:t>регулювання</a:t>
            </a:r>
            <a:r>
              <a:rPr lang="ru-RU" i="1" dirty="0"/>
              <a:t> </a:t>
            </a:r>
            <a:r>
              <a:rPr lang="ru-RU" i="1" dirty="0" err="1"/>
              <a:t>відносин</a:t>
            </a:r>
            <a:r>
              <a:rPr lang="ru-RU" i="1" dirty="0"/>
              <a:t> </a:t>
            </a:r>
            <a:r>
              <a:rPr lang="ru-RU" i="1" dirty="0" err="1"/>
              <a:t>серед</a:t>
            </a:r>
            <a:r>
              <a:rPr lang="ru-RU" i="1" dirty="0"/>
              <a:t> </a:t>
            </a:r>
            <a:r>
              <a:rPr lang="ru-RU" i="1" dirty="0" err="1"/>
              <a:t>підлеглих</a:t>
            </a:r>
            <a:r>
              <a:rPr lang="ru-RU" i="1" dirty="0"/>
              <a:t>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2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" y="1"/>
            <a:ext cx="68838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56176" y="1"/>
            <a:ext cx="2987824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 err="1" smtClean="0"/>
              <a:t>ораторські</a:t>
            </a:r>
            <a:r>
              <a:rPr lang="ru-RU" i="1" dirty="0" smtClean="0"/>
              <a:t> </a:t>
            </a:r>
            <a:r>
              <a:rPr lang="ru-RU" i="1" dirty="0" err="1"/>
              <a:t>здібності</a:t>
            </a:r>
            <a:r>
              <a:rPr lang="ru-RU" i="1" dirty="0"/>
              <a:t> та </a:t>
            </a:r>
            <a:r>
              <a:rPr lang="ru-RU" i="1" dirty="0" err="1"/>
              <a:t>вміння</a:t>
            </a:r>
            <a:r>
              <a:rPr lang="ru-RU" i="1" dirty="0"/>
              <a:t> </a:t>
            </a:r>
            <a:r>
              <a:rPr lang="ru-RU" i="1" dirty="0" err="1" smtClean="0"/>
              <a:t>висловлювати</a:t>
            </a:r>
            <a:r>
              <a:rPr lang="ru-RU" i="1" dirty="0" smtClean="0"/>
              <a:t> </a:t>
            </a:r>
            <a:r>
              <a:rPr lang="ru-RU" i="1" dirty="0"/>
              <a:t>думки; </a:t>
            </a:r>
            <a:endParaRPr lang="ru-RU" i="1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err="1"/>
              <a:t>з</a:t>
            </a:r>
            <a:r>
              <a:rPr lang="ru-RU" i="1" dirty="0" err="1" smtClean="0"/>
              <a:t>датність</a:t>
            </a:r>
            <a:r>
              <a:rPr lang="ru-RU" i="1" dirty="0" smtClean="0"/>
              <a:t> </a:t>
            </a:r>
            <a:r>
              <a:rPr lang="ru-RU" i="1" dirty="0"/>
              <a:t>до </a:t>
            </a:r>
            <a:r>
              <a:rPr lang="ru-RU" i="1" dirty="0" err="1"/>
              <a:t>самооцінки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, </a:t>
            </a:r>
            <a:r>
              <a:rPr lang="ru-RU" i="1" dirty="0" err="1"/>
              <a:t>вміння</a:t>
            </a:r>
            <a:r>
              <a:rPr lang="ru-RU" i="1" dirty="0"/>
              <a:t> </a:t>
            </a:r>
            <a:r>
              <a:rPr lang="ru-RU" i="1" dirty="0" err="1"/>
              <a:t>робити</a:t>
            </a:r>
            <a:r>
              <a:rPr lang="ru-RU" i="1" dirty="0"/>
              <a:t> </a:t>
            </a:r>
            <a:r>
              <a:rPr lang="ru-RU" i="1" dirty="0" err="1"/>
              <a:t>правильні</a:t>
            </a:r>
            <a:r>
              <a:rPr lang="ru-RU" i="1" dirty="0"/>
              <a:t> </a:t>
            </a:r>
            <a:r>
              <a:rPr lang="ru-RU" i="1" dirty="0" err="1"/>
              <a:t>висновки</a:t>
            </a:r>
            <a:r>
              <a:rPr lang="ru-RU" i="1" dirty="0"/>
              <a:t> і </a:t>
            </a:r>
            <a:r>
              <a:rPr lang="ru-RU" i="1" dirty="0" err="1"/>
              <a:t>підвищувати</a:t>
            </a:r>
            <a:r>
              <a:rPr lang="ru-RU" i="1" dirty="0"/>
              <a:t> </a:t>
            </a:r>
            <a:r>
              <a:rPr lang="ru-RU" i="1" dirty="0" err="1"/>
              <a:t>кваліфікацію</a:t>
            </a:r>
            <a:r>
              <a:rPr lang="ru-RU" i="1" dirty="0"/>
              <a:t>; 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95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9512" y="260648"/>
            <a:ext cx="4846640" cy="726904"/>
          </a:xfrm>
        </p:spPr>
        <p:txBody>
          <a:bodyPr/>
          <a:lstStyle/>
          <a:p>
            <a:pPr algn="r"/>
            <a:r>
              <a:rPr lang="uk-UA" dirty="0" smtClean="0"/>
              <a:t>Риси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89512" y="1484784"/>
            <a:ext cx="4974976" cy="1944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i="1" dirty="0" err="1" smtClean="0"/>
              <a:t>здатність</a:t>
            </a:r>
            <a:r>
              <a:rPr lang="ru-RU" sz="2800" i="1" dirty="0" smtClean="0"/>
              <a:t> </a:t>
            </a:r>
            <a:r>
              <a:rPr lang="ru-RU" sz="2800" i="1" dirty="0" err="1"/>
              <a:t>розбиратися</a:t>
            </a:r>
            <a:r>
              <a:rPr lang="ru-RU" sz="2800" i="1" dirty="0"/>
              <a:t> в </a:t>
            </a:r>
            <a:r>
              <a:rPr lang="ru-RU" sz="2800" i="1" dirty="0" err="1"/>
              <a:t>сучасній</a:t>
            </a:r>
            <a:r>
              <a:rPr lang="ru-RU" sz="2800" i="1" dirty="0"/>
              <a:t> </a:t>
            </a:r>
            <a:r>
              <a:rPr lang="ru-RU" sz="2800" i="1" dirty="0" err="1"/>
              <a:t>інформаційній</a:t>
            </a:r>
            <a:r>
              <a:rPr lang="ru-RU" sz="2800" i="1" dirty="0"/>
              <a:t> </a:t>
            </a:r>
            <a:r>
              <a:rPr lang="ru-RU" sz="2800" i="1" dirty="0" err="1"/>
              <a:t>технології</a:t>
            </a:r>
            <a:r>
              <a:rPr lang="ru-RU" sz="2800" i="1" dirty="0"/>
              <a:t> і </a:t>
            </a:r>
            <a:r>
              <a:rPr lang="ru-RU" sz="2800" i="1" dirty="0" err="1"/>
              <a:t>засобах</a:t>
            </a:r>
            <a:r>
              <a:rPr lang="ru-RU" sz="2800" i="1" dirty="0"/>
              <a:t> </a:t>
            </a:r>
            <a:r>
              <a:rPr lang="ru-RU" sz="2800" i="1" dirty="0" err="1"/>
              <a:t>комунікації</a:t>
            </a:r>
            <a:r>
              <a:rPr lang="ru-RU" sz="2800" i="1" dirty="0"/>
              <a:t>, </a:t>
            </a:r>
            <a:r>
              <a:rPr lang="ru-RU" sz="2800" i="1" dirty="0" err="1"/>
              <a:t>необхідних</a:t>
            </a:r>
            <a:r>
              <a:rPr lang="ru-RU" sz="2800" i="1" dirty="0"/>
              <a:t> </a:t>
            </a:r>
            <a:endParaRPr lang="ru-RU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10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212976"/>
            <a:ext cx="8784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для </a:t>
            </a:r>
            <a:r>
              <a:rPr lang="ru-RU" sz="2800" i="1" dirty="0" err="1" smtClean="0"/>
              <a:t>управлінського</a:t>
            </a:r>
            <a:r>
              <a:rPr lang="ru-RU" sz="2800" i="1" dirty="0" smtClean="0"/>
              <a:t> персоналу; 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2800" i="1" dirty="0" err="1" smtClean="0"/>
              <a:t>здатність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налагоджувати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стосунки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між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фірмою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її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клієнтами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управляти</a:t>
            </a:r>
            <a:r>
              <a:rPr lang="ru-RU" sz="2800" i="1" dirty="0" smtClean="0"/>
              <a:t> ресурсами, </a:t>
            </a:r>
            <a:r>
              <a:rPr lang="ru-RU" sz="2800" i="1" dirty="0" err="1" smtClean="0"/>
              <a:t>планувати</a:t>
            </a:r>
            <a:r>
              <a:rPr lang="ru-RU" sz="2800" i="1" dirty="0" smtClean="0"/>
              <a:t> і </a:t>
            </a:r>
            <a:r>
              <a:rPr lang="ru-RU" sz="2800" i="1" dirty="0" err="1" smtClean="0"/>
              <a:t>прогнозувати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їхню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діяльність</a:t>
            </a:r>
            <a:r>
              <a:rPr lang="ru-RU" sz="2800" i="1" dirty="0" smtClean="0"/>
              <a:t>; 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0402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i="1" dirty="0" smtClean="0"/>
              <a:t>Порівняння 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err="1"/>
              <a:t>Зокрема</a:t>
            </a:r>
            <a:r>
              <a:rPr lang="ru-RU" i="1" dirty="0"/>
              <a:t>, у </a:t>
            </a:r>
            <a:r>
              <a:rPr lang="ru-RU" i="1" dirty="0" err="1"/>
              <a:t>системі</a:t>
            </a:r>
            <a:r>
              <a:rPr lang="ru-RU" i="1" dirty="0"/>
              <a:t> </a:t>
            </a:r>
            <a:r>
              <a:rPr lang="ru-RU" i="1" dirty="0" err="1"/>
              <a:t>управління</a:t>
            </a:r>
            <a:r>
              <a:rPr lang="ru-RU" i="1" dirty="0"/>
              <a:t> </a:t>
            </a:r>
            <a:r>
              <a:rPr lang="ru-RU" i="1" u="sng" dirty="0"/>
              <a:t>США </a:t>
            </a:r>
            <a:r>
              <a:rPr lang="ru-RU" i="1" dirty="0" err="1"/>
              <a:t>виділяється</a:t>
            </a:r>
            <a:r>
              <a:rPr lang="ru-RU" i="1" dirty="0"/>
              <a:t> </a:t>
            </a:r>
            <a:r>
              <a:rPr lang="ru-RU" i="1" dirty="0" err="1"/>
              <a:t>п'ять</a:t>
            </a:r>
            <a:r>
              <a:rPr lang="ru-RU" i="1" dirty="0"/>
              <a:t> </a:t>
            </a:r>
            <a:r>
              <a:rPr lang="ru-RU" i="1" dirty="0" err="1"/>
              <a:t>основних</a:t>
            </a:r>
            <a:r>
              <a:rPr lang="ru-RU" i="1" dirty="0"/>
              <a:t> </a:t>
            </a:r>
            <a:r>
              <a:rPr lang="ru-RU" i="1" dirty="0" err="1"/>
              <a:t>вимог</a:t>
            </a:r>
            <a:r>
              <a:rPr lang="ru-RU" i="1" dirty="0"/>
              <a:t>: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здоровий </a:t>
            </a:r>
            <a:r>
              <a:rPr lang="ru-RU" dirty="0" err="1"/>
              <a:t>глузд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впевненість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силах; 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доводити</a:t>
            </a:r>
            <a:r>
              <a:rPr lang="ru-RU" dirty="0"/>
              <a:t> </a:t>
            </a:r>
            <a:r>
              <a:rPr lang="ru-RU" dirty="0" err="1"/>
              <a:t>почату</a:t>
            </a:r>
            <a:r>
              <a:rPr lang="ru-RU" dirty="0"/>
              <a:t> справу до </a:t>
            </a:r>
            <a:r>
              <a:rPr lang="ru-RU" dirty="0" err="1"/>
              <a:t>кінця</a:t>
            </a:r>
            <a:r>
              <a:rPr lang="ru-RU" dirty="0" smtClean="0"/>
              <a:t>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62736" cy="968152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/>
              <a:t>Таким </a:t>
            </a:r>
            <a:r>
              <a:rPr lang="ru-RU" sz="2800" b="1" u="sng" dirty="0"/>
              <a:t>чином, </a:t>
            </a:r>
            <a:r>
              <a:rPr lang="ru-RU" sz="2800" b="1" u="sng" dirty="0" err="1"/>
              <a:t>ринкова</a:t>
            </a:r>
            <a:r>
              <a:rPr lang="ru-RU" sz="2800" b="1" u="sng" dirty="0"/>
              <a:t> </a:t>
            </a:r>
            <a:r>
              <a:rPr lang="ru-RU" sz="2800" b="1" u="sng" dirty="0" err="1"/>
              <a:t>економіка</a:t>
            </a:r>
            <a:r>
              <a:rPr lang="ru-RU" sz="2800" b="1" u="sng" dirty="0"/>
              <a:t> </a:t>
            </a:r>
            <a:r>
              <a:rPr lang="ru-RU" sz="2800" b="1" u="sng" dirty="0" err="1"/>
              <a:t>вимагає</a:t>
            </a:r>
            <a:r>
              <a:rPr lang="ru-RU" sz="2800" b="1" u="sng" dirty="0"/>
              <a:t> </a:t>
            </a:r>
            <a:r>
              <a:rPr lang="ru-RU" sz="2800" b="1" u="sng" dirty="0" err="1"/>
              <a:t>від</a:t>
            </a:r>
            <a:r>
              <a:rPr lang="ru-RU" sz="2800" b="1" u="sng" dirty="0"/>
              <a:t> менеджера: 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 numCol="2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/>
              <a:t>керувати</a:t>
            </a:r>
            <a:r>
              <a:rPr lang="ru-RU" dirty="0"/>
              <a:t> собою;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Розумних</a:t>
            </a:r>
            <a:r>
              <a:rPr lang="ru-RU" dirty="0" smtClean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Чітких</a:t>
            </a:r>
            <a:r>
              <a:rPr lang="ru-RU" dirty="0" smtClean="0"/>
              <a:t>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/>
              <a:t>цілей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розвитку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 smtClean="0"/>
              <a:t>проблеми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Винахідливості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здатності</a:t>
            </a:r>
            <a:r>
              <a:rPr lang="ru-RU" dirty="0"/>
              <a:t> до </a:t>
            </a:r>
            <a:r>
              <a:rPr lang="ru-RU" dirty="0" err="1"/>
              <a:t>інновацій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оточуючих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/>
              <a:t>навчати</a:t>
            </a:r>
            <a:r>
              <a:rPr lang="ru-RU" dirty="0"/>
              <a:t> </a:t>
            </a:r>
            <a:r>
              <a:rPr lang="ru-RU" dirty="0" err="1"/>
              <a:t>підлеглих</a:t>
            </a:r>
            <a:r>
              <a:rPr lang="ru-RU" dirty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/>
              <a:t>формувати</a:t>
            </a:r>
            <a:r>
              <a:rPr lang="ru-RU" dirty="0"/>
              <a:t> і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трудовий</a:t>
            </a:r>
            <a:r>
              <a:rPr lang="ru-RU" dirty="0"/>
              <a:t> </a:t>
            </a:r>
            <a:r>
              <a:rPr lang="ru-RU" dirty="0" err="1"/>
              <a:t>колектив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1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i="1" dirty="0" smtClean="0"/>
              <a:t>Епіграф: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i="1" dirty="0"/>
              <a:t> </a:t>
            </a:r>
            <a:r>
              <a:rPr lang="ru-RU" sz="3200" i="1" dirty="0" smtClean="0"/>
              <a:t>     “</a:t>
            </a:r>
            <a:r>
              <a:rPr lang="ru-RU" sz="3200" i="1" dirty="0" err="1"/>
              <a:t>Окремий</a:t>
            </a:r>
            <a:r>
              <a:rPr lang="ru-RU" sz="3200" i="1" dirty="0"/>
              <a:t> </a:t>
            </a:r>
            <a:r>
              <a:rPr lang="ru-RU" sz="3200" i="1" dirty="0" err="1"/>
              <a:t>скрипаль</a:t>
            </a:r>
            <a:r>
              <a:rPr lang="ru-RU" sz="3200" i="1" dirty="0"/>
              <a:t> сам </a:t>
            </a:r>
            <a:r>
              <a:rPr lang="ru-RU" sz="3200" i="1" dirty="0" err="1"/>
              <a:t>управляє</a:t>
            </a:r>
            <a:r>
              <a:rPr lang="ru-RU" sz="3200" i="1" dirty="0"/>
              <a:t> собою, оркестр </a:t>
            </a:r>
            <a:r>
              <a:rPr lang="ru-RU" sz="3200" i="1" dirty="0" err="1"/>
              <a:t>потребує</a:t>
            </a:r>
            <a:r>
              <a:rPr lang="ru-RU" sz="3200" i="1" dirty="0"/>
              <a:t> </a:t>
            </a:r>
            <a:r>
              <a:rPr lang="ru-RU" sz="3200" i="1" dirty="0" err="1"/>
              <a:t>диригента</a:t>
            </a:r>
            <a:r>
              <a:rPr lang="ru-RU" sz="3200" i="1" dirty="0" smtClean="0"/>
              <a:t>.”</a:t>
            </a:r>
          </a:p>
          <a:p>
            <a:pPr marL="0" indent="0" algn="r">
              <a:buNone/>
            </a:pPr>
            <a:r>
              <a:rPr lang="ru-RU" sz="3600" i="1" dirty="0" smtClean="0"/>
              <a:t> Карл Маркс</a:t>
            </a:r>
          </a:p>
          <a:p>
            <a:endParaRPr lang="ru-RU" sz="2000" dirty="0" smtClean="0"/>
          </a:p>
          <a:p>
            <a:r>
              <a:rPr lang="ru-RU" sz="2000" dirty="0" smtClean="0"/>
              <a:t>Часто </a:t>
            </a:r>
            <a:r>
              <a:rPr lang="ru-RU" sz="2000" dirty="0"/>
              <a:t>особу менеджера </a:t>
            </a:r>
            <a:r>
              <a:rPr lang="ru-RU" sz="2000" dirty="0" err="1"/>
              <a:t>ототожнюють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диригентом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/>
              <a:t>не </a:t>
            </a:r>
            <a:r>
              <a:rPr lang="ru-RU" sz="2000" dirty="0" err="1"/>
              <a:t>вміє</a:t>
            </a:r>
            <a:r>
              <a:rPr lang="ru-RU" sz="2000" dirty="0"/>
              <a:t> так </a:t>
            </a:r>
            <a:r>
              <a:rPr lang="ru-RU" sz="2000" dirty="0" err="1"/>
              <a:t>професійно</a:t>
            </a:r>
            <a:r>
              <a:rPr lang="ru-RU" sz="2000" dirty="0"/>
              <a:t> </a:t>
            </a:r>
            <a:r>
              <a:rPr lang="ru-RU" sz="2000" dirty="0" err="1"/>
              <a:t>грати</a:t>
            </a:r>
            <a:r>
              <a:rPr lang="ru-RU" sz="2000" dirty="0"/>
              <a:t> як </a:t>
            </a:r>
            <a:r>
              <a:rPr lang="ru-RU" sz="2000" dirty="0" err="1"/>
              <a:t>скрипаль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віолончеліст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/>
              <a:t>не </a:t>
            </a:r>
            <a:r>
              <a:rPr lang="ru-RU" sz="2000" dirty="0" err="1"/>
              <a:t>вміє</a:t>
            </a:r>
            <a:r>
              <a:rPr lang="ru-RU" sz="2000" dirty="0"/>
              <a:t> </a:t>
            </a:r>
            <a:r>
              <a:rPr lang="ru-RU" sz="2000" dirty="0" err="1"/>
              <a:t>писати</a:t>
            </a:r>
            <a:r>
              <a:rPr lang="ru-RU" sz="2000" dirty="0"/>
              <a:t> </a:t>
            </a:r>
            <a:r>
              <a:rPr lang="ru-RU" sz="2000" dirty="0" err="1"/>
              <a:t>музику</a:t>
            </a:r>
            <a:r>
              <a:rPr lang="ru-RU" sz="2000" dirty="0"/>
              <a:t> як композитор. </a:t>
            </a:r>
            <a:endParaRPr lang="ru-RU" sz="2000" dirty="0" smtClean="0"/>
          </a:p>
          <a:p>
            <a:r>
              <a:rPr lang="ru-RU" sz="2000" dirty="0" err="1" smtClean="0"/>
              <a:t>Проте</a:t>
            </a:r>
            <a:r>
              <a:rPr lang="ru-RU" sz="2000" dirty="0"/>
              <a:t>, </a:t>
            </a:r>
            <a:r>
              <a:rPr lang="ru-RU" sz="2000" dirty="0" err="1" smtClean="0"/>
              <a:t>геніїв</a:t>
            </a:r>
            <a:r>
              <a:rPr lang="ru-RU" sz="2000" dirty="0" smtClean="0"/>
              <a:t> </a:t>
            </a:r>
            <a:r>
              <a:rPr lang="ru-RU" sz="2000" dirty="0" err="1"/>
              <a:t>музикантів</a:t>
            </a:r>
            <a:r>
              <a:rPr lang="ru-RU" sz="2000" dirty="0"/>
              <a:t> та </a:t>
            </a:r>
            <a:r>
              <a:rPr lang="ru-RU" sz="2000" dirty="0" err="1" smtClean="0"/>
              <a:t>композиторів</a:t>
            </a:r>
            <a:r>
              <a:rPr lang="ru-RU" sz="2000" dirty="0" smtClean="0"/>
              <a:t> </a:t>
            </a:r>
            <a:r>
              <a:rPr lang="ru-RU" sz="2000" dirty="0"/>
              <a:t>ми </a:t>
            </a:r>
            <a:r>
              <a:rPr lang="ru-RU" sz="2000" dirty="0" err="1"/>
              <a:t>можемо</a:t>
            </a:r>
            <a:r>
              <a:rPr lang="ru-RU" sz="2000" dirty="0"/>
              <a:t> </a:t>
            </a:r>
            <a:r>
              <a:rPr lang="ru-RU" sz="2000" dirty="0" err="1"/>
              <a:t>почути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кропіткій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та таланту </a:t>
            </a:r>
            <a:r>
              <a:rPr lang="ru-RU" sz="2000" dirty="0" err="1"/>
              <a:t>диригента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79238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i="1" dirty="0" smtClean="0"/>
              <a:t>Означення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4248472" cy="489654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Менеджер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спрямовує</a:t>
            </a:r>
            <a:r>
              <a:rPr lang="ru-RU" dirty="0"/>
              <a:t> роботу </a:t>
            </a:r>
            <a:r>
              <a:rPr lang="ru-RU" dirty="0" err="1"/>
              <a:t>інших</a:t>
            </a:r>
            <a:r>
              <a:rPr lang="ru-RU" dirty="0"/>
              <a:t> і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персональну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09" y="1556792"/>
            <a:ext cx="438834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3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62736" cy="104016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Як</a:t>
            </a:r>
            <a:r>
              <a:rPr lang="uk-UA" sz="3200" b="1" i="1" dirty="0"/>
              <a:t>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якості</a:t>
            </a:r>
            <a:r>
              <a:rPr lang="ru-RU" sz="3200" b="1" i="1" dirty="0" smtClean="0"/>
              <a:t> повинен </a:t>
            </a:r>
            <a:r>
              <a:rPr lang="ru-RU" sz="3200" b="1" i="1" dirty="0" err="1"/>
              <a:t>мати</a:t>
            </a:r>
            <a:r>
              <a:rPr lang="ru-RU" sz="3200" b="1" i="1" dirty="0"/>
              <a:t> </a:t>
            </a:r>
            <a:r>
              <a:rPr lang="ru-RU" sz="3200" b="1" i="1" dirty="0" err="1"/>
              <a:t>сучасний</a:t>
            </a:r>
            <a:r>
              <a:rPr lang="ru-RU" sz="3200" b="1" i="1" dirty="0"/>
              <a:t> менеджер</a:t>
            </a:r>
            <a:r>
              <a:rPr lang="ru-RU" sz="3200" b="1" i="1" dirty="0" smtClean="0"/>
              <a:t>?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u="sng" dirty="0" err="1" smtClean="0"/>
              <a:t>Якості</a:t>
            </a:r>
            <a:r>
              <a:rPr lang="ru-RU" i="1" u="sng" dirty="0" smtClean="0"/>
              <a:t> </a:t>
            </a:r>
            <a:r>
              <a:rPr lang="ru-RU" i="1" u="sng" dirty="0"/>
              <a:t>менеджера </a:t>
            </a:r>
            <a:r>
              <a:rPr lang="ru-RU" i="1" dirty="0"/>
              <a:t>– </a:t>
            </a:r>
            <a:r>
              <a:rPr lang="ru-RU" i="1" dirty="0" err="1"/>
              <a:t>сукупність</a:t>
            </a:r>
            <a:r>
              <a:rPr lang="ru-RU" i="1" dirty="0"/>
              <a:t> характеристик менеджера, </a:t>
            </a:r>
            <a:r>
              <a:rPr lang="ru-RU" i="1" dirty="0" err="1"/>
              <a:t>обумовлених</a:t>
            </a:r>
            <a:r>
              <a:rPr lang="ru-RU" i="1" dirty="0"/>
              <a:t> такими </a:t>
            </a:r>
            <a:r>
              <a:rPr lang="ru-RU" i="1" dirty="0" err="1"/>
              <a:t>чинниками</a:t>
            </a:r>
            <a:r>
              <a:rPr lang="ru-RU" i="1" dirty="0"/>
              <a:t> як генотип </a:t>
            </a:r>
            <a:r>
              <a:rPr lang="ru-RU" i="1" dirty="0" err="1"/>
              <a:t>людини</a:t>
            </a:r>
            <a:r>
              <a:rPr lang="ru-RU" i="1" dirty="0"/>
              <a:t>; </a:t>
            </a:r>
            <a:r>
              <a:rPr lang="ru-RU" i="1" dirty="0" err="1"/>
              <a:t>вплив</a:t>
            </a:r>
            <a:r>
              <a:rPr lang="ru-RU" i="1" dirty="0"/>
              <a:t> </a:t>
            </a:r>
            <a:r>
              <a:rPr lang="ru-RU" i="1" dirty="0" err="1"/>
              <a:t>соціуму</a:t>
            </a:r>
            <a:r>
              <a:rPr lang="ru-RU" i="1" dirty="0"/>
              <a:t>; </a:t>
            </a:r>
            <a:r>
              <a:rPr lang="ru-RU" i="1" dirty="0" err="1"/>
              <a:t>освіта</a:t>
            </a:r>
            <a:r>
              <a:rPr lang="ru-RU" i="1" dirty="0"/>
              <a:t>; </a:t>
            </a:r>
            <a:r>
              <a:rPr lang="ru-RU" i="1" dirty="0" err="1"/>
              <a:t>досвід</a:t>
            </a:r>
            <a:r>
              <a:rPr lang="ru-RU" i="1" dirty="0" smtClean="0"/>
              <a:t>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8163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err="1"/>
              <a:t>О</a:t>
            </a:r>
            <a:r>
              <a:rPr lang="ru-RU" sz="3600" i="1" dirty="0" err="1" smtClean="0"/>
              <a:t>сновні</a:t>
            </a:r>
            <a:r>
              <a:rPr lang="ru-RU" sz="3600" i="1" dirty="0" smtClean="0"/>
              <a:t> </a:t>
            </a:r>
            <a:r>
              <a:rPr lang="ru-RU" sz="3600" i="1" dirty="0" err="1"/>
              <a:t>риси</a:t>
            </a:r>
            <a:r>
              <a:rPr lang="ru-RU" sz="3600" i="1" dirty="0"/>
              <a:t> </a:t>
            </a:r>
            <a:r>
              <a:rPr lang="ru-RU" sz="3600" i="1" dirty="0" err="1"/>
              <a:t>сучасного</a:t>
            </a:r>
            <a:r>
              <a:rPr lang="ru-RU" sz="3600" i="1" dirty="0"/>
              <a:t> </a:t>
            </a:r>
            <a:r>
              <a:rPr lang="ru-RU" sz="3600" i="1" dirty="0" smtClean="0"/>
              <a:t>менеджера: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залучений</a:t>
            </a:r>
            <a:r>
              <a:rPr lang="ru-RU" dirty="0"/>
              <a:t> у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smtClean="0"/>
              <a:t>персоналом.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Вину </a:t>
            </a:r>
            <a:r>
              <a:rPr lang="ru-RU" dirty="0"/>
              <a:t>за </a:t>
            </a:r>
            <a:r>
              <a:rPr lang="ru-RU" dirty="0" err="1"/>
              <a:t>невдачі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на </a:t>
            </a:r>
            <a:r>
              <a:rPr lang="ru-RU" dirty="0" smtClean="0"/>
              <a:t>себе.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err="1"/>
              <a:t>Впевнений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та </a:t>
            </a:r>
            <a:r>
              <a:rPr lang="ru-RU" dirty="0" err="1"/>
              <a:t>власних</a:t>
            </a:r>
            <a:r>
              <a:rPr lang="ru-RU" dirty="0"/>
              <a:t> силах, </a:t>
            </a:r>
            <a:r>
              <a:rPr lang="ru-RU" dirty="0" err="1"/>
              <a:t>невдачі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як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чинного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 smtClean="0"/>
              <a:t>держави</a:t>
            </a:r>
            <a:r>
              <a:rPr lang="ru-RU" dirty="0"/>
              <a:t>.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dirty="0" err="1"/>
              <a:t>П</a:t>
            </a:r>
            <a:r>
              <a:rPr lang="ru-RU" dirty="0" err="1" smtClean="0"/>
              <a:t>овага</a:t>
            </a:r>
            <a:r>
              <a:rPr lang="ru-RU" dirty="0" smtClean="0"/>
              <a:t> </a:t>
            </a:r>
            <a:r>
              <a:rPr lang="ru-RU" dirty="0"/>
              <a:t>до людей, </a:t>
            </a:r>
            <a:r>
              <a:rPr lang="ru-RU" dirty="0" err="1"/>
              <a:t>обов'язковість</a:t>
            </a:r>
            <a:r>
              <a:rPr lang="ru-RU" dirty="0"/>
              <a:t>, </a:t>
            </a:r>
            <a:r>
              <a:rPr lang="ru-RU" dirty="0" err="1"/>
              <a:t>вірність</a:t>
            </a:r>
            <a:r>
              <a:rPr lang="ru-RU" dirty="0"/>
              <a:t> слову; </a:t>
            </a:r>
            <a:r>
              <a:rPr lang="ru-RU" dirty="0" err="1"/>
              <a:t>турботливість</a:t>
            </a:r>
            <a:r>
              <a:rPr lang="ru-RU" dirty="0"/>
              <a:t> про </a:t>
            </a:r>
            <a:r>
              <a:rPr lang="ru-RU" dirty="0" err="1"/>
              <a:t>клієнтів</a:t>
            </a:r>
            <a:r>
              <a:rPr lang="ru-RU" dirty="0"/>
              <a:t> і </a:t>
            </a:r>
            <a:r>
              <a:rPr lang="ru-RU" dirty="0" err="1" smtClean="0"/>
              <a:t>співробітників</a:t>
            </a:r>
            <a:r>
              <a:rPr lang="ru-RU" dirty="0"/>
              <a:t>.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3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err="1"/>
              <a:t>Основні</a:t>
            </a:r>
            <a:r>
              <a:rPr lang="ru-RU" sz="3200" i="1" dirty="0"/>
              <a:t> </a:t>
            </a:r>
            <a:r>
              <a:rPr lang="ru-RU" sz="3200" i="1" dirty="0" err="1"/>
              <a:t>риси</a:t>
            </a:r>
            <a:r>
              <a:rPr lang="ru-RU" sz="3200" i="1" dirty="0"/>
              <a:t> </a:t>
            </a:r>
            <a:r>
              <a:rPr lang="ru-RU" sz="3200" i="1" dirty="0" err="1"/>
              <a:t>сучасного</a:t>
            </a:r>
            <a:r>
              <a:rPr lang="ru-RU" sz="3200" i="1" dirty="0"/>
              <a:t> менеджера: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ru-RU" dirty="0" err="1" smtClean="0"/>
              <a:t>Відданість</a:t>
            </a:r>
            <a:r>
              <a:rPr lang="ru-RU" dirty="0" smtClean="0"/>
              <a:t> </a:t>
            </a:r>
            <a:r>
              <a:rPr lang="ru-RU" dirty="0" err="1" smtClean="0"/>
              <a:t>фірмі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/>
              <a:t>професіоналізм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умінь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навичок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err="1" smtClean="0"/>
              <a:t>ділових</a:t>
            </a:r>
            <a:r>
              <a:rPr lang="ru-RU" dirty="0" smtClean="0"/>
              <a:t> і </a:t>
            </a:r>
            <a:r>
              <a:rPr lang="ru-RU" dirty="0" err="1" smtClean="0"/>
              <a:t>особистих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endParaRPr lang="ru-RU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ru-RU" dirty="0" err="1"/>
              <a:t>Н</a:t>
            </a:r>
            <a:r>
              <a:rPr lang="ru-RU" dirty="0" err="1" smtClean="0"/>
              <a:t>аділеність</a:t>
            </a:r>
            <a:r>
              <a:rPr lang="ru-RU" dirty="0" smtClean="0"/>
              <a:t> </a:t>
            </a:r>
            <a:r>
              <a:rPr lang="ru-RU" dirty="0" err="1"/>
              <a:t>творчим</a:t>
            </a:r>
            <a:r>
              <a:rPr lang="ru-RU" dirty="0"/>
              <a:t> </a:t>
            </a:r>
            <a:r>
              <a:rPr lang="ru-RU" dirty="0" err="1"/>
              <a:t>мисленням</a:t>
            </a:r>
            <a:r>
              <a:rPr lang="ru-RU" dirty="0"/>
              <a:t>, </a:t>
            </a:r>
            <a:r>
              <a:rPr lang="ru-RU" dirty="0" err="1"/>
              <a:t>чутливість</a:t>
            </a:r>
            <a:r>
              <a:rPr lang="ru-RU" dirty="0"/>
              <a:t> до </a:t>
            </a:r>
            <a:r>
              <a:rPr lang="ru-RU" dirty="0" err="1" smtClean="0"/>
              <a:t>інновацій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/>
              <a:t>оперативно </a:t>
            </a:r>
            <a:r>
              <a:rPr lang="ru-RU" dirty="0" err="1"/>
              <a:t>орієнтуватися</a:t>
            </a:r>
            <a:r>
              <a:rPr lang="ru-RU" dirty="0"/>
              <a:t> в </a:t>
            </a:r>
            <a:r>
              <a:rPr lang="ru-RU" dirty="0" err="1"/>
              <a:t>мінливих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 smtClean="0"/>
              <a:t>кон'юнктури</a:t>
            </a:r>
            <a:r>
              <a:rPr lang="ru-RU" dirty="0"/>
              <a:t>.</a:t>
            </a:r>
            <a:endParaRPr lang="ru-RU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прислухатися</a:t>
            </a:r>
            <a:r>
              <a:rPr lang="ru-RU" dirty="0"/>
              <a:t> до думки </a:t>
            </a:r>
            <a:r>
              <a:rPr lang="ru-RU" dirty="0" err="1" smtClean="0"/>
              <a:t>підлеглих</a:t>
            </a:r>
            <a:r>
              <a:rPr lang="ru-RU" dirty="0"/>
              <a:t>.</a:t>
            </a:r>
            <a:endParaRPr lang="ru-RU" dirty="0"/>
          </a:p>
          <a:p>
            <a:pPr marL="514350" indent="-514350">
              <a:buFont typeface="+mj-lt"/>
              <a:buAutoNum type="arabicParenR" startAt="6"/>
            </a:pPr>
            <a:endParaRPr lang="ru-RU" dirty="0"/>
          </a:p>
          <a:p>
            <a:pPr marL="514350" indent="-514350">
              <a:buFont typeface="+mj-lt"/>
              <a:buAutoNum type="arabicParenR" startAt="6"/>
            </a:pPr>
            <a:endParaRPr lang="ru-RU" dirty="0" smtClean="0"/>
          </a:p>
          <a:p>
            <a:pPr marL="514350" indent="-514350">
              <a:buFont typeface="+mj-lt"/>
              <a:buAutoNum type="arabicParenR" startAt="6"/>
            </a:pPr>
            <a:endParaRPr lang="ru-RU" dirty="0"/>
          </a:p>
          <a:p>
            <a:pPr marL="514350" indent="-514350">
              <a:buFont typeface="+mj-lt"/>
              <a:buAutoNum type="arabicParenR" startAt="6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9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err="1"/>
              <a:t>Основні</a:t>
            </a:r>
            <a:r>
              <a:rPr lang="ru-RU" sz="3600" i="1" dirty="0"/>
              <a:t> </a:t>
            </a:r>
            <a:r>
              <a:rPr lang="ru-RU" sz="3600" i="1" dirty="0" err="1"/>
              <a:t>риси</a:t>
            </a:r>
            <a:r>
              <a:rPr lang="ru-RU" sz="3600" i="1" dirty="0"/>
              <a:t> </a:t>
            </a:r>
            <a:r>
              <a:rPr lang="ru-RU" sz="3600" i="1" dirty="0" err="1"/>
              <a:t>сучасного</a:t>
            </a:r>
            <a:r>
              <a:rPr lang="ru-RU" sz="3600" i="1" dirty="0"/>
              <a:t> менеджера: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4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11"/>
            </a:pPr>
            <a:r>
              <a:rPr lang="ru-RU" dirty="0" err="1" smtClean="0"/>
              <a:t>Готовність</a:t>
            </a:r>
            <a:r>
              <a:rPr lang="ru-RU" dirty="0" smtClean="0"/>
              <a:t> </a:t>
            </a:r>
            <a:r>
              <a:rPr lang="ru-RU" dirty="0" err="1"/>
              <a:t>іти</a:t>
            </a:r>
            <a:r>
              <a:rPr lang="ru-RU" dirty="0"/>
              <a:t> на </a:t>
            </a:r>
            <a:r>
              <a:rPr lang="ru-RU" dirty="0" err="1"/>
              <a:t>ризик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ru-RU" dirty="0" err="1"/>
              <a:t>П</a:t>
            </a:r>
            <a:r>
              <a:rPr lang="ru-RU" dirty="0" err="1" smtClean="0"/>
              <a:t>рацелюбність</a:t>
            </a:r>
            <a:r>
              <a:rPr lang="ru-RU" dirty="0"/>
              <a:t>, </a:t>
            </a:r>
            <a:r>
              <a:rPr lang="ru-RU" dirty="0" err="1" smtClean="0"/>
              <a:t>цілеспрямованість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/>
              <a:t>переборювати</a:t>
            </a:r>
            <a:r>
              <a:rPr lang="ru-RU" dirty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arenR" startAt="11"/>
            </a:pPr>
            <a:r>
              <a:rPr lang="ru-RU" dirty="0" err="1" smtClean="0"/>
              <a:t>Терпимий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 smtClean="0"/>
              <a:t>відкрито</a:t>
            </a:r>
            <a:r>
              <a:rPr lang="uk-UA" dirty="0" smtClean="0"/>
              <a:t>ї</a:t>
            </a:r>
            <a:r>
              <a:rPr lang="ru-RU" dirty="0" smtClean="0"/>
              <a:t> </a:t>
            </a:r>
            <a:r>
              <a:rPr lang="ru-RU" dirty="0" err="1"/>
              <a:t>незгоди</a:t>
            </a:r>
            <a:r>
              <a:rPr lang="ru-RU" dirty="0"/>
              <a:t>, </a:t>
            </a:r>
            <a:r>
              <a:rPr lang="ru-RU" dirty="0" err="1" smtClean="0"/>
              <a:t>будує</a:t>
            </a:r>
            <a:r>
              <a:rPr lang="ru-RU" dirty="0" smtClean="0"/>
              <a:t> </a:t>
            </a:r>
            <a:r>
              <a:rPr lang="ru-RU" dirty="0" err="1"/>
              <a:t>відносини</a:t>
            </a:r>
            <a:r>
              <a:rPr lang="ru-RU" dirty="0"/>
              <a:t> на </a:t>
            </a:r>
            <a:r>
              <a:rPr lang="ru-RU" dirty="0" err="1" smtClean="0"/>
              <a:t>довірі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 startAt="11"/>
            </a:pPr>
            <a:r>
              <a:rPr lang="ru-RU" dirty="0" err="1"/>
              <a:t>В</a:t>
            </a:r>
            <a:r>
              <a:rPr lang="ru-RU" dirty="0" err="1" smtClean="0"/>
              <a:t>исока</a:t>
            </a:r>
            <a:r>
              <a:rPr lang="ru-RU" dirty="0" smtClean="0"/>
              <a:t> </a:t>
            </a:r>
            <a:r>
              <a:rPr lang="ru-RU" dirty="0" err="1" smtClean="0"/>
              <a:t>репутація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(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імідж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err="1" smtClean="0"/>
              <a:t>порядність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err="1" smtClean="0"/>
              <a:t>добросовісність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err="1" smtClean="0"/>
              <a:t>чесність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правдивість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err="1" smtClean="0"/>
              <a:t>досконалість</a:t>
            </a:r>
            <a:r>
              <a:rPr lang="ru-RU" dirty="0" smtClean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 smtClean="0"/>
              <a:t>дрібницях</a:t>
            </a:r>
            <a:r>
              <a:rPr lang="ru-RU" dirty="0" smtClean="0"/>
              <a:t>).</a:t>
            </a:r>
            <a:endParaRPr lang="ru-RU" dirty="0"/>
          </a:p>
          <a:p>
            <a:pPr marL="514350" indent="-514350">
              <a:buFont typeface="+mj-lt"/>
              <a:buAutoNum type="arabicParenR" startAt="11"/>
            </a:pPr>
            <a:endParaRPr lang="ru-RU" dirty="0"/>
          </a:p>
          <a:p>
            <a:pPr marL="514350" indent="-514350">
              <a:buFont typeface="+mj-lt"/>
              <a:buAutoNum type="arabicParenR" startAt="11"/>
            </a:pPr>
            <a:endParaRPr lang="ru-RU" dirty="0"/>
          </a:p>
          <a:p>
            <a:pPr marL="514350" indent="-514350">
              <a:buFont typeface="+mj-lt"/>
              <a:buAutoNum type="arabicParenR" startAt="11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5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" y="0"/>
            <a:ext cx="9106301" cy="6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76" y="0"/>
            <a:ext cx="4608512" cy="2736304"/>
          </a:xfr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/>
          <a:lstStyle/>
          <a:p>
            <a:pPr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Організаторські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здібності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</a:p>
          <a:p>
            <a:pPr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ru-RU" dirty="0" err="1" smtClean="0">
                <a:solidFill>
                  <a:srgbClr val="00B050"/>
                </a:solidFill>
              </a:rPr>
              <a:t>Тактовність</a:t>
            </a:r>
            <a:r>
              <a:rPr lang="ru-RU" dirty="0">
                <a:solidFill>
                  <a:srgbClr val="00B050"/>
                </a:solidFill>
              </a:rPr>
              <a:t>, 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rgbClr val="00B050"/>
                </a:solidFill>
              </a:rPr>
              <a:t>У</a:t>
            </a:r>
            <a:r>
              <a:rPr lang="ru-RU" dirty="0" err="1" smtClean="0">
                <a:solidFill>
                  <a:srgbClr val="00B050"/>
                </a:solidFill>
              </a:rPr>
              <a:t>рівноваженість</a:t>
            </a:r>
            <a:r>
              <a:rPr lang="ru-RU" dirty="0">
                <a:solidFill>
                  <a:srgbClr val="00B050"/>
                </a:solidFill>
              </a:rPr>
              <a:t>, 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ru-RU" dirty="0" err="1" smtClean="0">
                <a:solidFill>
                  <a:srgbClr val="00B050"/>
                </a:solidFill>
              </a:rPr>
              <a:t>Самовладання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і т.д. 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i="1" dirty="0" smtClean="0"/>
              <a:t>Порівняння: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У </a:t>
            </a:r>
            <a:r>
              <a:rPr lang="ru-RU" sz="2800" i="1" u="sng" dirty="0" err="1"/>
              <a:t>колишньому</a:t>
            </a:r>
            <a:r>
              <a:rPr lang="ru-RU" sz="2800" i="1" u="sng" dirty="0"/>
              <a:t> СРСР </a:t>
            </a:r>
            <a:r>
              <a:rPr lang="ru-RU" sz="2800" i="1" dirty="0"/>
              <a:t>при </a:t>
            </a:r>
            <a:r>
              <a:rPr lang="ru-RU" sz="2800" i="1" dirty="0" err="1"/>
              <a:t>підборі</a:t>
            </a:r>
            <a:r>
              <a:rPr lang="ru-RU" sz="2800" i="1" dirty="0"/>
              <a:t> </a:t>
            </a:r>
            <a:r>
              <a:rPr lang="ru-RU" sz="2800" i="1" dirty="0" err="1"/>
              <a:t>управлінських</a:t>
            </a:r>
            <a:r>
              <a:rPr lang="ru-RU" sz="2800" i="1" dirty="0"/>
              <a:t> </a:t>
            </a:r>
            <a:r>
              <a:rPr lang="ru-RU" sz="2800" i="1" dirty="0" err="1"/>
              <a:t>кадрів</a:t>
            </a:r>
            <a:r>
              <a:rPr lang="ru-RU" sz="2800" i="1" dirty="0"/>
              <a:t> </a:t>
            </a:r>
            <a:r>
              <a:rPr lang="ru-RU" sz="2800" i="1" dirty="0" err="1"/>
              <a:t>керувалися</a:t>
            </a:r>
            <a:r>
              <a:rPr lang="ru-RU" sz="2800" i="1" dirty="0"/>
              <a:t> </a:t>
            </a:r>
            <a:r>
              <a:rPr lang="ru-RU" sz="2800" i="1" dirty="0" err="1"/>
              <a:t>чотирма</a:t>
            </a:r>
            <a:r>
              <a:rPr lang="ru-RU" sz="2800" i="1" dirty="0"/>
              <a:t> </a:t>
            </a:r>
            <a:r>
              <a:rPr lang="ru-RU" sz="2800" i="1" dirty="0" err="1"/>
              <a:t>основними</a:t>
            </a:r>
            <a:r>
              <a:rPr lang="ru-RU" sz="2800" i="1" dirty="0"/>
              <a:t> </a:t>
            </a:r>
            <a:r>
              <a:rPr lang="ru-RU" sz="2800" i="1" dirty="0" err="1"/>
              <a:t>вимогами</a:t>
            </a:r>
            <a:r>
              <a:rPr lang="ru-RU" sz="2800" i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 </a:t>
            </a:r>
            <a:r>
              <a:rPr lang="ru-RU" sz="2800" i="1" dirty="0" err="1"/>
              <a:t>політична</a:t>
            </a:r>
            <a:r>
              <a:rPr lang="ru-RU" sz="2800" i="1" dirty="0"/>
              <a:t> </a:t>
            </a:r>
            <a:r>
              <a:rPr lang="ru-RU" sz="2800" i="1" dirty="0" err="1"/>
              <a:t>грамотність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моральна </a:t>
            </a:r>
            <a:r>
              <a:rPr lang="ru-RU" sz="2800" i="1" dirty="0" err="1"/>
              <a:t>стійкість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i="1" dirty="0" err="1" smtClean="0"/>
              <a:t>компетентність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i="1" dirty="0" err="1" smtClean="0"/>
              <a:t>організаторські</a:t>
            </a:r>
            <a:r>
              <a:rPr lang="ru-RU" sz="2800" i="1" dirty="0" smtClean="0"/>
              <a:t> </a:t>
            </a:r>
            <a:r>
              <a:rPr lang="ru-RU" sz="2800" i="1" dirty="0" err="1"/>
              <a:t>здібності</a:t>
            </a:r>
            <a:r>
              <a:rPr lang="ru-RU" sz="2800" i="1" dirty="0"/>
              <a:t>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3011400" cy="2465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1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1611</TotalTime>
  <Words>478</Words>
  <Application>Microsoft Office PowerPoint</Application>
  <PresentationFormat>Экран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Сучасний манеджер : який він?</vt:lpstr>
      <vt:lpstr>Епіграф:</vt:lpstr>
      <vt:lpstr>Означення:</vt:lpstr>
      <vt:lpstr>Які якості повинен мати сучасний менеджер?</vt:lpstr>
      <vt:lpstr>Основні риси сучасного менеджера:</vt:lpstr>
      <vt:lpstr>Основні риси сучасного менеджера:</vt:lpstr>
      <vt:lpstr>Основні риси сучасного менеджера:</vt:lpstr>
      <vt:lpstr>Презентация PowerPoint</vt:lpstr>
      <vt:lpstr>Порівняння:</vt:lpstr>
      <vt:lpstr>Порівняння:</vt:lpstr>
      <vt:lpstr>Презентация PowerPoint</vt:lpstr>
      <vt:lpstr>Презентация PowerPoint</vt:lpstr>
      <vt:lpstr>Презентация PowerPoint</vt:lpstr>
      <vt:lpstr>Риси :</vt:lpstr>
      <vt:lpstr>Порівняння :</vt:lpstr>
      <vt:lpstr>Таким чином, ринкова економіка вимагає від менеджера: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Сучасний манеджер : який він?</dc:title>
  <dc:creator>Dasha</dc:creator>
  <cp:lastModifiedBy>Dasha</cp:lastModifiedBy>
  <cp:revision>17</cp:revision>
  <dcterms:created xsi:type="dcterms:W3CDTF">2013-11-17T18:27:18Z</dcterms:created>
  <dcterms:modified xsi:type="dcterms:W3CDTF">2013-11-18T21:18:33Z</dcterms:modified>
</cp:coreProperties>
</file>