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318" r:id="rId3"/>
    <p:sldId id="329" r:id="rId4"/>
    <p:sldId id="330" r:id="rId5"/>
    <p:sldId id="331" r:id="rId6"/>
    <p:sldId id="332" r:id="rId7"/>
    <p:sldId id="334" r:id="rId8"/>
    <p:sldId id="335" r:id="rId9"/>
    <p:sldId id="340" r:id="rId10"/>
    <p:sldId id="339" r:id="rId11"/>
    <p:sldId id="342" r:id="rId12"/>
    <p:sldId id="341" r:id="rId13"/>
    <p:sldId id="337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27.02.2015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uk-UA" smtClean="0"/>
              <a:pPr/>
              <a:t>27.02.2015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uk-UA" smtClean="0"/>
              <a:pPr/>
              <a:t>‹№›</a:t>
            </a:fld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84" y="1700808"/>
            <a:ext cx="5945188" cy="3048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600" b="0" i="0" dirty="0" err="1" smtClean="0">
                <a:solidFill>
                  <a:srgbClr val="303030"/>
                </a:solidFill>
                <a:latin typeface="Cambria"/>
                <a:ea typeface="+mj-ea"/>
                <a:cs typeface="+mj-cs"/>
              </a:rPr>
              <a:t>Мілтон</a:t>
            </a:r>
            <a:r>
              <a:rPr lang="ru-RU" sz="6600" b="0" i="0" dirty="0" smtClean="0">
                <a:solidFill>
                  <a:srgbClr val="303030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6600" b="0" i="0" dirty="0" err="1" smtClean="0">
                <a:solidFill>
                  <a:srgbClr val="303030"/>
                </a:solidFill>
                <a:latin typeface="Cambria"/>
                <a:ea typeface="+mj-ea"/>
                <a:cs typeface="+mj-cs"/>
              </a:rPr>
              <a:t>Фрідман</a:t>
            </a:r>
            <a:r>
              <a:rPr lang="ru-RU" sz="6600" b="0" i="0" dirty="0" smtClean="0">
                <a:solidFill>
                  <a:srgbClr val="303030"/>
                </a:solidFill>
                <a:latin typeface="Cambria"/>
                <a:ea typeface="+mj-ea"/>
                <a:cs typeface="+mj-cs"/>
              </a:rPr>
              <a:t>.</a:t>
            </a:r>
            <a:endParaRPr lang="uk-UA" sz="6600" b="0" i="0" dirty="0">
              <a:solidFill>
                <a:srgbClr val="303030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800" b="0" i="0" baseline="0" dirty="0" smtClean="0">
                <a:solidFill>
                  <a:srgbClr val="F7C547"/>
                </a:solidFill>
              </a:rPr>
              <a:t>Коротка</a:t>
            </a:r>
            <a:r>
              <a:rPr lang="uk-UA" sz="2800" b="0" i="0" dirty="0" smtClean="0">
                <a:solidFill>
                  <a:srgbClr val="F7C547"/>
                </a:solidFill>
              </a:rPr>
              <a:t> біографія та досягнення.</a:t>
            </a:r>
            <a:endParaRPr lang="uk-UA" sz="2800" b="0" i="0" baseline="0" dirty="0">
              <a:solidFill>
                <a:srgbClr val="F7C547"/>
              </a:solidFill>
            </a:endParaRPr>
          </a:p>
        </p:txBody>
      </p:sp>
      <p:pic>
        <p:nvPicPr>
          <p:cNvPr id="1026" name="Picture 2" descr="http://gkaf.narod.ru/mindolin/ni/08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51" y="116632"/>
            <a:ext cx="2705418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2244" y="5853942"/>
            <a:ext cx="28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учениця    11-А класу </a:t>
            </a:r>
            <a:br>
              <a:rPr lang="uk-UA" dirty="0" smtClean="0"/>
            </a:br>
            <a:r>
              <a:rPr lang="uk-UA" dirty="0" err="1" smtClean="0"/>
              <a:t>Андреєнкова</a:t>
            </a:r>
            <a:r>
              <a:rPr lang="uk-UA" dirty="0" smtClean="0"/>
              <a:t> Наталія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Досягнення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9916" y="198884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-У</a:t>
            </a:r>
            <a:r>
              <a:rPr lang="ru-RU" sz="2400" dirty="0"/>
              <a:t> 1951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нагороджений</a:t>
            </a:r>
            <a:r>
              <a:rPr lang="ru-RU" sz="2400" dirty="0"/>
              <a:t> </a:t>
            </a:r>
            <a:r>
              <a:rPr lang="ru-RU" sz="2400" dirty="0" err="1"/>
              <a:t>медаллю</a:t>
            </a:r>
            <a:r>
              <a:rPr lang="ru-RU" sz="2400" dirty="0"/>
              <a:t> Джона </a:t>
            </a:r>
            <a:r>
              <a:rPr lang="ru-RU" sz="2400" dirty="0" err="1" smtClean="0"/>
              <a:t>Бейтса</a:t>
            </a:r>
            <a:r>
              <a:rPr lang="ru-RU" sz="2400" dirty="0" smtClean="0"/>
              <a:t> Кларка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-У</a:t>
            </a:r>
            <a:r>
              <a:rPr lang="ru-RU" sz="2400" dirty="0"/>
              <a:t> 1971 </a:t>
            </a:r>
            <a:r>
              <a:rPr lang="ru-RU" sz="2400" dirty="0" err="1"/>
              <a:t>отримав</a:t>
            </a:r>
            <a:r>
              <a:rPr lang="ru-RU" sz="2400" dirty="0"/>
              <a:t> </a:t>
            </a:r>
            <a:r>
              <a:rPr lang="ru-RU" sz="2400" dirty="0" err="1"/>
              <a:t>премію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 Джона </a:t>
            </a:r>
            <a:r>
              <a:rPr lang="ru-RU" sz="2400" dirty="0" err="1" smtClean="0"/>
              <a:t>Комонса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9218" name="Picture 2" descr="http://media1.yerkramas.org/2012/06/nobel270612-300x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72" y="3947140"/>
            <a:ext cx="339051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eoples.ru/science/economy/john_rogers_commons/common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83" y="2132856"/>
            <a:ext cx="2592288" cy="383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ru.duh-i-litera.com/wp-content/uploads/2011/10/milton-friedman_web-2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72" y="3778530"/>
            <a:ext cx="1905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Книги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статті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широкої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аудиторії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522413" y="2060848"/>
            <a:ext cx="93245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-«</a:t>
            </a:r>
            <a:r>
              <a:rPr lang="uk-UA" sz="2400" dirty="0"/>
              <a:t>Дах чи стеля?», разом з </a:t>
            </a:r>
            <a:r>
              <a:rPr lang="uk-UA" sz="2400" dirty="0" err="1"/>
              <a:t>Джорджем</a:t>
            </a:r>
            <a:r>
              <a:rPr lang="uk-UA" sz="2400" dirty="0"/>
              <a:t> </a:t>
            </a:r>
            <a:r>
              <a:rPr lang="uk-UA" sz="2400" dirty="0" err="1"/>
              <a:t>Стіглером</a:t>
            </a:r>
            <a:r>
              <a:rPr lang="uk-UA" sz="2400" dirty="0"/>
              <a:t> (1946)</a:t>
            </a:r>
          </a:p>
          <a:p>
            <a:r>
              <a:rPr lang="uk-UA" sz="2400" dirty="0" smtClean="0"/>
              <a:t>-«</a:t>
            </a:r>
            <a:r>
              <a:rPr lang="uk-UA" sz="2400" dirty="0"/>
              <a:t>Капіталізм та свобода», (1962)</a:t>
            </a:r>
          </a:p>
          <a:p>
            <a:r>
              <a:rPr lang="uk-UA" sz="2400" dirty="0" smtClean="0"/>
              <a:t>-«</a:t>
            </a:r>
            <a:r>
              <a:rPr lang="uk-UA" sz="2400" dirty="0"/>
              <a:t>Соціальна Безпека: Загальна чи Вибіркова?», разом із </a:t>
            </a:r>
            <a:r>
              <a:rPr lang="uk-UA" sz="2400" dirty="0" err="1"/>
              <a:t>Вілбуром</a:t>
            </a:r>
            <a:r>
              <a:rPr lang="uk-UA" sz="2400" dirty="0"/>
              <a:t> </a:t>
            </a:r>
            <a:r>
              <a:rPr lang="uk-UA" sz="2400" dirty="0" err="1"/>
              <a:t>Коеном</a:t>
            </a:r>
            <a:r>
              <a:rPr lang="uk-UA" sz="2400" dirty="0"/>
              <a:t> (1972)</a:t>
            </a:r>
          </a:p>
          <a:p>
            <a:r>
              <a:rPr lang="uk-UA" sz="2400" dirty="0" smtClean="0"/>
              <a:t>-«</a:t>
            </a:r>
            <a:r>
              <a:rPr lang="uk-UA" sz="2400" dirty="0"/>
              <a:t>Свобода вибору: власний підхід», разом із </a:t>
            </a:r>
            <a:r>
              <a:rPr lang="uk-UA" sz="2400" dirty="0" err="1"/>
              <a:t>Роуз</a:t>
            </a:r>
            <a:r>
              <a:rPr lang="uk-UA" sz="2400" dirty="0"/>
              <a:t> </a:t>
            </a:r>
            <a:r>
              <a:rPr lang="uk-UA" sz="2400" dirty="0" err="1" smtClean="0"/>
              <a:t>Фрідман</a:t>
            </a:r>
            <a:r>
              <a:rPr lang="uk-UA" sz="2400" dirty="0"/>
              <a:t>.</a:t>
            </a:r>
            <a:r>
              <a:rPr lang="uk-UA" sz="2400" dirty="0" smtClean="0"/>
              <a:t> </a:t>
            </a:r>
            <a:r>
              <a:rPr lang="uk-UA" sz="2400" dirty="0"/>
              <a:t>(1980)</a:t>
            </a:r>
          </a:p>
          <a:p>
            <a:endParaRPr lang="uk-UA" dirty="0"/>
          </a:p>
        </p:txBody>
      </p:sp>
      <p:pic>
        <p:nvPicPr>
          <p:cNvPr id="10242" name="Picture 2" descr="http://www.peoples.ru/science/economy/friedman/friedman_200908201545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4098577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ookmate.com/assets/documents-covers/b1/81/MEHePrrH-large.jpg?ts=1337835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4251720"/>
            <a:ext cx="1533525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ru.duh-i-litera.com/wp-content/uploads/2011/04/Fridman-2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00" y="4331972"/>
            <a:ext cx="1447529" cy="2171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bookmate.com/assets/documents-covers/a4/a0/aH05Pldk-thumb.jpg?ts=13758309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68" y="4420435"/>
            <a:ext cx="1225352" cy="20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3932" y="980728"/>
            <a:ext cx="10009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FF0000"/>
                </a:solidFill>
              </a:rPr>
              <a:t>Дякую</a:t>
            </a:r>
            <a:r>
              <a:rPr lang="ru-RU" sz="8800" dirty="0" smtClean="0">
                <a:solidFill>
                  <a:srgbClr val="FF0000"/>
                </a:solidFill>
              </a:rPr>
              <a:t> за </a:t>
            </a:r>
            <a:r>
              <a:rPr lang="ru-RU" sz="8800" dirty="0" err="1" smtClean="0">
                <a:solidFill>
                  <a:srgbClr val="FF0000"/>
                </a:solidFill>
              </a:rPr>
              <a:t>увагу</a:t>
            </a:r>
            <a:endParaRPr lang="uk-UA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0"/>
            <a:ext cx="10116615" cy="16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</a:rPr>
              <a:t>Мі́лтон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</a:rPr>
              <a:t>Фрі́дман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(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англ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Milton Friedman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; * 31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липня 1912, Нью-Йорк — † 16 листопада 2006) — американський економіст, відомий своїми роботами з макроекономіки, мікроекономіки,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економічної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історії, статистики та своєю позицією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захисту вільного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капіталізму.</a:t>
            </a:r>
            <a:endParaRPr lang="uk-UA" sz="2400" b="0" i="0" dirty="0">
              <a:solidFill>
                <a:schemeClr val="accent3">
                  <a:lumMod val="50000"/>
                </a:schemeClr>
              </a:solidFill>
              <a:latin typeface="Cambria"/>
            </a:endParaRPr>
          </a:p>
        </p:txBody>
      </p:sp>
      <p:pic>
        <p:nvPicPr>
          <p:cNvPr id="2050" name="Picture 2" descr="http://www.nobelprize.org/nobel_prizes/economic-sciences/laureates/1976/friedm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32" y="1856226"/>
            <a:ext cx="2197987" cy="3079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exaspolicy.com/sites/default/files/media/milton-nobel-spee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33" y="4077072"/>
            <a:ext cx="3907165" cy="260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reemarket.tj/images/stories/pic/capitalism-and-freed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915" y="1858670"/>
            <a:ext cx="2959311" cy="465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dailyplunge.files.wordpress.com/2013/09/milton-fried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1858669"/>
            <a:ext cx="4392488" cy="307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16448" y="332656"/>
            <a:ext cx="9938320" cy="1411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У 1976 році він став лауреатом премії пам'яті Альфреда Нобеля за досягнення у дослідженні споживчого аналізу, розробці грошово-кредитної теорії та демонстрації складності стабілізаційної політики.</a:t>
            </a:r>
            <a:endParaRPr lang="uk-UA" sz="2800" b="0" i="0" dirty="0">
              <a:solidFill>
                <a:schemeClr val="accent3">
                  <a:lumMod val="50000"/>
                </a:schemeClr>
              </a:solidFill>
              <a:latin typeface="Cambria"/>
            </a:endParaRPr>
          </a:p>
        </p:txBody>
      </p:sp>
      <p:pic>
        <p:nvPicPr>
          <p:cNvPr id="3076" name="Picture 4" descr="http://icdn.lenta.ru/images/0000/0167/000001672263/pic_13586714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48" y="1944030"/>
            <a:ext cx="3729193" cy="279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orbes.ru/sites/default/files/slideshow/2012/07/02_71849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3727373"/>
            <a:ext cx="4287692" cy="279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edov.ru/delovaja_literatura/znakovye_lyudi/i_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90" y="1916832"/>
            <a:ext cx="3407660" cy="362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президентом 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Американської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економічної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асоціації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з 1967 року.</a:t>
            </a:r>
            <a:endParaRPr lang="uk-UA" sz="3600" b="0" i="0" dirty="0">
              <a:solidFill>
                <a:schemeClr val="accent3">
                  <a:lumMod val="50000"/>
                </a:schemeClr>
              </a:solidFill>
              <a:latin typeface="Cambria"/>
            </a:endParaRPr>
          </a:p>
        </p:txBody>
      </p:sp>
      <p:pic>
        <p:nvPicPr>
          <p:cNvPr id="4102" name="Picture 6" descr="http://www.peoples.ru/science/economy/milton_friedman/friedman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51" y="2636912"/>
            <a:ext cx="2485694" cy="3633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eoples.ru/science/economy/milton_friedman/friedman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4077072"/>
            <a:ext cx="4800600" cy="2700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dos.thinkertothinker.com/files/2012/08/Milton-Friedman-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1916832"/>
            <a:ext cx="4322777" cy="316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8523" y="0"/>
            <a:ext cx="9829798" cy="12192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2"/>
                </a:solidFill>
              </a:rPr>
              <a:t>				Дитинство</a:t>
            </a:r>
            <a:endParaRPr lang="uk-UA" sz="4000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2500" lnSpcReduction="20000"/>
          </a:bodyPr>
          <a:lstStyle/>
          <a:p>
            <a:pPr>
              <a:spcBef>
                <a:spcPts val="0"/>
              </a:spcBef>
            </a:pPr>
            <a:r>
              <a:rPr lang="uk-UA" sz="2700" dirty="0">
                <a:solidFill>
                  <a:schemeClr val="accent3">
                    <a:lumMod val="50000"/>
                  </a:schemeClr>
                </a:solidFill>
              </a:rPr>
              <a:t>Народився 31 липня 1912 року в </a:t>
            </a:r>
            <a:r>
              <a:rPr lang="uk-UA" sz="2700" dirty="0" err="1">
                <a:solidFill>
                  <a:schemeClr val="accent3">
                    <a:lumMod val="50000"/>
                  </a:schemeClr>
                </a:solidFill>
              </a:rPr>
              <a:t>Брукліні</a:t>
            </a:r>
            <a:r>
              <a:rPr lang="uk-UA" sz="2700" dirty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uk-UA" sz="2700" dirty="0" smtClean="0">
                <a:solidFill>
                  <a:schemeClr val="accent3">
                    <a:lumMod val="50000"/>
                  </a:schemeClr>
                </a:solidFill>
              </a:rPr>
              <a:t>Нью-Йорк.</a:t>
            </a:r>
            <a:r>
              <a:rPr lang="uk-UA" sz="27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Він був четвертою дитиною і єдиним сином у бідній родині єврейських емігрантів зі Східної Європи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Джено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Саул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та Сари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Етель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Фрідман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, вихідців з містечка 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Береґсас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, Угорщина (нині — містечко Берегове в Закарпатській області, Україна). </a:t>
            </a:r>
            <a:r>
              <a:rPr lang="uk-UA" sz="27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700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uk-UA" sz="2700" dirty="0" err="1">
                <a:solidFill>
                  <a:schemeClr val="accent3">
                    <a:lumMod val="50000"/>
                  </a:schemeClr>
                </a:solidFill>
              </a:rPr>
              <a:t>Мілтону</a:t>
            </a:r>
            <a:r>
              <a:rPr lang="uk-UA" sz="2700" dirty="0">
                <a:solidFill>
                  <a:schemeClr val="accent3">
                    <a:lumMod val="50000"/>
                  </a:schemeClr>
                </a:solidFill>
              </a:rPr>
              <a:t> виповнилося 15 років і він вчився в останньому класі середньої школи, батько помер, і клопіт забезпечувати його родину </a:t>
            </a:r>
            <a:r>
              <a:rPr lang="uk-UA" sz="2700" dirty="0" err="1">
                <a:solidFill>
                  <a:schemeClr val="accent3">
                    <a:lumMod val="50000"/>
                  </a:schemeClr>
                </a:solidFill>
              </a:rPr>
              <a:t>поліг</a:t>
            </a:r>
            <a:r>
              <a:rPr lang="uk-UA" sz="2700" dirty="0">
                <a:solidFill>
                  <a:schemeClr val="accent3">
                    <a:lumMod val="50000"/>
                  </a:schemeClr>
                </a:solidFill>
              </a:rPr>
              <a:t> на плечі матері та старших сестер.</a:t>
            </a:r>
            <a:r>
              <a:rPr lang="uk-UA" dirty="0"/>
              <a:t/>
            </a:r>
            <a:br>
              <a:rPr lang="uk-UA" dirty="0"/>
            </a:br>
            <a:endParaRPr lang="uk-UA" sz="3600" b="0" i="0" dirty="0">
              <a:solidFill>
                <a:srgbClr val="F7C547"/>
              </a:solidFill>
              <a:latin typeface="Cambria"/>
            </a:endParaRPr>
          </a:p>
        </p:txBody>
      </p:sp>
      <p:pic>
        <p:nvPicPr>
          <p:cNvPr id="5122" name="Picture 2" descr="http://upload.wikimedia.org/wikipedia/commons/6/61/Brooklyn_view_from_south_sea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16" y="1772816"/>
            <a:ext cx="3895320" cy="2596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photoukraine.com/photos/16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70" y="4369696"/>
            <a:ext cx="3636267" cy="232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14" y="533400"/>
            <a:ext cx="9829798" cy="1219200"/>
          </a:xfrm>
        </p:spPr>
        <p:txBody>
          <a:bodyPr/>
          <a:lstStyle/>
          <a:p>
            <a:r>
              <a:rPr lang="uk-UA" sz="4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				Освіта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Ще в школі </a:t>
            </a:r>
            <a:r>
              <a:rPr lang="uk-UA" dirty="0" err="1"/>
              <a:t>Фрідман</a:t>
            </a:r>
            <a:r>
              <a:rPr lang="uk-UA" dirty="0"/>
              <a:t> мав глибокий інтерес до математики. У 1928 році він вступив до </a:t>
            </a:r>
            <a:r>
              <a:rPr lang="uk-UA" dirty="0" err="1"/>
              <a:t>Ратджерського</a:t>
            </a:r>
            <a:r>
              <a:rPr lang="uk-UA" dirty="0"/>
              <a:t> університету(штат Нью-Джерсі) із правом одержання стипендії і по його закінченні здобув ступінь бакалавра економіки та математики. Інтерес до економічної теорії розбудили в ньому викладачі університету А. Ф. Берні, майбутній директор Федеральної резервної системи США, і Г. </a:t>
            </a:r>
            <a:r>
              <a:rPr lang="uk-UA" dirty="0" smtClean="0"/>
              <a:t>Джонс. Після </a:t>
            </a:r>
            <a:r>
              <a:rPr lang="uk-UA" dirty="0"/>
              <a:t>серйозних вагань </a:t>
            </a:r>
            <a:r>
              <a:rPr lang="uk-UA" dirty="0" err="1"/>
              <a:t>Фрідман</a:t>
            </a:r>
            <a:r>
              <a:rPr lang="uk-UA" dirty="0"/>
              <a:t> обрав Чиказький університет і з цього часу цілком присвятив себе заняттям в області економічної теорії.</a:t>
            </a:r>
          </a:p>
        </p:txBody>
      </p:sp>
      <p:pic>
        <p:nvPicPr>
          <p:cNvPr id="6146" name="Picture 2" descr="http://upload.wikimedia.org/wikipedia/commons/thumb/b/b4/Campus_Spring.jpg/300px-Campus_Spr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2743200"/>
            <a:ext cx="4152461" cy="3114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			Трудова діяльність</a:t>
            </a:r>
            <a:endParaRPr lang="uk-UA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413" y="2132856"/>
            <a:ext cx="4860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Улітку 1935 року </a:t>
            </a:r>
            <a:r>
              <a:rPr lang="uk-UA" dirty="0" err="1"/>
              <a:t>Фрідман</a:t>
            </a:r>
            <a:r>
              <a:rPr lang="uk-UA" dirty="0"/>
              <a:t> взяв участь у масштабному проекті емпіричного дослідження споживчого бюджету, проведеного Національним комітетом із природних ресурсів у </a:t>
            </a:r>
            <a:r>
              <a:rPr lang="uk-UA" dirty="0" smtClean="0"/>
              <a:t>Вашингтоні</a:t>
            </a:r>
            <a:r>
              <a:rPr lang="uk-UA" dirty="0"/>
              <a:t> (округ Колумбія). Наприкінці </a:t>
            </a:r>
            <a:r>
              <a:rPr lang="uk-UA" dirty="0" smtClean="0"/>
              <a:t>1937</a:t>
            </a:r>
            <a:r>
              <a:rPr lang="uk-UA" dirty="0"/>
              <a:t> </a:t>
            </a:r>
            <a:r>
              <a:rPr lang="uk-UA" dirty="0" smtClean="0"/>
              <a:t>року </a:t>
            </a:r>
            <a:r>
              <a:rPr lang="uk-UA" dirty="0"/>
              <a:t>він перейшов на роботу до </a:t>
            </a:r>
            <a:r>
              <a:rPr lang="uk-UA" dirty="0" err="1"/>
              <a:t>Національноого</a:t>
            </a:r>
            <a:r>
              <a:rPr lang="uk-UA" dirty="0"/>
              <a:t> бюро економічних досліджень (</a:t>
            </a:r>
            <a:r>
              <a:rPr lang="en-US" dirty="0"/>
              <a:t>NBER) </a:t>
            </a:r>
            <a:r>
              <a:rPr lang="uk-UA" dirty="0"/>
              <a:t>у Нью-Йорку, де під керівництвом іншого майбутнього Нобелівського лауреата, </a:t>
            </a:r>
            <a:r>
              <a:rPr lang="uk-UA" dirty="0" err="1"/>
              <a:t>Саймона</a:t>
            </a:r>
            <a:r>
              <a:rPr lang="uk-UA" dirty="0"/>
              <a:t> </a:t>
            </a:r>
            <a:r>
              <a:rPr lang="uk-UA" dirty="0" err="1"/>
              <a:t>Кузнеця</a:t>
            </a:r>
            <a:r>
              <a:rPr lang="uk-UA" dirty="0"/>
              <a:t>, зайнявся дослідженням структури доходів від приватної практики. Результати цієї роботи втілилися в їхній спільній праці «Доходи від незалежної приватної практики» («</a:t>
            </a:r>
            <a:r>
              <a:rPr lang="en-US" dirty="0"/>
              <a:t>Income from Independent Professional Practice», 1940)</a:t>
            </a:r>
            <a:endParaRPr lang="uk-UA" dirty="0"/>
          </a:p>
        </p:txBody>
      </p:sp>
      <p:pic>
        <p:nvPicPr>
          <p:cNvPr id="7170" name="Picture 2" descr="http://www.ljplus.ru/img4/y/k/yk_study/Simon-Smith-Kuz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132856"/>
            <a:ext cx="2391927" cy="3342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loveusa.ru/storage/images/spravo4nik/Imena/nobel/economics/533bf66f3eeba25ccf1e6b78df2857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3323421"/>
            <a:ext cx="240982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924" y="548680"/>
            <a:ext cx="9829799" cy="1219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У 1945—1946 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Фрідман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викладав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у 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Мінесотському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університеті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тожу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ж 1946 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повертається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до 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Чиказького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університету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на посаду 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асистента-професора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економіки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У 1962 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став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професором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економіки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Чиказького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університету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якому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працював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свого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офіційного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відходу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відставку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1977 року.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 descr="http://upload.wikimedia.org/wikipedia/commons/2/2c/Walter_Library-20060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2420888"/>
            <a:ext cx="5095875" cy="436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igpicture.ru/wp-content/uploads/2013/08/Campuses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35" y="1988840"/>
            <a:ext cx="548368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			Трудова діяльність 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931" y="1806984"/>
            <a:ext cx="48610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 1947 році </a:t>
            </a:r>
            <a:r>
              <a:rPr lang="uk-UA" dirty="0" err="1"/>
              <a:t>Фрідман</a:t>
            </a:r>
            <a:r>
              <a:rPr lang="uk-UA" dirty="0"/>
              <a:t> брав участь в організованій Фрідріхом фон </a:t>
            </a:r>
            <a:r>
              <a:rPr lang="uk-UA" dirty="0" err="1"/>
              <a:t>Гайєком</a:t>
            </a:r>
            <a:r>
              <a:rPr lang="uk-UA" dirty="0"/>
              <a:t> зустрічі в містечку </a:t>
            </a:r>
            <a:r>
              <a:rPr lang="uk-UA" dirty="0" err="1"/>
              <a:t>Мон</a:t>
            </a:r>
            <a:r>
              <a:rPr lang="uk-UA" dirty="0"/>
              <a:t>-Пелерин (Швейцарія), на якій зібралися представники ліберальної школи політичної економії, журналісти та політики з усього світу. Створене на цій зустрічі товариство «</a:t>
            </a:r>
            <a:r>
              <a:rPr lang="uk-UA" dirty="0" err="1"/>
              <a:t>Мон</a:t>
            </a:r>
            <a:r>
              <a:rPr lang="uk-UA" dirty="0"/>
              <a:t>-Пелерин» мало на меті поширення основних принципів вільного ринку і вільних інститутів. </a:t>
            </a:r>
            <a:r>
              <a:rPr lang="uk-UA" dirty="0" err="1"/>
              <a:t>Фрідман</a:t>
            </a:r>
            <a:r>
              <a:rPr lang="uk-UA" dirty="0"/>
              <a:t> був президентом цього товариство в 1970—1972 </a:t>
            </a:r>
            <a:r>
              <a:rPr lang="uk-UA" dirty="0" smtClean="0"/>
              <a:t>роках.</a:t>
            </a:r>
            <a:endParaRPr lang="uk-UA" dirty="0"/>
          </a:p>
          <a:p>
            <a:r>
              <a:rPr lang="uk-UA" dirty="0"/>
              <a:t>1950 року </a:t>
            </a:r>
            <a:r>
              <a:rPr lang="uk-UA" dirty="0" err="1"/>
              <a:t>Фрідман</a:t>
            </a:r>
            <a:r>
              <a:rPr lang="uk-UA" dirty="0"/>
              <a:t> перебував у Парижі як консультант уряду Сполучених Штатів у справі реалізації плану Маршалла, яким </a:t>
            </a:r>
            <a:r>
              <a:rPr lang="uk-UA" dirty="0" err="1"/>
              <a:t>передбалося</a:t>
            </a:r>
            <a:r>
              <a:rPr lang="uk-UA" dirty="0"/>
              <a:t> відновлення зруйнованою війною економіки країн Західної Європи.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0516" y="1806984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Він одним із перших економістів виступив активним прихильником запровадження системи гнучких валютних курсів («курсів, які плавають»). У нарисі «Доводи на користь гнучких валютних курсів» («</a:t>
            </a:r>
            <a:r>
              <a:rPr lang="en-US" dirty="0"/>
              <a:t>The Case for Flexible Exchange Rates») </a:t>
            </a:r>
            <a:r>
              <a:rPr lang="uk-UA" dirty="0" err="1"/>
              <a:t>Фрідман</a:t>
            </a:r>
            <a:r>
              <a:rPr lang="uk-UA" dirty="0"/>
              <a:t> пророкував, що на введені </a:t>
            </a:r>
            <a:r>
              <a:rPr lang="uk-UA" dirty="0" err="1"/>
              <a:t>Бретон-Вудською</a:t>
            </a:r>
            <a:r>
              <a:rPr lang="uk-UA" dirty="0"/>
              <a:t> угодою в 1944 році задля забезпечення стійкості міжнародних валютних відносин фіксовані валютні курси в кінцевому рахунку чекає провал. Це передбачення </a:t>
            </a:r>
            <a:r>
              <a:rPr lang="uk-UA" dirty="0" err="1"/>
              <a:t>Фрідмана</a:t>
            </a:r>
            <a:r>
              <a:rPr lang="uk-UA" dirty="0"/>
              <a:t>, як і його пророкування неминучості ліквідації системи золотого стандарту, фактично здійснилося в 70-і роки.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91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«Символи грошових одиниць» (широкоформатна)</Template>
  <TotalTime>0</TotalTime>
  <Words>103</Words>
  <Application>Microsoft Office PowerPoint</Application>
  <PresentationFormat>Довільний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Cambria</vt:lpstr>
      <vt:lpstr>Currency Symbols 16x9</vt:lpstr>
      <vt:lpstr>Мілтон Фрідман.</vt:lpstr>
      <vt:lpstr>Мі́лтон Фрі́дман (англ. Milton Friedman; * 31 липня 1912, Нью-Йорк — † 16 листопада 2006) — американський економіст, відомий своїми роботами з макроекономіки, мікроекономіки, економічної історії, статистики та своєю позицією захисту вільного капіталізму.</vt:lpstr>
      <vt:lpstr>У 1976 році він став лауреатом премії пам'яті Альфреда Нобеля за досягнення у дослідженні споживчого аналізу, розробці грошово-кредитної теорії та демонстрації складності стабілізаційної політики.</vt:lpstr>
      <vt:lpstr>Був президентом Американської економічної асоціації з 1967 року.</vt:lpstr>
      <vt:lpstr>    Дитинство</vt:lpstr>
      <vt:lpstr>    Освіта </vt:lpstr>
      <vt:lpstr>   Трудова діяльність</vt:lpstr>
      <vt:lpstr>У 1945—1946 році Фрідман викладав у Мінесотському університеті. У тожу ж 1946  році він повертається до Чиказького університету на посаду асистента-професора економіки. У 1962 році він став професором економіки Чиказького університету, в якому працював до свого офіційного відходу у відставку 1977 року.</vt:lpstr>
      <vt:lpstr>   Трудова діяльність </vt:lpstr>
      <vt:lpstr>                                     Досягнення </vt:lpstr>
      <vt:lpstr>      Книги та статті для широкої аудиторії </vt:lpstr>
      <vt:lpstr>Презентація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2014-09-13T14:59:07Z</dcterms:created>
  <dcterms:modified xsi:type="dcterms:W3CDTF">2015-02-27T10:05:27Z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