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02BAD-43A9-44A0-BB0C-FCD94E0FFB4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6FAE-7F7B-46AD-B325-FA0808B5EB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02BAD-43A9-44A0-BB0C-FCD94E0FFB4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6FAE-7F7B-46AD-B325-FA0808B5EB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02BAD-43A9-44A0-BB0C-FCD94E0FFB4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6FAE-7F7B-46AD-B325-FA0808B5EB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02BAD-43A9-44A0-BB0C-FCD94E0FFB4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6FAE-7F7B-46AD-B325-FA0808B5EB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02BAD-43A9-44A0-BB0C-FCD94E0FFB4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6FAE-7F7B-46AD-B325-FA0808B5EB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02BAD-43A9-44A0-BB0C-FCD94E0FFB4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6FAE-7F7B-46AD-B325-FA0808B5EB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02BAD-43A9-44A0-BB0C-FCD94E0FFB4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6FAE-7F7B-46AD-B325-FA0808B5EB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02BAD-43A9-44A0-BB0C-FCD94E0FFB4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6FAE-7F7B-46AD-B325-FA0808B5EB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02BAD-43A9-44A0-BB0C-FCD94E0FFB4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6FAE-7F7B-46AD-B325-FA0808B5EB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02BAD-43A9-44A0-BB0C-FCD94E0FFB4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6FAE-7F7B-46AD-B325-FA0808B5EB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02BAD-43A9-44A0-BB0C-FCD94E0FFB4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6FAE-7F7B-46AD-B325-FA0808B5EB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02BAD-43A9-44A0-BB0C-FCD94E0FFB4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16FAE-7F7B-46AD-B325-FA0808B5EB2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28828" y="3929066"/>
            <a:ext cx="6715172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rgbClr val="00B0F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Неоромантизм</a:t>
            </a:r>
            <a:endParaRPr lang="ru-RU" sz="60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5400" b="1" i="1" dirty="0" smtClean="0">
                <a:latin typeface="Bookman Old Style" pitchFamily="18" charset="0"/>
              </a:rPr>
              <a:t>Неоромантизм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714488"/>
            <a:ext cx="7929618" cy="4714908"/>
          </a:xfr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sz="4000" b="1" i="1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Неоромантизм </a:t>
            </a:r>
            <a:r>
              <a:rPr lang="ru-RU" sz="4000" b="1" i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</a:t>
            </a:r>
            <a:r>
              <a:rPr lang="ru-RU" sz="4000" b="1" i="1" spc="50" dirty="0" err="1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грец</a:t>
            </a:r>
            <a:r>
              <a:rPr lang="ru-RU" sz="4000" b="1" i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en-US" sz="4000" b="1" i="1" spc="50" dirty="0" err="1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neos</a:t>
            </a:r>
            <a:r>
              <a:rPr lang="en-US" sz="4000" b="1" i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— </a:t>
            </a:r>
            <a:r>
              <a:rPr lang="ru-RU" sz="4000" b="1" i="1" spc="50" dirty="0" err="1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новий</a:t>
            </a:r>
            <a:r>
              <a:rPr lang="ru-RU" sz="4000" b="1" i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4000" b="1" i="1" spc="50" dirty="0" err="1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молодий</a:t>
            </a:r>
            <a:r>
              <a:rPr lang="ru-RU" sz="4000" b="1" i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i="1" spc="50" dirty="0" err="1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sz="4000" b="1" i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франц. </a:t>
            </a:r>
            <a:r>
              <a:rPr lang="en-US" sz="4000" b="1" i="1" spc="50" dirty="0" err="1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romantisme</a:t>
            </a:r>
            <a:r>
              <a:rPr lang="en-US" sz="4000" b="1" i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 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—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стильова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течія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модернізму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яка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виникла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українській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літературі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 початку 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XX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століття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Леся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Українка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називала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його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новоромантизмом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14282" y="142852"/>
            <a:ext cx="8686800" cy="3643316"/>
          </a:xfrm>
        </p:spPr>
        <p:txBody>
          <a:bodyPr/>
          <a:lstStyle/>
          <a:p>
            <a:r>
              <a:rPr lang="ru-RU" b="1" dirty="0">
                <a:latin typeface="Arial" pitchFamily="34" charset="0"/>
                <a:ea typeface="Batang" pitchFamily="18" charset="-127"/>
                <a:cs typeface="Arial" pitchFamily="34" charset="0"/>
              </a:rPr>
              <a:t> </a:t>
            </a:r>
            <a:r>
              <a:rPr lang="ru-RU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Неоромантизм </a:t>
            </a:r>
            <a:r>
              <a:rPr lang="ru-RU" b="1" dirty="0" err="1" smtClean="0">
                <a:latin typeface="Arial" pitchFamily="34" charset="0"/>
                <a:ea typeface="Batang" pitchFamily="18" charset="-127"/>
                <a:cs typeface="Arial" pitchFamily="34" charset="0"/>
              </a:rPr>
              <a:t>яскраво</a:t>
            </a:r>
            <a:r>
              <a:rPr lang="ru-RU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ea typeface="Batang" pitchFamily="18" charset="-127"/>
                <a:cs typeface="Arial" pitchFamily="34" charset="0"/>
              </a:rPr>
              <a:t>виявився</a:t>
            </a:r>
            <a:r>
              <a:rPr lang="ru-RU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 у </a:t>
            </a:r>
            <a:r>
              <a:rPr lang="ru-RU" b="1" dirty="0" err="1" smtClean="0">
                <a:latin typeface="Arial" pitchFamily="34" charset="0"/>
                <a:ea typeface="Batang" pitchFamily="18" charset="-127"/>
                <a:cs typeface="Arial" pitchFamily="34" charset="0"/>
              </a:rPr>
              <a:t>ліриці</a:t>
            </a:r>
            <a:r>
              <a:rPr lang="ru-RU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 та </a:t>
            </a:r>
            <a:r>
              <a:rPr lang="ru-RU" b="1" dirty="0" err="1" smtClean="0">
                <a:latin typeface="Arial" pitchFamily="34" charset="0"/>
                <a:ea typeface="Batang" pitchFamily="18" charset="-127"/>
                <a:cs typeface="Arial" pitchFamily="34" charset="0"/>
              </a:rPr>
              <a:t>драматичних</a:t>
            </a:r>
            <a:r>
              <a:rPr lang="ru-RU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ea typeface="Batang" pitchFamily="18" charset="-127"/>
                <a:cs typeface="Arial" pitchFamily="34" charset="0"/>
              </a:rPr>
              <a:t>творах</a:t>
            </a:r>
            <a:r>
              <a:rPr lang="ru-RU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Лесі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Українки</a:t>
            </a:r>
            <a:r>
              <a:rPr lang="ru-RU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, </a:t>
            </a:r>
            <a:r>
              <a:rPr lang="ru-RU" b="1" dirty="0" err="1" smtClean="0">
                <a:latin typeface="Arial" pitchFamily="34" charset="0"/>
                <a:ea typeface="Batang" pitchFamily="18" charset="-127"/>
                <a:cs typeface="Arial" pitchFamily="34" charset="0"/>
              </a:rPr>
              <a:t>прозі</a:t>
            </a:r>
            <a:r>
              <a:rPr lang="ru-RU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О. </a:t>
            </a:r>
            <a:r>
              <a:rPr lang="ru-RU" b="1" dirty="0" err="1" smtClean="0">
                <a:solidFill>
                  <a:srgbClr val="C00000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Кобилянської</a:t>
            </a:r>
            <a:r>
              <a:rPr lang="ru-RU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Миколи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Хвильового</a:t>
            </a:r>
            <a:r>
              <a:rPr lang="ru-RU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,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О. </a:t>
            </a:r>
            <a:r>
              <a:rPr lang="ru-RU" b="1" dirty="0" err="1" smtClean="0">
                <a:solidFill>
                  <a:srgbClr val="C00000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Довженка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, Ю. </a:t>
            </a:r>
            <a:r>
              <a:rPr lang="ru-RU" b="1" dirty="0" err="1" smtClean="0">
                <a:solidFill>
                  <a:srgbClr val="C00000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Яновського</a:t>
            </a:r>
            <a:r>
              <a:rPr lang="ru-RU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, </a:t>
            </a:r>
            <a:r>
              <a:rPr lang="ru-RU" b="1" dirty="0" err="1" smtClean="0">
                <a:latin typeface="Arial" pitchFamily="34" charset="0"/>
                <a:ea typeface="Batang" pitchFamily="18" charset="-127"/>
                <a:cs typeface="Arial" pitchFamily="34" charset="0"/>
              </a:rPr>
              <a:t>поезії</a:t>
            </a:r>
            <a:r>
              <a:rPr lang="ru-RU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Олександра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Олеся</a:t>
            </a:r>
            <a:r>
              <a:rPr lang="ru-RU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,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Є. Плужника</a:t>
            </a:r>
            <a:r>
              <a:rPr lang="ru-RU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,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Б.-І. Антонича</a:t>
            </a:r>
            <a:r>
              <a:rPr lang="ru-RU" b="1" dirty="0">
                <a:latin typeface="Arial" pitchFamily="34" charset="0"/>
                <a:ea typeface="Batang" pitchFamily="18" charset="-127"/>
                <a:cs typeface="Arial" pitchFamily="34" charset="0"/>
              </a:rPr>
              <a:t> </a:t>
            </a:r>
            <a:r>
              <a:rPr lang="ru-RU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.</a:t>
            </a:r>
            <a:endParaRPr lang="ru-RU" b="1" dirty="0"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pic>
        <p:nvPicPr>
          <p:cNvPr id="5" name="Рисунок 4" descr="lesia.ukraink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3214687"/>
            <a:ext cx="1270008" cy="1714511"/>
          </a:xfrm>
          <a:prstGeom prst="rect">
            <a:avLst/>
          </a:prstGeom>
        </p:spPr>
      </p:pic>
      <p:pic>
        <p:nvPicPr>
          <p:cNvPr id="6" name="Рисунок 5" descr="180px-Olha_Kobylyanska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538" y="4893122"/>
            <a:ext cx="1285884" cy="1964877"/>
          </a:xfrm>
          <a:prstGeom prst="rect">
            <a:avLst/>
          </a:prstGeom>
        </p:spPr>
      </p:pic>
      <p:pic>
        <p:nvPicPr>
          <p:cNvPr id="7" name="Рисунок 6" descr="mukola_xvulovuy_ukrtvir.info_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14546" y="3171472"/>
            <a:ext cx="1362351" cy="1900602"/>
          </a:xfrm>
          <a:prstGeom prst="rect">
            <a:avLst/>
          </a:prstGeom>
        </p:spPr>
      </p:pic>
      <p:pic>
        <p:nvPicPr>
          <p:cNvPr id="8" name="Рисунок 7" descr="dovzhenko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28992" y="5000636"/>
            <a:ext cx="1216908" cy="1857364"/>
          </a:xfrm>
          <a:prstGeom prst="rect">
            <a:avLst/>
          </a:prstGeom>
        </p:spPr>
      </p:pic>
      <p:pic>
        <p:nvPicPr>
          <p:cNvPr id="9" name="Рисунок 8" descr="uriy_yanovkiy_ukrtvir.info_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9124" y="3214686"/>
            <a:ext cx="1346361" cy="1857388"/>
          </a:xfrm>
          <a:prstGeom prst="rect">
            <a:avLst/>
          </a:prstGeom>
        </p:spPr>
      </p:pic>
      <p:pic>
        <p:nvPicPr>
          <p:cNvPr id="10" name="Рисунок 9" descr="image002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43570" y="5000636"/>
            <a:ext cx="1336516" cy="1857364"/>
          </a:xfrm>
          <a:prstGeom prst="rect">
            <a:avLst/>
          </a:prstGeom>
        </p:spPr>
      </p:pic>
      <p:pic>
        <p:nvPicPr>
          <p:cNvPr id="11" name="Рисунок 10" descr="150px-Плужник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86578" y="3286124"/>
            <a:ext cx="1235269" cy="1844668"/>
          </a:xfrm>
          <a:prstGeom prst="rect">
            <a:avLst/>
          </a:prstGeom>
        </p:spPr>
      </p:pic>
      <p:pic>
        <p:nvPicPr>
          <p:cNvPr id="12" name="Рисунок 11" descr="загруженное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01937" y="4917276"/>
            <a:ext cx="1242063" cy="19407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42844" y="285728"/>
            <a:ext cx="8643998" cy="6215106"/>
          </a:xfrm>
        </p:spPr>
        <p:txBody>
          <a:bodyPr>
            <a:noAutofit/>
          </a:bodyPr>
          <a:lstStyle/>
          <a:p>
            <a:r>
              <a:rPr lang="ru-RU" sz="2100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Ця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течія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була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мабуть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найсильшою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sz="21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новітній</a:t>
            </a:r>
            <a:r>
              <a:rPr lang="ru-RU" sz="2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українській</a:t>
            </a:r>
            <a:r>
              <a:rPr lang="ru-RU" sz="2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поезії</a:t>
            </a:r>
            <a:r>
              <a:rPr lang="ru-RU" sz="2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Неоромантики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відмовилися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від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народницької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тематики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і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поетики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шукали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нових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тем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і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засобів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образного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вираження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. "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Основними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психологічними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стимулами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українського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неоромантизму, —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відзначає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М.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Неврлий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, —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було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соціальне</a:t>
            </a:r>
            <a:r>
              <a:rPr lang="ru-RU" sz="2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2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національне</a:t>
            </a:r>
            <a:r>
              <a:rPr lang="ru-RU" sz="2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визволення</a:t>
            </a:r>
            <a:r>
              <a:rPr lang="ru-RU" sz="2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України</a:t>
            </a:r>
            <a:r>
              <a:rPr lang="ru-RU" sz="2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в 1917 </a:t>
            </a:r>
            <a:r>
              <a:rPr lang="ru-RU" sz="21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році</a:t>
            </a:r>
            <a:r>
              <a:rPr lang="ru-RU" sz="2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видимі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перспективи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нових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культурних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і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політичних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можливостей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масовий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приплив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творчих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сил,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що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шукали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свого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динамічного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вияву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".</a:t>
            </a:r>
          </a:p>
          <a:p>
            <a:r>
              <a:rPr lang="ru-RU" sz="2100" b="1" dirty="0">
                <a:latin typeface="Arial" pitchFamily="34" charset="0"/>
                <a:cs typeface="Arial" pitchFamily="34" charset="0"/>
              </a:rPr>
              <a:t>Неоромантизм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зберіг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риси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класичного</a:t>
            </a:r>
            <a:r>
              <a:rPr lang="ru-RU" sz="2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романтизму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зокрема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конфлікт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з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дійсністю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який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породжував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гострий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напружений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сюжет. Неоромантики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відкинули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раціоцентризм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матеріалістичне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сприйняття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світу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, на перше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місце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поставили </a:t>
            </a:r>
            <a:r>
              <a:rPr lang="ru-RU" sz="21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чуттєву</a:t>
            </a:r>
            <a:r>
              <a:rPr lang="ru-RU" sz="2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сферу </a:t>
            </a:r>
            <a:r>
              <a:rPr lang="ru-RU" sz="21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людини</a:t>
            </a:r>
            <a:r>
              <a:rPr lang="ru-RU" sz="2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1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емоційно-інтуїтивне</a:t>
            </a:r>
            <a:r>
              <a:rPr lang="ru-RU" sz="2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пізнання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. Вони представляли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свої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ідеали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яскравих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художніх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образах,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виняткових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героїв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виняткових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обставинах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зосереджували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увагу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на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дослідженні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внутрішнього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світу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людини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. Неоромантики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використовували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засоби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символіки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гіперболізацію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гру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кольорів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і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півтонів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дбали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про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багатство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ритміки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і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dirty="0" err="1">
                <a:latin typeface="Arial" pitchFamily="34" charset="0"/>
                <a:cs typeface="Arial" pitchFamily="34" charset="0"/>
              </a:rPr>
              <a:t>строфіки</a:t>
            </a:r>
            <a:r>
              <a:rPr lang="ru-RU" sz="2100" b="1" dirty="0">
                <a:latin typeface="Arial" pitchFamily="34" charset="0"/>
                <a:cs typeface="Arial" pitchFamily="34" charset="0"/>
              </a:rPr>
              <a:t>. </a:t>
            </a:r>
          </a:p>
          <a:p>
            <a:endParaRPr lang="ru-RU" sz="21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429684" cy="5786478"/>
          </a:xfrm>
        </p:spPr>
        <p:txBody>
          <a:bodyPr>
            <a:noAutofit/>
          </a:bodyPr>
          <a:lstStyle/>
          <a:p>
            <a:r>
              <a:rPr lang="ru-RU" sz="2200" b="1" dirty="0" smtClean="0"/>
              <a:t>Неоромантизм </a:t>
            </a:r>
            <a:r>
              <a:rPr lang="ru-RU" sz="2200" b="1" dirty="0" err="1"/>
              <a:t>національна</a:t>
            </a:r>
            <a:r>
              <a:rPr lang="ru-RU" sz="2200" b="1" dirty="0"/>
              <a:t> </a:t>
            </a:r>
            <a:r>
              <a:rPr lang="ru-RU" sz="2200" b="1" dirty="0" err="1"/>
              <a:t>течія</a:t>
            </a:r>
            <a:r>
              <a:rPr lang="ru-RU" sz="2200" b="1" dirty="0"/>
              <a:t> </a:t>
            </a:r>
            <a:r>
              <a:rPr lang="ru-RU" sz="2200" b="1" dirty="0" err="1"/>
              <a:t>української</a:t>
            </a:r>
            <a:r>
              <a:rPr lang="ru-RU" sz="2200" b="1" dirty="0"/>
              <a:t> </a:t>
            </a:r>
            <a:r>
              <a:rPr lang="ru-RU" sz="2200" b="1" dirty="0" err="1"/>
              <a:t>літератури</a:t>
            </a:r>
            <a:r>
              <a:rPr lang="ru-RU" sz="2200" b="1" dirty="0">
                <a:solidFill>
                  <a:srgbClr val="00B050"/>
                </a:solidFill>
              </a:rPr>
              <a:t>. Вона </a:t>
            </a:r>
            <a:r>
              <a:rPr lang="ru-RU" sz="2200" b="1" dirty="0" err="1">
                <a:solidFill>
                  <a:srgbClr val="00B050"/>
                </a:solidFill>
              </a:rPr>
              <a:t>пройшла</a:t>
            </a:r>
            <a:r>
              <a:rPr lang="ru-RU" sz="2200" b="1" dirty="0">
                <a:solidFill>
                  <a:srgbClr val="00B050"/>
                </a:solidFill>
              </a:rPr>
              <a:t> два </a:t>
            </a:r>
            <a:r>
              <a:rPr lang="ru-RU" sz="2200" b="1" dirty="0" err="1">
                <a:solidFill>
                  <a:srgbClr val="00B050"/>
                </a:solidFill>
              </a:rPr>
              <a:t>етапи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розвитку</a:t>
            </a:r>
            <a:r>
              <a:rPr lang="ru-RU" sz="2200" b="1" dirty="0">
                <a:solidFill>
                  <a:srgbClr val="00B050"/>
                </a:solidFill>
              </a:rPr>
              <a:t>: </a:t>
            </a:r>
            <a:r>
              <a:rPr lang="ru-RU" sz="2200" b="1" dirty="0"/>
              <a:t>початок </a:t>
            </a:r>
            <a:r>
              <a:rPr lang="en-US" sz="2200" b="1" dirty="0"/>
              <a:t>XX </a:t>
            </a:r>
            <a:r>
              <a:rPr lang="ru-RU" sz="2200" b="1" dirty="0"/>
              <a:t>ст. (Леся </a:t>
            </a:r>
            <a:r>
              <a:rPr lang="ru-RU" sz="2200" b="1" dirty="0" err="1"/>
              <a:t>Українка</a:t>
            </a:r>
            <a:r>
              <a:rPr lang="ru-RU" sz="2200" b="1" dirty="0"/>
              <a:t>, </a:t>
            </a:r>
            <a:r>
              <a:rPr lang="ru-RU" sz="2200" b="1" dirty="0" err="1"/>
              <a:t>Олександр</a:t>
            </a:r>
            <a:r>
              <a:rPr lang="ru-RU" sz="2200" b="1" dirty="0"/>
              <a:t> Олесь) </a:t>
            </a:r>
            <a:r>
              <a:rPr lang="ru-RU" sz="2200" b="1" dirty="0" err="1"/>
              <a:t>і</a:t>
            </a:r>
            <a:r>
              <a:rPr lang="ru-RU" sz="2200" b="1" dirty="0"/>
              <a:t> 20-ті </a:t>
            </a:r>
            <a:r>
              <a:rPr lang="ru-RU" sz="2200" b="1" dirty="0" err="1"/>
              <a:t>рр</a:t>
            </a:r>
            <a:r>
              <a:rPr lang="ru-RU" sz="2200" b="1" dirty="0"/>
              <a:t>. </a:t>
            </a:r>
            <a:r>
              <a:rPr lang="en-US" sz="2200" b="1" dirty="0"/>
              <a:t>XX </a:t>
            </a:r>
            <a:r>
              <a:rPr lang="ru-RU" sz="2200" b="1" dirty="0"/>
              <a:t>ст. (</a:t>
            </a:r>
            <a:r>
              <a:rPr lang="ru-RU" sz="2200" b="1" dirty="0" err="1"/>
              <a:t>Микола</a:t>
            </a:r>
            <a:r>
              <a:rPr lang="ru-RU" sz="2200" b="1" dirty="0"/>
              <a:t> </a:t>
            </a:r>
            <a:r>
              <a:rPr lang="ru-RU" sz="2200" b="1" dirty="0" err="1"/>
              <a:t>Хвильовий</a:t>
            </a:r>
            <a:r>
              <a:rPr lang="ru-RU" sz="2200" b="1" dirty="0"/>
              <a:t>, М. Бажан, О. </a:t>
            </a:r>
            <a:r>
              <a:rPr lang="ru-RU" sz="2200" b="1" dirty="0" err="1"/>
              <a:t>Близько</a:t>
            </a:r>
            <a:r>
              <a:rPr lang="ru-RU" sz="2200" b="1" dirty="0"/>
              <a:t>, Є. Плужник). Неоромантизм не </a:t>
            </a:r>
            <a:r>
              <a:rPr lang="ru-RU" sz="2200" b="1" dirty="0" err="1"/>
              <a:t>був</a:t>
            </a:r>
            <a:r>
              <a:rPr lang="ru-RU" sz="2200" b="1" dirty="0"/>
              <a:t> чистим, </a:t>
            </a:r>
            <a:r>
              <a:rPr lang="ru-RU" sz="2200" b="1" dirty="0" err="1"/>
              <a:t>він</a:t>
            </a:r>
            <a:r>
              <a:rPr lang="ru-RU" sz="2200" b="1" dirty="0"/>
              <a:t> </a:t>
            </a:r>
            <a:r>
              <a:rPr lang="ru-RU" sz="2200" b="1" dirty="0" err="1"/>
              <a:t>використовував</a:t>
            </a:r>
            <a:r>
              <a:rPr lang="ru-RU" sz="2200" b="1" dirty="0"/>
              <a:t> </a:t>
            </a:r>
            <a:r>
              <a:rPr lang="ru-RU" sz="2200" b="1" dirty="0" err="1"/>
              <a:t>прийоми</a:t>
            </a:r>
            <a:r>
              <a:rPr lang="ru-RU" sz="2200" b="1" dirty="0"/>
              <a:t> </a:t>
            </a:r>
            <a:r>
              <a:rPr lang="ru-RU" sz="2200" b="1" dirty="0" err="1"/>
              <a:t>символізму</a:t>
            </a:r>
            <a:r>
              <a:rPr lang="ru-RU" sz="2200" b="1" dirty="0"/>
              <a:t> (</a:t>
            </a:r>
            <a:r>
              <a:rPr lang="ru-RU" sz="2200" b="1" dirty="0" err="1"/>
              <a:t>загадковість</a:t>
            </a:r>
            <a:r>
              <a:rPr lang="ru-RU" sz="2200" b="1" dirty="0"/>
              <a:t>, </a:t>
            </a:r>
            <a:r>
              <a:rPr lang="ru-RU" sz="2200" b="1" dirty="0" err="1"/>
              <a:t>недомовленість</a:t>
            </a:r>
            <a:r>
              <a:rPr lang="ru-RU" sz="2200" b="1" dirty="0"/>
              <a:t>), </a:t>
            </a:r>
            <a:r>
              <a:rPr lang="ru-RU" sz="2200" b="1" dirty="0" err="1"/>
              <a:t>футуристичні</a:t>
            </a:r>
            <a:r>
              <a:rPr lang="ru-RU" sz="2200" b="1" dirty="0"/>
              <a:t> </a:t>
            </a:r>
            <a:r>
              <a:rPr lang="ru-RU" sz="2200" b="1" dirty="0" err="1"/>
              <a:t>звукові</a:t>
            </a:r>
            <a:r>
              <a:rPr lang="ru-RU" sz="2200" b="1" dirty="0"/>
              <a:t> </a:t>
            </a:r>
            <a:r>
              <a:rPr lang="ru-RU" sz="2200" b="1" dirty="0" err="1"/>
              <a:t>ефекти</a:t>
            </a:r>
            <a:r>
              <a:rPr lang="ru-RU" sz="2200" b="1" dirty="0"/>
              <a:t>, </a:t>
            </a:r>
            <a:r>
              <a:rPr lang="ru-RU" sz="2200" b="1" dirty="0" err="1"/>
              <a:t>урбаністичні</a:t>
            </a:r>
            <a:r>
              <a:rPr lang="ru-RU" sz="2200" b="1" dirty="0"/>
              <a:t> </a:t>
            </a:r>
            <a:r>
              <a:rPr lang="ru-RU" sz="2200" b="1" dirty="0" err="1"/>
              <a:t>пейзажі</a:t>
            </a:r>
            <a:r>
              <a:rPr lang="ru-RU" sz="2200" b="1" dirty="0"/>
              <a:t>, </a:t>
            </a:r>
            <a:r>
              <a:rPr lang="ru-RU" sz="2200" b="1" dirty="0" err="1"/>
              <a:t>елементи</a:t>
            </a:r>
            <a:r>
              <a:rPr lang="ru-RU" sz="2200" b="1" dirty="0"/>
              <a:t> </a:t>
            </a:r>
            <a:r>
              <a:rPr lang="ru-RU" sz="2200" b="1" dirty="0" err="1"/>
              <a:t>імажинізму</a:t>
            </a:r>
            <a:r>
              <a:rPr lang="ru-RU" sz="2200" b="1" dirty="0"/>
              <a:t>, </a:t>
            </a:r>
            <a:r>
              <a:rPr lang="ru-RU" sz="2200" b="1" dirty="0" err="1"/>
              <a:t>експресіонізму</a:t>
            </a:r>
            <a:r>
              <a:rPr lang="ru-RU" sz="2200" b="1" dirty="0"/>
              <a:t>, </a:t>
            </a:r>
            <a:r>
              <a:rPr lang="ru-RU" sz="2200" b="1" dirty="0" err="1"/>
              <a:t>необароко</a:t>
            </a:r>
            <a:r>
              <a:rPr lang="ru-RU" sz="2200" b="1" dirty="0"/>
              <a:t>. М. Бажан </a:t>
            </a:r>
            <a:r>
              <a:rPr lang="ru-RU" sz="2200" b="1" dirty="0" err="1"/>
              <a:t>репрезентує</a:t>
            </a:r>
            <a:r>
              <a:rPr lang="ru-RU" sz="2200" b="1" dirty="0"/>
              <a:t> неоромантизм, </a:t>
            </a:r>
            <a:r>
              <a:rPr lang="ru-RU" sz="2200" b="1" dirty="0" err="1"/>
              <a:t>поєднаний</a:t>
            </a:r>
            <a:r>
              <a:rPr lang="ru-RU" sz="2200" b="1" dirty="0"/>
              <a:t> </a:t>
            </a:r>
            <a:r>
              <a:rPr lang="ru-RU" sz="2200" b="1" dirty="0" err="1"/>
              <a:t>з</a:t>
            </a:r>
            <a:r>
              <a:rPr lang="ru-RU" sz="2200" b="1" dirty="0"/>
              <a:t> </a:t>
            </a:r>
            <a:r>
              <a:rPr lang="ru-RU" sz="2200" b="1" dirty="0" err="1"/>
              <a:t>необароко</a:t>
            </a:r>
            <a:r>
              <a:rPr lang="ru-RU" sz="2200" b="1" dirty="0"/>
              <a:t>, </a:t>
            </a:r>
            <a:r>
              <a:rPr lang="ru-RU" sz="2200" b="1" dirty="0" err="1"/>
              <a:t>використовує</a:t>
            </a:r>
            <a:r>
              <a:rPr lang="ru-RU" sz="2200" b="1" dirty="0"/>
              <a:t> </a:t>
            </a:r>
            <a:r>
              <a:rPr lang="ru-RU" sz="2200" b="1" dirty="0" err="1"/>
              <a:t>складні</a:t>
            </a:r>
            <a:r>
              <a:rPr lang="ru-RU" sz="2200" b="1" dirty="0"/>
              <a:t> </a:t>
            </a:r>
            <a:r>
              <a:rPr lang="ru-RU" sz="2200" b="1" dirty="0" err="1"/>
              <a:t>метафоричні</a:t>
            </a:r>
            <a:r>
              <a:rPr lang="ru-RU" sz="2200" b="1" dirty="0"/>
              <a:t> </a:t>
            </a:r>
            <a:r>
              <a:rPr lang="ru-RU" sz="2200" b="1" dirty="0" err="1"/>
              <a:t>сполуки</a:t>
            </a:r>
            <a:r>
              <a:rPr lang="ru-RU" sz="2200" b="1" dirty="0"/>
              <a:t>, </a:t>
            </a:r>
            <a:r>
              <a:rPr lang="ru-RU" sz="2200" b="1" dirty="0" err="1"/>
              <a:t>гру</a:t>
            </a:r>
            <a:r>
              <a:rPr lang="ru-RU" sz="2200" b="1" dirty="0"/>
              <a:t> </a:t>
            </a:r>
            <a:r>
              <a:rPr lang="ru-RU" sz="2200" b="1" dirty="0" err="1"/>
              <a:t>ритмів</a:t>
            </a:r>
            <a:r>
              <a:rPr lang="ru-RU" sz="2200" b="1" dirty="0"/>
              <a:t>. </a:t>
            </a:r>
            <a:r>
              <a:rPr lang="ru-RU" sz="2200" b="1" dirty="0" err="1"/>
              <a:t>Вершинним</a:t>
            </a:r>
            <a:r>
              <a:rPr lang="ru-RU" sz="2200" b="1" dirty="0"/>
              <a:t> </a:t>
            </a:r>
            <a:r>
              <a:rPr lang="ru-RU" sz="2200" b="1" dirty="0" err="1"/>
              <a:t>твором</a:t>
            </a:r>
            <a:r>
              <a:rPr lang="ru-RU" sz="2200" b="1" dirty="0"/>
              <a:t> неоромантизму М. Бажана </a:t>
            </a:r>
            <a:r>
              <a:rPr lang="ru-RU" sz="2200" b="1" dirty="0" err="1"/>
              <a:t>є</a:t>
            </a:r>
            <a:r>
              <a:rPr lang="ru-RU" sz="2200" b="1" dirty="0"/>
              <a:t> </a:t>
            </a:r>
            <a:r>
              <a:rPr lang="ru-RU" sz="2200" b="1" dirty="0" err="1"/>
              <a:t>збірка</a:t>
            </a:r>
            <a:r>
              <a:rPr lang="ru-RU" sz="2200" b="1" dirty="0"/>
              <a:t> "</a:t>
            </a:r>
            <a:r>
              <a:rPr lang="ru-RU" sz="2200" b="1" dirty="0" err="1"/>
              <a:t>Будівлі</a:t>
            </a:r>
            <a:r>
              <a:rPr lang="ru-RU" sz="2200" b="1" dirty="0"/>
              <a:t>" — </a:t>
            </a:r>
            <a:r>
              <a:rPr lang="ru-RU" sz="2200" b="1" dirty="0" err="1"/>
              <a:t>своєрідна</a:t>
            </a:r>
            <a:r>
              <a:rPr lang="ru-RU" sz="2200" b="1" dirty="0"/>
              <a:t> </a:t>
            </a:r>
            <a:r>
              <a:rPr lang="ru-RU" sz="2200" b="1" dirty="0" err="1"/>
              <a:t>філософія</a:t>
            </a:r>
            <a:r>
              <a:rPr lang="ru-RU" sz="2200" b="1" dirty="0"/>
              <a:t> </a:t>
            </a:r>
            <a:r>
              <a:rPr lang="ru-RU" sz="2200" b="1" dirty="0" err="1"/>
              <a:t>історії</a:t>
            </a:r>
            <a:r>
              <a:rPr lang="ru-RU" sz="2200" b="1" dirty="0"/>
              <a:t>. У </a:t>
            </a:r>
            <a:r>
              <a:rPr lang="ru-RU" sz="2200" b="1" dirty="0" err="1"/>
              <a:t>творах</a:t>
            </a:r>
            <a:r>
              <a:rPr lang="ru-RU" sz="2200" b="1" dirty="0"/>
              <a:t> </a:t>
            </a:r>
            <a:r>
              <a:rPr lang="ru-RU" sz="2200" b="1" dirty="0" err="1"/>
              <a:t>Миколи</a:t>
            </a:r>
            <a:r>
              <a:rPr lang="ru-RU" sz="2200" b="1" dirty="0"/>
              <a:t> </a:t>
            </a:r>
            <a:r>
              <a:rPr lang="ru-RU" sz="2200" b="1" dirty="0" err="1"/>
              <a:t>Хвильового</a:t>
            </a:r>
            <a:r>
              <a:rPr lang="ru-RU" sz="2200" b="1" dirty="0"/>
              <a:t>, Є. Плужника </a:t>
            </a:r>
            <a:r>
              <a:rPr lang="ru-RU" sz="2200" b="1" dirty="0" err="1"/>
              <a:t>і</a:t>
            </a:r>
            <a:r>
              <a:rPr lang="ru-RU" sz="2200" b="1" dirty="0"/>
              <a:t> Д. </a:t>
            </a:r>
            <a:r>
              <a:rPr lang="ru-RU" sz="2200" b="1" dirty="0" err="1"/>
              <a:t>Фальківського</a:t>
            </a:r>
            <a:r>
              <a:rPr lang="ru-RU" sz="2200" b="1" dirty="0"/>
              <a:t> неоромантизм </a:t>
            </a:r>
            <a:r>
              <a:rPr lang="ru-RU" sz="2200" b="1" dirty="0" err="1"/>
              <a:t>поєднується</a:t>
            </a:r>
            <a:r>
              <a:rPr lang="ru-RU" sz="2200" b="1" dirty="0"/>
              <a:t> </a:t>
            </a:r>
            <a:r>
              <a:rPr lang="ru-RU" sz="2200" b="1" dirty="0" err="1"/>
              <a:t>з</a:t>
            </a:r>
            <a:r>
              <a:rPr lang="ru-RU" sz="2200" b="1" dirty="0"/>
              <a:t> </a:t>
            </a:r>
            <a:r>
              <a:rPr lang="ru-RU" sz="2200" b="1" dirty="0" err="1"/>
              <a:t>імпресіонізмом</a:t>
            </a:r>
            <a:r>
              <a:rPr lang="ru-RU" sz="2200" b="1" dirty="0"/>
              <a:t>, у </a:t>
            </a:r>
            <a:r>
              <a:rPr lang="ru-RU" sz="2200" b="1" dirty="0" err="1"/>
              <a:t>прозі</a:t>
            </a:r>
            <a:r>
              <a:rPr lang="ru-RU" sz="2200" b="1" dirty="0"/>
              <a:t> О. </a:t>
            </a:r>
            <a:r>
              <a:rPr lang="ru-RU" sz="2200" b="1" dirty="0" err="1"/>
              <a:t>Кобилянської</a:t>
            </a:r>
            <a:r>
              <a:rPr lang="ru-RU" sz="2200" b="1" dirty="0"/>
              <a:t> — </a:t>
            </a:r>
            <a:r>
              <a:rPr lang="ru-RU" sz="2200" b="1" dirty="0" err="1"/>
              <a:t>із</a:t>
            </a:r>
            <a:r>
              <a:rPr lang="ru-RU" sz="2200" b="1" dirty="0"/>
              <a:t> </a:t>
            </a:r>
            <a:r>
              <a:rPr lang="ru-RU" sz="2200" b="1" dirty="0" err="1"/>
              <a:t>символізмом</a:t>
            </a:r>
            <a:r>
              <a:rPr lang="ru-RU" sz="2200" b="1" dirty="0"/>
              <a:t>, </a:t>
            </a:r>
            <a:r>
              <a:rPr lang="ru-RU" sz="2200" b="1" dirty="0" err="1"/>
              <a:t>Григорія</a:t>
            </a:r>
            <a:r>
              <a:rPr lang="ru-RU" sz="2200" b="1" dirty="0"/>
              <a:t> Косинки — </a:t>
            </a:r>
            <a:r>
              <a:rPr lang="ru-RU" sz="2200" b="1" dirty="0" err="1"/>
              <a:t>з</a:t>
            </a:r>
            <a:r>
              <a:rPr lang="ru-RU" sz="2200" b="1" dirty="0"/>
              <a:t> </a:t>
            </a:r>
            <a:r>
              <a:rPr lang="ru-RU" sz="2200" b="1" dirty="0" err="1"/>
              <a:t>неореалізмом</a:t>
            </a:r>
            <a:r>
              <a:rPr lang="ru-RU" sz="2200" b="1" dirty="0"/>
              <a:t>, у </a:t>
            </a:r>
            <a:r>
              <a:rPr lang="ru-RU" sz="2200" b="1" dirty="0" err="1"/>
              <a:t>поезії</a:t>
            </a:r>
            <a:r>
              <a:rPr lang="ru-RU" sz="2200" b="1" dirty="0"/>
              <a:t> О. </a:t>
            </a:r>
            <a:r>
              <a:rPr lang="ru-RU" sz="2200" b="1" dirty="0" err="1"/>
              <a:t>Влизька</a:t>
            </a:r>
            <a:r>
              <a:rPr lang="ru-RU" sz="2200" b="1" dirty="0"/>
              <a:t> — </a:t>
            </a:r>
            <a:r>
              <a:rPr lang="ru-RU" sz="2200" b="1" dirty="0" err="1"/>
              <a:t>з</a:t>
            </a:r>
            <a:r>
              <a:rPr lang="ru-RU" sz="2200" b="1" dirty="0"/>
              <a:t> футуризмом. </a:t>
            </a:r>
            <a:r>
              <a:rPr lang="ru-RU" sz="2200" b="1" dirty="0" err="1"/>
              <a:t>Засоби</a:t>
            </a:r>
            <a:r>
              <a:rPr lang="ru-RU" sz="2200" b="1" dirty="0"/>
              <a:t> </a:t>
            </a:r>
            <a:r>
              <a:rPr lang="ru-RU" sz="2200" b="1" dirty="0" err="1"/>
              <a:t>неоромантичної</a:t>
            </a:r>
            <a:r>
              <a:rPr lang="ru-RU" sz="2200" b="1" dirty="0"/>
              <a:t> </a:t>
            </a:r>
            <a:r>
              <a:rPr lang="ru-RU" sz="2200" b="1" dirty="0" err="1"/>
              <a:t>поетики</a:t>
            </a:r>
            <a:r>
              <a:rPr lang="ru-RU" sz="2200" b="1" dirty="0"/>
              <a:t> </a:t>
            </a:r>
            <a:r>
              <a:rPr lang="ru-RU" sz="2200" b="1" dirty="0" err="1"/>
              <a:t>використовують</a:t>
            </a:r>
            <a:r>
              <a:rPr lang="ru-RU" sz="2200" b="1" dirty="0"/>
              <a:t> </a:t>
            </a:r>
            <a:r>
              <a:rPr lang="ru-RU" sz="2200" b="1" dirty="0" err="1"/>
              <a:t>деякі</a:t>
            </a:r>
            <a:r>
              <a:rPr lang="ru-RU" sz="2200" b="1" dirty="0"/>
              <a:t> </a:t>
            </a:r>
            <a:r>
              <a:rPr lang="ru-RU" sz="2200" b="1" dirty="0" err="1"/>
              <a:t>шістдесятники</a:t>
            </a:r>
            <a:r>
              <a:rPr lang="ru-RU" sz="2200" b="1" dirty="0"/>
              <a:t> (В. Симоненко, М. </a:t>
            </a:r>
            <a:r>
              <a:rPr lang="ru-RU" sz="2200" b="1" dirty="0" err="1"/>
              <a:t>Вінграновський</a:t>
            </a:r>
            <a:r>
              <a:rPr lang="ru-RU" sz="2200" b="1" dirty="0"/>
              <a:t>, Б. </a:t>
            </a:r>
            <a:r>
              <a:rPr lang="ru-RU" sz="2200" b="1" dirty="0" err="1"/>
              <a:t>Олійник</a:t>
            </a:r>
            <a:r>
              <a:rPr lang="ru-RU" sz="2200" b="1" dirty="0"/>
              <a:t>, Р. </a:t>
            </a:r>
            <a:r>
              <a:rPr lang="ru-RU" sz="2200" b="1" dirty="0" err="1"/>
              <a:t>Лубківський</a:t>
            </a:r>
            <a:r>
              <a:rPr lang="ru-RU" sz="2200" b="1" dirty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209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Неоромантизм 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Komp</dc:creator>
  <cp:lastModifiedBy>Komp</cp:lastModifiedBy>
  <cp:revision>4</cp:revision>
  <dcterms:created xsi:type="dcterms:W3CDTF">2013-09-10T16:57:19Z</dcterms:created>
  <dcterms:modified xsi:type="dcterms:W3CDTF">2013-09-10T17:27:34Z</dcterms:modified>
</cp:coreProperties>
</file>