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70" r:id="rId5"/>
    <p:sldId id="260" r:id="rId6"/>
    <p:sldId id="266" r:id="rId7"/>
    <p:sldId id="267" r:id="rId8"/>
    <p:sldId id="269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2E63DA1-655A-49A6-8B6B-C00EE533535B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6B4F64-71D9-4ED7-9523-6305CDD66D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6220" y="2420888"/>
            <a:ext cx="4554252" cy="2088232"/>
          </a:xfr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54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Умберто </a:t>
            </a:r>
            <a:r>
              <a:rPr lang="ru-RU" sz="5400" b="1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</a:t>
            </a:r>
            <a:r>
              <a:rPr lang="ru-RU" sz="54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16632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1"/>
                </a:solidFill>
              </a:rPr>
              <a:t>Міністерство освіти і науки та спорту України</a:t>
            </a:r>
          </a:p>
          <a:p>
            <a:pPr algn="ctr"/>
            <a:r>
              <a:rPr lang="uk-UA" sz="1600" dirty="0">
                <a:solidFill>
                  <a:schemeClr val="bg1"/>
                </a:solidFill>
              </a:rPr>
              <a:t>Охтирської загальноосвітньої  школи </a:t>
            </a:r>
            <a:r>
              <a:rPr lang="en-US" sz="1600" dirty="0">
                <a:solidFill>
                  <a:schemeClr val="bg1"/>
                </a:solidFill>
              </a:rPr>
              <a:t>I-III</a:t>
            </a:r>
            <a:r>
              <a:rPr lang="uk-UA" sz="1600" dirty="0">
                <a:solidFill>
                  <a:schemeClr val="bg1"/>
                </a:solidFill>
              </a:rPr>
              <a:t> ст. №4</a:t>
            </a:r>
          </a:p>
          <a:p>
            <a:pPr algn="ctr"/>
            <a:r>
              <a:rPr lang="uk-UA" sz="1600" dirty="0">
                <a:solidFill>
                  <a:schemeClr val="bg1"/>
                </a:solidFill>
              </a:rPr>
              <a:t>імені Остапа Вишні </a:t>
            </a:r>
          </a:p>
          <a:p>
            <a:pPr algn="ctr"/>
            <a:r>
              <a:rPr lang="uk-UA" sz="1600" dirty="0">
                <a:solidFill>
                  <a:schemeClr val="bg1"/>
                </a:solidFill>
              </a:rPr>
              <a:t>Охтирської міської  ради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4692" y="5602014"/>
            <a:ext cx="2779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Підготовила</a:t>
            </a:r>
            <a:r>
              <a:rPr lang="ru-RU" dirty="0" smtClean="0"/>
              <a:t>  </a:t>
            </a:r>
            <a:r>
              <a:rPr lang="ru-RU" dirty="0" err="1"/>
              <a:t>учениця</a:t>
            </a:r>
            <a:r>
              <a:rPr lang="ru-RU" dirty="0"/>
              <a:t>  </a:t>
            </a:r>
            <a:r>
              <a:rPr lang="ru-RU" dirty="0" smtClean="0"/>
              <a:t>11 </a:t>
            </a:r>
            <a:r>
              <a:rPr lang="ru-RU" dirty="0" err="1" smtClean="0"/>
              <a:t>класу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Більченко</a:t>
            </a:r>
            <a:r>
              <a:rPr lang="ru-RU" dirty="0" smtClean="0"/>
              <a:t>  </a:t>
            </a:r>
            <a:r>
              <a:rPr lang="ru-RU" dirty="0" smtClean="0"/>
              <a:t>М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48388" y="6452731"/>
            <a:ext cx="2779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/>
              <a:t>2014 р.</a:t>
            </a:r>
            <a:endParaRPr lang="uk-UA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8269"/>
            <a:ext cx="3744416" cy="509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0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0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47623"/>
            <a:ext cx="9144000" cy="3409769"/>
          </a:xfrm>
        </p:spPr>
        <p:txBody>
          <a:bodyPr>
            <a:normAutofit/>
          </a:bodyPr>
          <a:lstStyle/>
          <a:p>
            <a:r>
              <a:rPr lang="vi-VN" sz="1800" dirty="0"/>
              <a:t>Умбе́рто Е́ко— італійський письменник, філософ, лінгвіст, літературний критик.</a:t>
            </a:r>
          </a:p>
          <a:p>
            <a:r>
              <a:rPr lang="vi-VN" sz="1800" dirty="0"/>
              <a:t> Під час Другої світової війни Умберто і його мати, Джованна, переїхали в невелике село в горах П’ємонту.</a:t>
            </a:r>
          </a:p>
          <a:p>
            <a:r>
              <a:rPr lang="vi-VN" sz="1800" dirty="0"/>
              <a:t>Шкільну освіту отримав при салезіанському монастирі. </a:t>
            </a:r>
          </a:p>
          <a:p>
            <a:r>
              <a:rPr lang="vi-VN" sz="1800" dirty="0"/>
              <a:t>Умберто поступив у Туринський університет, щоби вивчати середньовічну філософію й літературу, і 1954 року успішно його закінчив. </a:t>
            </a:r>
          </a:p>
          <a:p>
            <a:r>
              <a:rPr lang="vi-VN" sz="1800" dirty="0"/>
              <a:t>Умберто Еко працював на телебаченні, оглядачем одного з найвпливовіших італійських видань «Еспрессо» </a:t>
            </a:r>
            <a:r>
              <a:rPr lang="en-US" sz="1800" dirty="0" smtClean="0"/>
              <a:t>, </a:t>
            </a:r>
            <a:r>
              <a:rPr lang="vi-VN" sz="1800" dirty="0"/>
              <a:t>викладав естетику і теорію культури в </a:t>
            </a:r>
            <a:r>
              <a:rPr lang="vi-VN" sz="1800" dirty="0" smtClean="0"/>
              <a:t>університетах.</a:t>
            </a:r>
            <a:endParaRPr lang="vi-VN" sz="1800" dirty="0"/>
          </a:p>
          <a:p>
            <a:r>
              <a:rPr lang="vi-VN" sz="1800" dirty="0"/>
              <a:t>Професор Болонського університету.</a:t>
            </a:r>
          </a:p>
          <a:p>
            <a:r>
              <a:rPr lang="vi-VN" sz="1800" dirty="0"/>
              <a:t>З вересня 1962 року одружений з Ренатою Рамґ, вчителькою мистецтв німецького походження. Мають сина й доньку</a:t>
            </a:r>
            <a:r>
              <a:rPr lang="vi-VN" sz="1800" dirty="0" smtClean="0"/>
              <a:t>.</a:t>
            </a:r>
            <a:endParaRPr lang="vi-VN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02811"/>
              </p:ext>
            </p:extLst>
          </p:nvPr>
        </p:nvGraphicFramePr>
        <p:xfrm>
          <a:off x="4339680" y="118624"/>
          <a:ext cx="4716016" cy="3427008"/>
        </p:xfrm>
        <a:graphic>
          <a:graphicData uri="http://schemas.openxmlformats.org/drawingml/2006/table">
            <a:tbl>
              <a:tblPr/>
              <a:tblGrid>
                <a:gridCol w="2096007"/>
                <a:gridCol w="2620009"/>
              </a:tblGrid>
              <a:tr h="396811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dirty="0">
                          <a:effectLst/>
                        </a:rPr>
                        <a:t>Дата </a:t>
                      </a:r>
                      <a:r>
                        <a:rPr lang="ru-RU" sz="1600" dirty="0" err="1">
                          <a:effectLst/>
                        </a:rPr>
                        <a:t>народження</a:t>
                      </a:r>
                      <a:r>
                        <a:rPr lang="ru-RU" sz="1600" dirty="0">
                          <a:effectLst/>
                        </a:rPr>
                        <a:t>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effectLst/>
                        </a:rPr>
                        <a:t> 5 </a:t>
                      </a:r>
                      <a:r>
                        <a:rPr lang="ru-RU" sz="1600" dirty="0" err="1" smtClean="0">
                          <a:effectLst/>
                        </a:rPr>
                        <a:t>січня</a:t>
                      </a:r>
                      <a:r>
                        <a:rPr lang="ru-RU" sz="1600" dirty="0" smtClean="0">
                          <a:effectLst/>
                        </a:rPr>
                        <a:t> 1932 (82 роки)</a:t>
                      </a:r>
                      <a:endParaRPr lang="ru-RU" sz="16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5402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>
                          <a:effectLst/>
                        </a:rPr>
                        <a:t>Місце народження: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err="1" smtClean="0">
                          <a:effectLst/>
                        </a:rPr>
                        <a:t>Італія</a:t>
                      </a:r>
                      <a:r>
                        <a:rPr lang="ru-RU" sz="1600" dirty="0" smtClean="0">
                          <a:effectLst/>
                        </a:rPr>
                        <a:t>:  </a:t>
                      </a:r>
                      <a:r>
                        <a:rPr lang="ru-RU" sz="1600" dirty="0" err="1" smtClean="0">
                          <a:effectLst/>
                        </a:rPr>
                        <a:t>П'ємонт:Алессандрія</a:t>
                      </a:r>
                      <a:endParaRPr lang="ru-RU" sz="1600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811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>
                          <a:effectLst/>
                        </a:rPr>
                        <a:t>Громадянство: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effectLst/>
                        </a:rPr>
                        <a:t> </a:t>
                      </a:r>
                      <a:r>
                        <a:rPr lang="ru-RU" sz="1600" dirty="0" err="1" smtClean="0">
                          <a:effectLst/>
                        </a:rPr>
                        <a:t>Італія</a:t>
                      </a:r>
                      <a:endParaRPr lang="ru-RU" sz="1600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5402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dirty="0" err="1">
                          <a:effectLst/>
                        </a:rPr>
                        <a:t>Рід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діяльності</a:t>
                      </a:r>
                      <a:r>
                        <a:rPr lang="ru-RU" sz="1600" dirty="0">
                          <a:effectLst/>
                        </a:rPr>
                        <a:t>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наука, </a:t>
                      </a:r>
                      <a:r>
                        <a:rPr lang="ru-RU" sz="1600" dirty="0" err="1">
                          <a:effectLst/>
                        </a:rPr>
                        <a:t>література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філософія</a:t>
                      </a:r>
                      <a:endParaRPr lang="ru-RU" sz="16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262582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>
                          <a:effectLst/>
                        </a:rPr>
                        <a:t>Напрямок: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err="1" smtClean="0">
                          <a:effectLst/>
                        </a:rPr>
                        <a:t>семіотика</a:t>
                      </a:r>
                      <a:r>
                        <a:rPr lang="ru-RU" sz="1600" dirty="0" smtClean="0">
                          <a:effectLst/>
                        </a:rPr>
                        <a:t>, </a:t>
                      </a:r>
                      <a:r>
                        <a:rPr lang="ru-RU" sz="1600" dirty="0" err="1" smtClean="0">
                          <a:effectLst/>
                        </a:rPr>
                        <a:t>мовознавсто,медієвістика</a:t>
                      </a:r>
                      <a:r>
                        <a:rPr lang="ru-RU" sz="1600" dirty="0" smtClean="0">
                          <a:effectLst/>
                        </a:rPr>
                        <a:t>, </a:t>
                      </a:r>
                      <a:r>
                        <a:rPr lang="ru-RU" sz="1600" dirty="0" err="1" smtClean="0">
                          <a:effectLst/>
                        </a:rPr>
                        <a:t>літературна</a:t>
                      </a:r>
                      <a:r>
                        <a:rPr lang="ru-RU" sz="1600" dirty="0" smtClean="0">
                          <a:effectLst/>
                        </a:rPr>
                        <a:t> критика, </a:t>
                      </a:r>
                      <a:r>
                        <a:rPr lang="ru-RU" sz="1600" dirty="0" err="1" smtClean="0">
                          <a:effectLst/>
                        </a:rPr>
                        <a:t>історична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інтелектуальна</a:t>
                      </a:r>
                      <a:r>
                        <a:rPr lang="ru-RU" sz="1600" dirty="0">
                          <a:effectLst/>
                        </a:rPr>
                        <a:t> проза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Італ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gione-Piemonte-Stemm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Італ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9757"/>
          <a:stretch/>
        </p:blipFill>
        <p:spPr bwMode="auto">
          <a:xfrm>
            <a:off x="35496" y="118623"/>
            <a:ext cx="419792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35744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Переводчик романов Умберто </a:t>
            </a:r>
            <a:r>
              <a:rPr lang="ru-RU" dirty="0" smtClean="0"/>
              <a:t>Эко  Елена </a:t>
            </a:r>
            <a:r>
              <a:rPr lang="ru-RU" dirty="0" err="1" smtClean="0"/>
              <a:t>Костюкович</a:t>
            </a:r>
            <a:r>
              <a:rPr lang="ru-RU" dirty="0"/>
              <a:t> рассказала в </a:t>
            </a:r>
            <a:r>
              <a:rPr lang="ru-RU" dirty="0" smtClean="0"/>
              <a:t>интервью ….</a:t>
            </a:r>
          </a:p>
          <a:p>
            <a:r>
              <a:rPr lang="ru-RU" dirty="0" smtClean="0"/>
              <a:t>— </a:t>
            </a:r>
            <a:r>
              <a:rPr lang="ru-RU" dirty="0"/>
              <a:t>Елена </a:t>
            </a:r>
            <a:r>
              <a:rPr lang="ru-RU" dirty="0" smtClean="0"/>
              <a:t>, </a:t>
            </a:r>
            <a:r>
              <a:rPr lang="ru-RU" dirty="0"/>
              <a:t>не могу не спросить — каков он, Умберто Эко в жизни?</a:t>
            </a:r>
          </a:p>
          <a:p>
            <a:r>
              <a:rPr lang="ru-RU" dirty="0"/>
              <a:t>— Ну, не такой уж добренький дедушка, как думают. Он эгоистичный, остроумный, был очень быстрый на ответ и быстрый на укол. Сейчас немножко постарел, 82 года, уже не так кусается. Я не могу сказать, что имею счастье видеть его каждый день, но раз 10 в год — да. Иногда на общих встречах подхожу к нему: "</a:t>
            </a:r>
            <a:r>
              <a:rPr lang="ru-RU" dirty="0" err="1"/>
              <a:t>Здрасьте</a:t>
            </a:r>
            <a:r>
              <a:rPr lang="ru-RU" dirty="0"/>
              <a:t>, вот я хотела тебя поприветствовать". Он отвечает: "Да, да, постой там". "Там" обычно отбирается некоторое количество людей, с которыми он вечером посидит, выпьет в баре.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" y="310590"/>
            <a:ext cx="3036765" cy="25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6" y="347171"/>
            <a:ext cx="3180360" cy="247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4" b="5749"/>
          <a:stretch/>
        </p:blipFill>
        <p:spPr bwMode="auto">
          <a:xfrm>
            <a:off x="3117450" y="212731"/>
            <a:ext cx="2793499" cy="2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8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vwMWYErAoo"/>
          <p:cNvPicPr>
            <a:picLocks noGrp="1" noChangeAspect="1"/>
          </p:cNvPicPr>
          <p:nvPr isPhoto="1"/>
        </p:nvPicPr>
        <p:blipFill>
          <a:blip r:embed="rId2">
            <a:lum bright="3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596"/>
            <a:ext cx="9144000" cy="5268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22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84376"/>
            <a:ext cx="9144000" cy="35730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почав 1980 року </a:t>
            </a:r>
            <a:r>
              <a:rPr lang="ru-RU" dirty="0" err="1"/>
              <a:t>написанням</a:t>
            </a:r>
            <a:r>
              <a:rPr lang="ru-RU" dirty="0"/>
              <a:t> </a:t>
            </a:r>
            <a:r>
              <a:rPr lang="ru-RU" dirty="0" err="1"/>
              <a:t>філософсько</a:t>
            </a:r>
            <a:r>
              <a:rPr lang="ru-RU" dirty="0"/>
              <a:t>-детективного роману «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рози</a:t>
            </a:r>
            <a:r>
              <a:rPr lang="ru-RU" dirty="0"/>
              <a:t>». </a:t>
            </a:r>
            <a:r>
              <a:rPr lang="ru-RU" dirty="0" err="1"/>
              <a:t>Цей</a:t>
            </a:r>
            <a:r>
              <a:rPr lang="ru-RU" dirty="0"/>
              <a:t> роман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найпопулярнішим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романи</a:t>
            </a:r>
            <a:r>
              <a:rPr lang="ru-RU" dirty="0"/>
              <a:t>: «Маятник Фуко» (1988), «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дня» (1994), «</a:t>
            </a:r>
            <a:r>
              <a:rPr lang="ru-RU" dirty="0" err="1"/>
              <a:t>Бавдоліно</a:t>
            </a:r>
            <a:r>
              <a:rPr lang="ru-RU" dirty="0"/>
              <a:t>» (2000), «</a:t>
            </a:r>
            <a:r>
              <a:rPr lang="ru-RU" dirty="0" err="1"/>
              <a:t>Дивовижний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 </a:t>
            </a:r>
            <a:r>
              <a:rPr lang="ru-RU" dirty="0" err="1"/>
              <a:t>королеви</a:t>
            </a:r>
            <a:r>
              <a:rPr lang="ru-RU" dirty="0"/>
              <a:t> </a:t>
            </a:r>
            <a:r>
              <a:rPr lang="ru-RU" dirty="0" err="1"/>
              <a:t>Лоани</a:t>
            </a:r>
            <a:r>
              <a:rPr lang="ru-RU" dirty="0"/>
              <a:t>» (2004) і «</a:t>
            </a:r>
            <a:r>
              <a:rPr lang="ru-RU" dirty="0" err="1"/>
              <a:t>Празьке</a:t>
            </a:r>
            <a:r>
              <a:rPr lang="ru-RU" dirty="0"/>
              <a:t> </a:t>
            </a:r>
            <a:r>
              <a:rPr lang="ru-RU" dirty="0" err="1"/>
              <a:t>кладовище</a:t>
            </a:r>
            <a:r>
              <a:rPr lang="ru-RU" dirty="0"/>
              <a:t>» </a:t>
            </a:r>
            <a:r>
              <a:rPr lang="en-US" dirty="0" smtClean="0"/>
              <a:t> (</a:t>
            </a:r>
            <a:r>
              <a:rPr lang="en-US" dirty="0"/>
              <a:t>2010</a:t>
            </a:r>
            <a:r>
              <a:rPr lang="en-US" dirty="0" smtClean="0"/>
              <a:t>).</a:t>
            </a:r>
            <a:endParaRPr lang="en-US" dirty="0"/>
          </a:p>
          <a:p>
            <a:pPr algn="ctr"/>
            <a:r>
              <a:rPr lang="ru-RU" dirty="0" err="1"/>
              <a:t>Енциклопедичні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Еко</a:t>
            </a:r>
            <a:r>
              <a:rPr lang="ru-RU" dirty="0"/>
              <a:t> </a:t>
            </a:r>
            <a:r>
              <a:rPr lang="ru-RU" dirty="0" err="1"/>
              <a:t>вражають</a:t>
            </a:r>
            <a:r>
              <a:rPr lang="ru-RU" dirty="0"/>
              <a:t>.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охопити</a:t>
            </a:r>
            <a:r>
              <a:rPr lang="ru-RU" dirty="0"/>
              <a:t> весь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набуток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і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культурологічні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і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. Умберто </a:t>
            </a:r>
            <a:r>
              <a:rPr lang="ru-RU" dirty="0" err="1"/>
              <a:t>Еко</a:t>
            </a:r>
            <a:r>
              <a:rPr lang="ru-RU" dirty="0"/>
              <a:t> є </a:t>
            </a:r>
            <a:r>
              <a:rPr lang="ru-RU" dirty="0" err="1"/>
              <a:t>наче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втіленням</a:t>
            </a:r>
            <a:r>
              <a:rPr lang="ru-RU" dirty="0"/>
              <a:t> </a:t>
            </a:r>
            <a:r>
              <a:rPr lang="ru-RU" dirty="0" err="1"/>
              <a:t>ідеалу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 — «</a:t>
            </a:r>
            <a:r>
              <a:rPr lang="ru-RU" dirty="0" err="1"/>
              <a:t>універсальної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»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8716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" y="44623"/>
            <a:ext cx="2448273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29" y="44624"/>
            <a:ext cx="26193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0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dG2990l-Ds (1)"/>
          <p:cNvPicPr>
            <a:picLocks noGrp="1" noChangeAspect="1"/>
          </p:cNvPicPr>
          <p:nvPr isPhoto="1"/>
        </p:nvPicPr>
        <p:blipFill>
          <a:blip r:embed="rId2">
            <a:lum bright="3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V_NZACVMI"/>
          <p:cNvPicPr>
            <a:picLocks noGrp="1" noChangeAspect="1"/>
          </p:cNvPicPr>
          <p:nvPr isPhoto="1"/>
        </p:nvPicPr>
        <p:blipFill>
          <a:blip r:embed="rId2">
            <a:lum bright="3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39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HbMnWPAHjM"/>
          <p:cNvPicPr>
            <a:picLocks noGrp="1" noChangeAspect="1"/>
          </p:cNvPicPr>
          <p:nvPr isPhoto="1"/>
        </p:nvPicPr>
        <p:blipFill>
          <a:blip r:embed="rId2">
            <a:lum bright="3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50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9157"/>
            <a:ext cx="5470545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</TotalTime>
  <Words>269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Умберто Еко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7</cp:revision>
  <dcterms:created xsi:type="dcterms:W3CDTF">2014-05-06T20:33:24Z</dcterms:created>
  <dcterms:modified xsi:type="dcterms:W3CDTF">2014-05-06T21:49:21Z</dcterms:modified>
</cp:coreProperties>
</file>