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100" d="100"/>
          <a:sy n="100" d="100"/>
        </p:scale>
        <p:origin x="-102" y="-13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BE245A3-927A-4061-B5D9-A0BE88DD93AE}" type="datetimeFigureOut">
              <a:rPr lang="ru-RU" smtClean="0"/>
              <a:pPr/>
              <a:t>24.02.2013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1899372-4803-4AE9-B579-805BE16CDF7A}"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BE245A3-927A-4061-B5D9-A0BE88DD93AE}" type="datetimeFigureOut">
              <a:rPr lang="ru-RU" smtClean="0"/>
              <a:pPr/>
              <a:t>24.02.2013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1899372-4803-4AE9-B579-805BE16CDF7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BE245A3-927A-4061-B5D9-A0BE88DD93AE}" type="datetimeFigureOut">
              <a:rPr lang="ru-RU" smtClean="0"/>
              <a:pPr/>
              <a:t>24.02.2013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1899372-4803-4AE9-B579-805BE16CDF7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BE245A3-927A-4061-B5D9-A0BE88DD93AE}" type="datetimeFigureOut">
              <a:rPr lang="ru-RU" smtClean="0"/>
              <a:pPr/>
              <a:t>24.02.2013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1899372-4803-4AE9-B579-805BE16CDF7A}"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BE245A3-927A-4061-B5D9-A0BE88DD93AE}" type="datetimeFigureOut">
              <a:rPr lang="ru-RU" smtClean="0"/>
              <a:pPr/>
              <a:t>24.02.2013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1899372-4803-4AE9-B579-805BE16CDF7A}"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BE245A3-927A-4061-B5D9-A0BE88DD93AE}" type="datetimeFigureOut">
              <a:rPr lang="ru-RU" smtClean="0"/>
              <a:pPr/>
              <a:t>24.02.2013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1899372-4803-4AE9-B579-805BE16CDF7A}"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BE245A3-927A-4061-B5D9-A0BE88DD93AE}" type="datetimeFigureOut">
              <a:rPr lang="ru-RU" smtClean="0"/>
              <a:pPr/>
              <a:t>24.02.2013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1899372-4803-4AE9-B579-805BE16CDF7A}"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BE245A3-927A-4061-B5D9-A0BE88DD93AE}" type="datetimeFigureOut">
              <a:rPr lang="ru-RU" smtClean="0"/>
              <a:pPr/>
              <a:t>24.02.2013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1899372-4803-4AE9-B579-805BE16CDF7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BE245A3-927A-4061-B5D9-A0BE88DD93AE}" type="datetimeFigureOut">
              <a:rPr lang="ru-RU" smtClean="0"/>
              <a:pPr/>
              <a:t>24.02.2013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1899372-4803-4AE9-B579-805BE16CDF7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BE245A3-927A-4061-B5D9-A0BE88DD93AE}" type="datetimeFigureOut">
              <a:rPr lang="ru-RU" smtClean="0"/>
              <a:pPr/>
              <a:t>24.02.2013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1899372-4803-4AE9-B579-805BE16CDF7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BE245A3-927A-4061-B5D9-A0BE88DD93AE}" type="datetimeFigureOut">
              <a:rPr lang="ru-RU" smtClean="0"/>
              <a:pPr/>
              <a:t>24.02.2013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1899372-4803-4AE9-B579-805BE16CDF7A}"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8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E245A3-927A-4061-B5D9-A0BE88DD93AE}" type="datetimeFigureOut">
              <a:rPr lang="ru-RU" smtClean="0"/>
              <a:pPr/>
              <a:t>24.02.2013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899372-4803-4AE9-B579-805BE16CDF7A}"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8" Type="http://schemas.openxmlformats.org/officeDocument/2006/relationships/hyperlink" Target="http://en.wikipedia.org/wiki/Cardiff_City_Hall" TargetMode="External"/><Relationship Id="rId3" Type="http://schemas.openxmlformats.org/officeDocument/2006/relationships/hyperlink" Target="http://en.wikipedia.org/wiki/Welsh_National_War_Memorial" TargetMode="External"/><Relationship Id="rId7" Type="http://schemas.openxmlformats.org/officeDocument/2006/relationships/image" Target="../media/image12.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hyperlink" Target="http://en.wikipedia.org/wiki/National_Museum_Cardiff" TargetMode="External"/><Relationship Id="rId4" Type="http://schemas.openxmlformats.org/officeDocument/2006/relationships/image" Target="../media/image10.jpeg"/><Relationship Id="rId9" Type="http://schemas.openxmlformats.org/officeDocument/2006/relationships/hyperlink" Target="http://en.wikipedia.org/wiki/Cathays_Park"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en.wikipedia.org/wiki/Cardiff_Castle" TargetMode="External"/><Relationship Id="rId7" Type="http://schemas.openxmlformats.org/officeDocument/2006/relationships/hyperlink" Target="http://en.wikipedia.org/wiki/Cardiff_University" TargetMode="External"/><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hyperlink" Target="http://en.wikipedia.org/wiki/Llandaff_Cathedral" TargetMode="Externa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The_Coal_Exchange" TargetMode="External"/><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8" Type="http://schemas.openxmlformats.org/officeDocument/2006/relationships/hyperlink" Target="http://en.wikipedia.org/wiki/Port_Talbot_Steelworks" TargetMode="External"/><Relationship Id="rId3" Type="http://schemas.openxmlformats.org/officeDocument/2006/relationships/hyperlink" Target="http://en.wikipedia.org/wiki/River_Afan" TargetMode="External"/><Relationship Id="rId7" Type="http://schemas.openxmlformats.org/officeDocument/2006/relationships/hyperlink" Target="http://en.wikipedia.org/wiki/River_Neath" TargetMode="External"/><Relationship Id="rId12" Type="http://schemas.openxmlformats.org/officeDocument/2006/relationships/hyperlink" Target="http://en.wikipedia.org/wiki/Margam_Abbey" TargetMode="External"/><Relationship Id="rId2" Type="http://schemas.openxmlformats.org/officeDocument/2006/relationships/hyperlink" Target="http://en.wikipedia.org/wiki/Swansea_Bay" TargetMode="External"/><Relationship Id="rId1" Type="http://schemas.openxmlformats.org/officeDocument/2006/relationships/slideLayout" Target="../slideLayouts/slideLayout2.xml"/><Relationship Id="rId6" Type="http://schemas.openxmlformats.org/officeDocument/2006/relationships/hyperlink" Target="http://en.wikipedia.org/wiki/Aberavon_Beach" TargetMode="External"/><Relationship Id="rId11" Type="http://schemas.openxmlformats.org/officeDocument/2006/relationships/image" Target="../media/image20.jpeg"/><Relationship Id="rId5" Type="http://schemas.openxmlformats.org/officeDocument/2006/relationships/hyperlink" Target="http://en.wikipedia.org/wiki/Beach" TargetMode="External"/><Relationship Id="rId10" Type="http://schemas.openxmlformats.org/officeDocument/2006/relationships/image" Target="../media/image19.png"/><Relationship Id="rId4" Type="http://schemas.openxmlformats.org/officeDocument/2006/relationships/hyperlink" Target="http://en.wikipedia.org/wiki/Swansea" TargetMode="External"/><Relationship Id="rId9"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rot="186905">
            <a:off x="3143240" y="0"/>
            <a:ext cx="4286280" cy="1643049"/>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City Wales</a:t>
            </a:r>
            <a:endParaRPr lang="ru-RU"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26" name="Picture 2" descr="C:\Documents and Settings\Администратор\Рабочий стол\Flag_of_Wales_2.svg.png"/>
          <p:cNvPicPr>
            <a:picLocks noChangeAspect="1" noChangeArrowheads="1"/>
          </p:cNvPicPr>
          <p:nvPr/>
        </p:nvPicPr>
        <p:blipFill>
          <a:blip r:embed="rId2" cstate="print"/>
          <a:srcRect/>
          <a:stretch>
            <a:fillRect/>
          </a:stretch>
        </p:blipFill>
        <p:spPr bwMode="auto">
          <a:xfrm>
            <a:off x="0" y="0"/>
            <a:ext cx="2738456" cy="1643074"/>
          </a:xfrm>
          <a:prstGeom prst="rect">
            <a:avLst/>
          </a:prstGeom>
          <a:noFill/>
        </p:spPr>
      </p:pic>
      <p:pic>
        <p:nvPicPr>
          <p:cNvPr id="1027" name="Picture 3" descr="C:\Documents and Settings\Администратор\Рабочий стол\800px-Europe_location_WAL2.png"/>
          <p:cNvPicPr>
            <a:picLocks noChangeAspect="1" noChangeArrowheads="1"/>
          </p:cNvPicPr>
          <p:nvPr/>
        </p:nvPicPr>
        <p:blipFill>
          <a:blip r:embed="rId3"/>
          <a:srcRect/>
          <a:stretch>
            <a:fillRect/>
          </a:stretch>
        </p:blipFill>
        <p:spPr bwMode="auto">
          <a:xfrm rot="21322812">
            <a:off x="4735254" y="1524690"/>
            <a:ext cx="4286248" cy="3214686"/>
          </a:xfrm>
          <a:prstGeom prst="rect">
            <a:avLst/>
          </a:prstGeom>
          <a:noFill/>
        </p:spPr>
      </p:pic>
      <p:pic>
        <p:nvPicPr>
          <p:cNvPr id="1029" name="Picture 5" descr="C:\Documents and Settings\Администратор\Рабочий стол\450px-Snowdon_from_Llyn_Llydaw.jpg"/>
          <p:cNvPicPr>
            <a:picLocks noChangeAspect="1" noChangeArrowheads="1"/>
          </p:cNvPicPr>
          <p:nvPr/>
        </p:nvPicPr>
        <p:blipFill>
          <a:blip r:embed="rId4"/>
          <a:srcRect/>
          <a:stretch>
            <a:fillRect/>
          </a:stretch>
        </p:blipFill>
        <p:spPr bwMode="auto">
          <a:xfrm rot="439211">
            <a:off x="571472" y="2428868"/>
            <a:ext cx="3000396" cy="4000528"/>
          </a:xfrm>
          <a:prstGeom prst="rect">
            <a:avLst/>
          </a:prstGeom>
          <a:noFill/>
        </p:spPr>
      </p:pic>
    </p:spTree>
  </p:cSld>
  <p:clrMapOvr>
    <a:masterClrMapping/>
  </p:clrMapOvr>
  <p:transition>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1"/>
                                          </p:val>
                                        </p:tav>
                                        <p:tav tm="100000">
                                          <p:val>
                                            <p:strVal val="#ppt_x"/>
                                          </p:val>
                                        </p:tav>
                                      </p:tavLst>
                                    </p:anim>
                                    <p:anim calcmode="lin" valueType="num">
                                      <p:cBhvr>
                                        <p:cTn id="9" dur="2000" fill="hold"/>
                                        <p:tgtEl>
                                          <p:spTgt spid="2"/>
                                        </p:tgtEl>
                                        <p:attrNameLst>
                                          <p:attrName>ppt_y</p:attrName>
                                        </p:attrNameLst>
                                      </p:cBhvr>
                                      <p:tavLst>
                                        <p:tav tm="0">
                                          <p:val>
                                            <p:strVal val="#ppt_y"/>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2000"/>
                                        <p:tgtEl>
                                          <p:spTgt spid="1026"/>
                                        </p:tgtEl>
                                      </p:cBhvr>
                                    </p:animEffect>
                                  </p:childTnLst>
                                </p:cTn>
                              </p:par>
                              <p:par>
                                <p:cTn id="13" presetID="55" presetClass="entr" presetSubtype="0" fill="hold" nodeType="withEffect">
                                  <p:stCondLst>
                                    <p:cond delay="0"/>
                                  </p:stCondLst>
                                  <p:childTnLst>
                                    <p:set>
                                      <p:cBhvr>
                                        <p:cTn id="14" dur="1" fill="hold">
                                          <p:stCondLst>
                                            <p:cond delay="0"/>
                                          </p:stCondLst>
                                        </p:cTn>
                                        <p:tgtEl>
                                          <p:spTgt spid="1029"/>
                                        </p:tgtEl>
                                        <p:attrNameLst>
                                          <p:attrName>style.visibility</p:attrName>
                                        </p:attrNameLst>
                                      </p:cBhvr>
                                      <p:to>
                                        <p:strVal val="visible"/>
                                      </p:to>
                                    </p:set>
                                    <p:anim calcmode="lin" valueType="num">
                                      <p:cBhvr>
                                        <p:cTn id="15" dur="2000" fill="hold"/>
                                        <p:tgtEl>
                                          <p:spTgt spid="1029"/>
                                        </p:tgtEl>
                                        <p:attrNameLst>
                                          <p:attrName>ppt_w</p:attrName>
                                        </p:attrNameLst>
                                      </p:cBhvr>
                                      <p:tavLst>
                                        <p:tav tm="0">
                                          <p:val>
                                            <p:strVal val="#ppt_w*0.70"/>
                                          </p:val>
                                        </p:tav>
                                        <p:tav tm="100000">
                                          <p:val>
                                            <p:strVal val="#ppt_w"/>
                                          </p:val>
                                        </p:tav>
                                      </p:tavLst>
                                    </p:anim>
                                    <p:anim calcmode="lin" valueType="num">
                                      <p:cBhvr>
                                        <p:cTn id="16" dur="2000" fill="hold"/>
                                        <p:tgtEl>
                                          <p:spTgt spid="1029"/>
                                        </p:tgtEl>
                                        <p:attrNameLst>
                                          <p:attrName>ppt_h</p:attrName>
                                        </p:attrNameLst>
                                      </p:cBhvr>
                                      <p:tavLst>
                                        <p:tav tm="0">
                                          <p:val>
                                            <p:strVal val="#ppt_h"/>
                                          </p:val>
                                        </p:tav>
                                        <p:tav tm="100000">
                                          <p:val>
                                            <p:strVal val="#ppt_h"/>
                                          </p:val>
                                        </p:tav>
                                      </p:tavLst>
                                    </p:anim>
                                    <p:animEffect transition="in" filter="fade">
                                      <p:cBhvr>
                                        <p:cTn id="17" dur="2000"/>
                                        <p:tgtEl>
                                          <p:spTgt spid="1029"/>
                                        </p:tgtEl>
                                      </p:cBhvr>
                                    </p:animEffect>
                                  </p:childTnLst>
                                </p:cTn>
                              </p:par>
                              <p:par>
                                <p:cTn id="18" presetID="29" presetClass="entr" presetSubtype="0" fill="hold" nodeType="withEffect">
                                  <p:stCondLst>
                                    <p:cond delay="0"/>
                                  </p:stCondLst>
                                  <p:childTnLst>
                                    <p:set>
                                      <p:cBhvr>
                                        <p:cTn id="19" dur="1" fill="hold">
                                          <p:stCondLst>
                                            <p:cond delay="0"/>
                                          </p:stCondLst>
                                        </p:cTn>
                                        <p:tgtEl>
                                          <p:spTgt spid="1027"/>
                                        </p:tgtEl>
                                        <p:attrNameLst>
                                          <p:attrName>style.visibility</p:attrName>
                                        </p:attrNameLst>
                                      </p:cBhvr>
                                      <p:to>
                                        <p:strVal val="visible"/>
                                      </p:to>
                                    </p:set>
                                    <p:anim calcmode="lin" valueType="num">
                                      <p:cBhvr>
                                        <p:cTn id="20" dur="2000" fill="hold"/>
                                        <p:tgtEl>
                                          <p:spTgt spid="1027"/>
                                        </p:tgtEl>
                                        <p:attrNameLst>
                                          <p:attrName>ppt_x</p:attrName>
                                        </p:attrNameLst>
                                      </p:cBhvr>
                                      <p:tavLst>
                                        <p:tav tm="0">
                                          <p:val>
                                            <p:strVal val="#ppt_x-.2"/>
                                          </p:val>
                                        </p:tav>
                                        <p:tav tm="100000">
                                          <p:val>
                                            <p:strVal val="#ppt_x"/>
                                          </p:val>
                                        </p:tav>
                                      </p:tavLst>
                                    </p:anim>
                                    <p:anim calcmode="lin" valueType="num">
                                      <p:cBhvr>
                                        <p:cTn id="21" dur="2000" fill="hold"/>
                                        <p:tgtEl>
                                          <p:spTgt spid="1027"/>
                                        </p:tgtEl>
                                        <p:attrNameLst>
                                          <p:attrName>ppt_y</p:attrName>
                                        </p:attrNameLst>
                                      </p:cBhvr>
                                      <p:tavLst>
                                        <p:tav tm="0">
                                          <p:val>
                                            <p:strVal val="#ppt_y"/>
                                          </p:val>
                                        </p:tav>
                                        <p:tav tm="100000">
                                          <p:val>
                                            <p:strVal val="#ppt_y"/>
                                          </p:val>
                                        </p:tav>
                                      </p:tavLst>
                                    </p:anim>
                                    <p:animEffect transition="in" filter="wipe(right)" prLst="gradientSize: 0.1">
                                      <p:cBhvr>
                                        <p:cTn id="22"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868" y="0"/>
            <a:ext cx="2114536" cy="1071546"/>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Ruthin</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Содержимое 2"/>
          <p:cNvSpPr>
            <a:spLocks noGrp="1"/>
          </p:cNvSpPr>
          <p:nvPr>
            <p:ph idx="1"/>
          </p:nvPr>
        </p:nvSpPr>
        <p:spPr>
          <a:xfrm>
            <a:off x="2928926" y="785794"/>
            <a:ext cx="6215074" cy="3143271"/>
          </a:xfrm>
        </p:spPr>
        <p:txBody>
          <a:bodyPr>
            <a:normAutofit fontScale="62500" lnSpcReduction="20000"/>
          </a:bodyPr>
          <a:lstStyle/>
          <a:p>
            <a:r>
              <a:rPr lang="en-US" dirty="0" err="1" smtClean="0"/>
              <a:t>Ruthin</a:t>
            </a:r>
            <a:r>
              <a:rPr lang="en-US" dirty="0" smtClean="0"/>
              <a:t>  is a community and the county town of Denbighshire in north Wales. Located around a hill in the southern part of the Vale of </a:t>
            </a:r>
            <a:r>
              <a:rPr lang="en-US" dirty="0" err="1" smtClean="0"/>
              <a:t>Clwyd</a:t>
            </a:r>
            <a:r>
              <a:rPr lang="en-US" dirty="0" smtClean="0"/>
              <a:t> - the older part of the town, the castle and Saint Peter's Square are located on top of the hill, while many newer parts of the town are on the floodplain of the River </a:t>
            </a:r>
            <a:r>
              <a:rPr lang="en-US" dirty="0" err="1" smtClean="0"/>
              <a:t>Clwyd</a:t>
            </a:r>
            <a:r>
              <a:rPr lang="en-US" dirty="0" smtClean="0"/>
              <a:t>.</a:t>
            </a:r>
          </a:p>
          <a:p>
            <a:r>
              <a:rPr lang="en-US" dirty="0" smtClean="0"/>
              <a:t>The name '</a:t>
            </a:r>
            <a:r>
              <a:rPr lang="en-US" dirty="0" err="1" smtClean="0"/>
              <a:t>Ruthin</a:t>
            </a:r>
            <a:r>
              <a:rPr lang="en-US" dirty="0" smtClean="0"/>
              <a:t>' comes from the Welsh words </a:t>
            </a:r>
            <a:r>
              <a:rPr lang="en-US" dirty="0" err="1" smtClean="0"/>
              <a:t>rhudd</a:t>
            </a:r>
            <a:r>
              <a:rPr lang="en-US" dirty="0" smtClean="0"/>
              <a:t> (red) and din (fort), and refers to the </a:t>
            </a:r>
            <a:r>
              <a:rPr lang="en-US" dirty="0" err="1" smtClean="0"/>
              <a:t>colour</a:t>
            </a:r>
            <a:r>
              <a:rPr lang="en-US" dirty="0" smtClean="0"/>
              <a:t> of the new red sandstone which forms the geologic basis of the area,[2] and from which the castle was constructed in 1277-1284. The original name of </a:t>
            </a:r>
            <a:r>
              <a:rPr lang="en-US" dirty="0" err="1" smtClean="0"/>
              <a:t>Rhuthin</a:t>
            </a:r>
            <a:r>
              <a:rPr lang="en-US" dirty="0" smtClean="0"/>
              <a:t> was '</a:t>
            </a:r>
            <a:r>
              <a:rPr lang="en-US" dirty="0" err="1" smtClean="0"/>
              <a:t>Castell</a:t>
            </a:r>
            <a:r>
              <a:rPr lang="en-US" dirty="0" smtClean="0"/>
              <a:t> </a:t>
            </a:r>
            <a:r>
              <a:rPr lang="en-US" dirty="0" err="1" smtClean="0"/>
              <a:t>Coch</a:t>
            </a:r>
            <a:r>
              <a:rPr lang="en-US" dirty="0" smtClean="0"/>
              <a:t> </a:t>
            </a:r>
            <a:r>
              <a:rPr lang="en-US" b="1" dirty="0" err="1" smtClean="0"/>
              <a:t>yng</a:t>
            </a:r>
            <a:r>
              <a:rPr lang="en-US" dirty="0" smtClean="0"/>
              <a:t> </a:t>
            </a:r>
            <a:r>
              <a:rPr lang="en-US" dirty="0" err="1" smtClean="0"/>
              <a:t>Ngwern-fôr</a:t>
            </a:r>
            <a:r>
              <a:rPr lang="en-US" dirty="0" smtClean="0"/>
              <a:t>' (red castle in the sea-swamps).</a:t>
            </a:r>
            <a:endParaRPr lang="ru-RU" dirty="0"/>
          </a:p>
        </p:txBody>
      </p:sp>
      <p:pic>
        <p:nvPicPr>
          <p:cNvPr id="5122" name="Picture 2" descr="C:\Documents and Settings\Администратор\Рабочий стол\800px-The_Old_Court_House_Ruthin_Wales.jpg"/>
          <p:cNvPicPr>
            <a:picLocks noChangeAspect="1" noChangeArrowheads="1"/>
          </p:cNvPicPr>
          <p:nvPr/>
        </p:nvPicPr>
        <p:blipFill>
          <a:blip r:embed="rId2"/>
          <a:srcRect/>
          <a:stretch>
            <a:fillRect/>
          </a:stretch>
        </p:blipFill>
        <p:spPr bwMode="auto">
          <a:xfrm>
            <a:off x="4572000" y="3786190"/>
            <a:ext cx="4095747" cy="3071810"/>
          </a:xfrm>
          <a:prstGeom prst="rect">
            <a:avLst/>
          </a:prstGeom>
          <a:noFill/>
        </p:spPr>
      </p:pic>
      <p:pic>
        <p:nvPicPr>
          <p:cNvPr id="5123" name="Picture 3" descr="C:\Documents and Settings\Администратор\Рабочий стол\397px-Denbighshire_UK_location_map.svg.png"/>
          <p:cNvPicPr>
            <a:picLocks noChangeAspect="1" noChangeArrowheads="1"/>
          </p:cNvPicPr>
          <p:nvPr/>
        </p:nvPicPr>
        <p:blipFill>
          <a:blip r:embed="rId3"/>
          <a:srcRect/>
          <a:stretch>
            <a:fillRect/>
          </a:stretch>
        </p:blipFill>
        <p:spPr bwMode="auto">
          <a:xfrm>
            <a:off x="1" y="0"/>
            <a:ext cx="3321884" cy="3786190"/>
          </a:xfrm>
          <a:prstGeom prst="rect">
            <a:avLst/>
          </a:prstGeom>
          <a:noFill/>
        </p:spPr>
      </p:pic>
      <p:pic>
        <p:nvPicPr>
          <p:cNvPr id="5124" name="Picture 4" descr="C:\Documents and Settings\Администратор\Рабочий стол\450px-Ruthin_town_clock.jpg"/>
          <p:cNvPicPr>
            <a:picLocks noChangeAspect="1" noChangeArrowheads="1"/>
          </p:cNvPicPr>
          <p:nvPr/>
        </p:nvPicPr>
        <p:blipFill>
          <a:blip r:embed="rId4"/>
          <a:srcRect/>
          <a:stretch>
            <a:fillRect/>
          </a:stretch>
        </p:blipFill>
        <p:spPr bwMode="auto">
          <a:xfrm>
            <a:off x="785786" y="3810021"/>
            <a:ext cx="2571768" cy="3047979"/>
          </a:xfrm>
          <a:prstGeom prst="rect">
            <a:avLst/>
          </a:prstGeom>
          <a:noFill/>
        </p:spPr>
      </p:pic>
      <p:sp>
        <p:nvSpPr>
          <p:cNvPr id="7" name="Прямоугольник 6"/>
          <p:cNvSpPr/>
          <p:nvPr/>
        </p:nvSpPr>
        <p:spPr>
          <a:xfrm>
            <a:off x="5143504" y="6357958"/>
            <a:ext cx="3365024" cy="369332"/>
          </a:xfrm>
          <a:prstGeom prst="rect">
            <a:avLst/>
          </a:prstGeom>
        </p:spPr>
        <p:txBody>
          <a:bodyPr wrap="none">
            <a:spAutoFit/>
          </a:bodyPr>
          <a:lstStyle/>
          <a:p>
            <a:r>
              <a:rPr lang="en-US" dirty="0" smtClean="0"/>
              <a:t>The Old Court House built in 1401</a:t>
            </a:r>
            <a:endParaRPr lang="ru-RU" dirty="0"/>
          </a:p>
        </p:txBody>
      </p:sp>
      <p:sp>
        <p:nvSpPr>
          <p:cNvPr id="8" name="Прямоугольник 7"/>
          <p:cNvSpPr/>
          <p:nvPr/>
        </p:nvSpPr>
        <p:spPr>
          <a:xfrm>
            <a:off x="785786" y="3786190"/>
            <a:ext cx="2571768" cy="646331"/>
          </a:xfrm>
          <a:prstGeom prst="rect">
            <a:avLst/>
          </a:prstGeom>
        </p:spPr>
        <p:txBody>
          <a:bodyPr wrap="square">
            <a:spAutoFit/>
          </a:bodyPr>
          <a:lstStyle/>
          <a:p>
            <a:pPr algn="ctr"/>
            <a:r>
              <a:rPr lang="en-US" dirty="0" smtClean="0"/>
              <a:t>Clock tower on St Peter's Square. </a:t>
            </a:r>
            <a:endParaRPr lang="ru-RU" dirty="0"/>
          </a:p>
        </p:txBody>
      </p:sp>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wipe(up)">
                                      <p:cBhvr>
                                        <p:cTn id="7" dur="2000"/>
                                        <p:tgtEl>
                                          <p:spTgt spid="5123"/>
                                        </p:tgtEl>
                                      </p:cBhvr>
                                    </p:animEffect>
                                  </p:childTnLst>
                                </p:cTn>
                              </p:par>
                              <p:par>
                                <p:cTn id="8" presetID="9" presetClass="entr" presetSubtype="0" fill="hold" nodeType="withEffect">
                                  <p:stCondLst>
                                    <p:cond delay="0"/>
                                  </p:stCondLst>
                                  <p:childTnLst>
                                    <p:set>
                                      <p:cBhvr>
                                        <p:cTn id="9" dur="1" fill="hold">
                                          <p:stCondLst>
                                            <p:cond delay="0"/>
                                          </p:stCondLst>
                                        </p:cTn>
                                        <p:tgtEl>
                                          <p:spTgt spid="5124"/>
                                        </p:tgtEl>
                                        <p:attrNameLst>
                                          <p:attrName>style.visibility</p:attrName>
                                        </p:attrNameLst>
                                      </p:cBhvr>
                                      <p:to>
                                        <p:strVal val="visible"/>
                                      </p:to>
                                    </p:set>
                                    <p:animEffect transition="in" filter="dissolve">
                                      <p:cBhvr>
                                        <p:cTn id="10" dur="2000"/>
                                        <p:tgtEl>
                                          <p:spTgt spid="5124"/>
                                        </p:tgtEl>
                                      </p:cBhvr>
                                    </p:animEffect>
                                  </p:childTnLst>
                                </p:cTn>
                              </p:par>
                              <p:par>
                                <p:cTn id="11" presetID="12" presetClass="entr" presetSubtype="4" fill="hold" nodeType="withEffect">
                                  <p:stCondLst>
                                    <p:cond delay="0"/>
                                  </p:stCondLst>
                                  <p:childTnLst>
                                    <p:set>
                                      <p:cBhvr>
                                        <p:cTn id="12" dur="1" fill="hold">
                                          <p:stCondLst>
                                            <p:cond delay="0"/>
                                          </p:stCondLst>
                                        </p:cTn>
                                        <p:tgtEl>
                                          <p:spTgt spid="5122"/>
                                        </p:tgtEl>
                                        <p:attrNameLst>
                                          <p:attrName>style.visibility</p:attrName>
                                        </p:attrNameLst>
                                      </p:cBhvr>
                                      <p:to>
                                        <p:strVal val="visible"/>
                                      </p:to>
                                    </p:set>
                                    <p:animEffect transition="in" filter="slide(fromBottom)">
                                      <p:cBhvr>
                                        <p:cTn id="13" dur="2000"/>
                                        <p:tgtEl>
                                          <p:spTgt spid="5122"/>
                                        </p:tgtEl>
                                      </p:cBhvr>
                                    </p:animEffect>
                                  </p:childTnLst>
                                </p:cTn>
                              </p:par>
                            </p:childTnLst>
                          </p:cTn>
                        </p:par>
                        <p:par>
                          <p:cTn id="14" fill="hold">
                            <p:stCondLst>
                              <p:cond delay="20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8"/>
                                        </p:tgtEl>
                                        <p:attrNameLst>
                                          <p:attrName>style.visibility</p:attrName>
                                        </p:attrNameLst>
                                      </p:cBhvr>
                                      <p:to>
                                        <p:strVal val="visible"/>
                                      </p:to>
                                    </p:set>
                                    <p:anim by="(-#ppt_w*2)" calcmode="lin" valueType="num">
                                      <p:cBhvr rctx="PPT">
                                        <p:cTn id="17" dur="500" autoRev="1" fill="hold">
                                          <p:stCondLst>
                                            <p:cond delay="0"/>
                                          </p:stCondLst>
                                        </p:cTn>
                                        <p:tgtEl>
                                          <p:spTgt spid="8"/>
                                        </p:tgtEl>
                                        <p:attrNameLst>
                                          <p:attrName>ppt_w</p:attrName>
                                        </p:attrNameLst>
                                      </p:cBhvr>
                                    </p:anim>
                                    <p:anim by="(#ppt_w*0.50)" calcmode="lin" valueType="num">
                                      <p:cBhvr>
                                        <p:cTn id="18" dur="500" decel="50000" autoRev="1" fill="hold">
                                          <p:stCondLst>
                                            <p:cond delay="0"/>
                                          </p:stCondLst>
                                        </p:cTn>
                                        <p:tgtEl>
                                          <p:spTgt spid="8"/>
                                        </p:tgtEl>
                                        <p:attrNameLst>
                                          <p:attrName>ppt_x</p:attrName>
                                        </p:attrNameLst>
                                      </p:cBhvr>
                                    </p:anim>
                                    <p:anim from="(-#ppt_h/2)" to="(#ppt_y)" calcmode="lin" valueType="num">
                                      <p:cBhvr>
                                        <p:cTn id="19" dur="1000" fill="hold">
                                          <p:stCondLst>
                                            <p:cond delay="0"/>
                                          </p:stCondLst>
                                        </p:cTn>
                                        <p:tgtEl>
                                          <p:spTgt spid="8"/>
                                        </p:tgtEl>
                                        <p:attrNameLst>
                                          <p:attrName>ppt_y</p:attrName>
                                        </p:attrNameLst>
                                      </p:cBhvr>
                                    </p:anim>
                                    <p:animRot by="21600000">
                                      <p:cBhvr>
                                        <p:cTn id="20" dur="1000" fill="hold">
                                          <p:stCondLst>
                                            <p:cond delay="0"/>
                                          </p:stCondLst>
                                        </p:cTn>
                                        <p:tgtEl>
                                          <p:spTgt spid="8"/>
                                        </p:tgtEl>
                                        <p:attrNameLst>
                                          <p:attrName>r</p:attrName>
                                        </p:attrNameLst>
                                      </p:cBhvr>
                                    </p:animRot>
                                  </p:childTnLst>
                                </p:cTn>
                              </p:par>
                              <p:par>
                                <p:cTn id="21" presetID="45" presetClass="entr" presetSubtype="0" fill="hold" grpId="0" nodeType="withEffect">
                                  <p:stCondLst>
                                    <p:cond delay="0"/>
                                  </p:stCondLst>
                                  <p:iterate type="lt">
                                    <p:tmPct val="10000"/>
                                  </p:iterate>
                                  <p:childTnLst>
                                    <p:set>
                                      <p:cBhvr>
                                        <p:cTn id="22" dur="1" fill="hold">
                                          <p:stCondLst>
                                            <p:cond delay="0"/>
                                          </p:stCondLst>
                                        </p:cTn>
                                        <p:tgtEl>
                                          <p:spTgt spid="7"/>
                                        </p:tgtEl>
                                        <p:attrNameLst>
                                          <p:attrName>style.visibility</p:attrName>
                                        </p:attrNameLst>
                                      </p:cBhvr>
                                      <p:to>
                                        <p:strVal val="visible"/>
                                      </p:to>
                                    </p:set>
                                    <p:animEffect transition="in" filter="fade">
                                      <p:cBhvr>
                                        <p:cTn id="23" dur="2000"/>
                                        <p:tgtEl>
                                          <p:spTgt spid="7"/>
                                        </p:tgtEl>
                                      </p:cBhvr>
                                    </p:animEffect>
                                    <p:anim calcmode="lin" valueType="num">
                                      <p:cBhvr>
                                        <p:cTn id="24" dur="2000" fill="hold"/>
                                        <p:tgtEl>
                                          <p:spTgt spid="7"/>
                                        </p:tgtEl>
                                        <p:attrNameLst>
                                          <p:attrName>ppt_w</p:attrName>
                                        </p:attrNameLst>
                                      </p:cBhvr>
                                      <p:tavLst>
                                        <p:tav tm="0" fmla="#ppt_w*sin(2.5*pi*$)">
                                          <p:val>
                                            <p:fltVal val="0"/>
                                          </p:val>
                                        </p:tav>
                                        <p:tav tm="100000">
                                          <p:val>
                                            <p:fltVal val="1"/>
                                          </p:val>
                                        </p:tav>
                                      </p:tavLst>
                                    </p:anim>
                                    <p:anim calcmode="lin" valueType="num">
                                      <p:cBhvr>
                                        <p:cTn id="25"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ocuments and Settings\Администратор\Рабочий стол\800px-Nantclwyd-y-dre,_Ruthin,_exterior_view_front_elevation.jpg"/>
          <p:cNvPicPr>
            <a:picLocks noChangeAspect="1" noChangeArrowheads="1"/>
          </p:cNvPicPr>
          <p:nvPr/>
        </p:nvPicPr>
        <p:blipFill>
          <a:blip r:embed="rId2"/>
          <a:srcRect/>
          <a:stretch>
            <a:fillRect/>
          </a:stretch>
        </p:blipFill>
        <p:spPr bwMode="auto">
          <a:xfrm>
            <a:off x="0" y="0"/>
            <a:ext cx="3524242" cy="3500438"/>
          </a:xfrm>
          <a:prstGeom prst="rect">
            <a:avLst/>
          </a:prstGeom>
          <a:noFill/>
        </p:spPr>
      </p:pic>
      <p:sp>
        <p:nvSpPr>
          <p:cNvPr id="5" name="Прямоугольник 4"/>
          <p:cNvSpPr/>
          <p:nvPr/>
        </p:nvSpPr>
        <p:spPr>
          <a:xfrm>
            <a:off x="0" y="2928934"/>
            <a:ext cx="3571868" cy="584775"/>
          </a:xfrm>
          <a:prstGeom prst="rect">
            <a:avLst/>
          </a:prstGeom>
        </p:spPr>
        <p:txBody>
          <a:bodyPr wrap="square">
            <a:spAutoFit/>
          </a:bodyPr>
          <a:lstStyle/>
          <a:p>
            <a:r>
              <a:rPr lang="en-US" sz="1600" dirty="0" err="1" smtClean="0">
                <a:solidFill>
                  <a:schemeClr val="bg1"/>
                </a:solidFill>
              </a:rPr>
              <a:t>Nantclwyd</a:t>
            </a:r>
            <a:r>
              <a:rPr lang="en-US" sz="1600" dirty="0" smtClean="0">
                <a:solidFill>
                  <a:schemeClr val="bg1"/>
                </a:solidFill>
              </a:rPr>
              <a:t> House is the oldest known house, with timbers dated to 1435.</a:t>
            </a:r>
            <a:endParaRPr lang="ru-RU" sz="1600" dirty="0">
              <a:solidFill>
                <a:schemeClr val="bg1"/>
              </a:solidFill>
            </a:endParaRPr>
          </a:p>
        </p:txBody>
      </p:sp>
      <p:pic>
        <p:nvPicPr>
          <p:cNvPr id="6147" name="Picture 3" descr="C:\Documents and Settings\Администратор\Рабочий стол\800px-Exmewe_Hall_(Barclays_Bank)_Ruthin.jpg"/>
          <p:cNvPicPr>
            <a:picLocks noChangeAspect="1" noChangeArrowheads="1"/>
          </p:cNvPicPr>
          <p:nvPr/>
        </p:nvPicPr>
        <p:blipFill>
          <a:blip r:embed="rId3"/>
          <a:srcRect/>
          <a:stretch>
            <a:fillRect/>
          </a:stretch>
        </p:blipFill>
        <p:spPr bwMode="auto">
          <a:xfrm>
            <a:off x="5643538" y="0"/>
            <a:ext cx="3500462" cy="3000372"/>
          </a:xfrm>
          <a:prstGeom prst="rect">
            <a:avLst/>
          </a:prstGeom>
          <a:noFill/>
        </p:spPr>
      </p:pic>
      <p:pic>
        <p:nvPicPr>
          <p:cNvPr id="6150" name="Picture 6" descr="C:\Documents and Settings\Администратор\Рабочий стол\800px-Denbighshire_County_Council_Headquarters,_Ruthin.jpg"/>
          <p:cNvPicPr>
            <a:picLocks noChangeAspect="1" noChangeArrowheads="1"/>
          </p:cNvPicPr>
          <p:nvPr/>
        </p:nvPicPr>
        <p:blipFill>
          <a:blip r:embed="rId4"/>
          <a:srcRect/>
          <a:stretch>
            <a:fillRect/>
          </a:stretch>
        </p:blipFill>
        <p:spPr bwMode="auto">
          <a:xfrm>
            <a:off x="5643570" y="3000373"/>
            <a:ext cx="3500430" cy="3857628"/>
          </a:xfrm>
          <a:prstGeom prst="rect">
            <a:avLst/>
          </a:prstGeom>
          <a:noFill/>
        </p:spPr>
      </p:pic>
      <p:pic>
        <p:nvPicPr>
          <p:cNvPr id="6151" name="Picture 7" descr="C:\Documents and Settings\Администратор\Рабочий стол\800px-Ruthin_Gaol_-_courtyard.jpg"/>
          <p:cNvPicPr>
            <a:picLocks noChangeAspect="1" noChangeArrowheads="1"/>
          </p:cNvPicPr>
          <p:nvPr/>
        </p:nvPicPr>
        <p:blipFill>
          <a:blip r:embed="rId5"/>
          <a:srcRect/>
          <a:stretch>
            <a:fillRect/>
          </a:stretch>
        </p:blipFill>
        <p:spPr bwMode="auto">
          <a:xfrm>
            <a:off x="0" y="3500438"/>
            <a:ext cx="3524243" cy="3357562"/>
          </a:xfrm>
          <a:prstGeom prst="rect">
            <a:avLst/>
          </a:prstGeom>
          <a:noFill/>
        </p:spPr>
      </p:pic>
      <p:pic>
        <p:nvPicPr>
          <p:cNvPr id="6149" name="Picture 5" descr="C:\Documents and Settings\Администратор\Рабочий стол\450px-Ruthin_War_Memorial,_Wales.jpg"/>
          <p:cNvPicPr>
            <a:picLocks noChangeAspect="1" noChangeArrowheads="1"/>
          </p:cNvPicPr>
          <p:nvPr/>
        </p:nvPicPr>
        <p:blipFill>
          <a:blip r:embed="rId6"/>
          <a:srcRect/>
          <a:stretch>
            <a:fillRect/>
          </a:stretch>
        </p:blipFill>
        <p:spPr bwMode="auto">
          <a:xfrm>
            <a:off x="3500430" y="1785926"/>
            <a:ext cx="2178859" cy="4286255"/>
          </a:xfrm>
          <a:prstGeom prst="rect">
            <a:avLst/>
          </a:prstGeom>
          <a:noFill/>
        </p:spPr>
      </p:pic>
      <p:sp>
        <p:nvSpPr>
          <p:cNvPr id="11" name="Прямоугольник 10"/>
          <p:cNvSpPr/>
          <p:nvPr/>
        </p:nvSpPr>
        <p:spPr>
          <a:xfrm>
            <a:off x="3428992" y="5643578"/>
            <a:ext cx="2478627" cy="369332"/>
          </a:xfrm>
          <a:prstGeom prst="rect">
            <a:avLst/>
          </a:prstGeom>
        </p:spPr>
        <p:txBody>
          <a:bodyPr wrap="none">
            <a:spAutoFit/>
          </a:bodyPr>
          <a:lstStyle/>
          <a:p>
            <a:r>
              <a:rPr lang="en-US" sz="1750" dirty="0" smtClean="0"/>
              <a:t>The town War Memorial</a:t>
            </a:r>
            <a:endParaRPr lang="ru-RU" sz="1750" dirty="0"/>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heel(4)">
                                      <p:cBhvr>
                                        <p:cTn id="7" dur="2000"/>
                                        <p:tgtEl>
                                          <p:spTgt spid="6146"/>
                                        </p:tgtEl>
                                      </p:cBhvr>
                                    </p:animEffect>
                                  </p:childTnLst>
                                </p:cTn>
                              </p:par>
                              <p:par>
                                <p:cTn id="8" presetID="10" presetClass="entr" presetSubtype="0" fill="hold" nodeType="withEffect">
                                  <p:stCondLst>
                                    <p:cond delay="0"/>
                                  </p:stCondLst>
                                  <p:childTnLst>
                                    <p:set>
                                      <p:cBhvr>
                                        <p:cTn id="9" dur="1" fill="hold">
                                          <p:stCondLst>
                                            <p:cond delay="0"/>
                                          </p:stCondLst>
                                        </p:cTn>
                                        <p:tgtEl>
                                          <p:spTgt spid="6147"/>
                                        </p:tgtEl>
                                        <p:attrNameLst>
                                          <p:attrName>style.visibility</p:attrName>
                                        </p:attrNameLst>
                                      </p:cBhvr>
                                      <p:to>
                                        <p:strVal val="visible"/>
                                      </p:to>
                                    </p:set>
                                    <p:animEffect transition="in" filter="fade">
                                      <p:cBhvr>
                                        <p:cTn id="10" dur="2000"/>
                                        <p:tgtEl>
                                          <p:spTgt spid="6147"/>
                                        </p:tgtEl>
                                      </p:cBhvr>
                                    </p:animEffect>
                                  </p:childTnLst>
                                </p:cTn>
                              </p:par>
                            </p:childTnLst>
                          </p:cTn>
                        </p:par>
                        <p:par>
                          <p:cTn id="11" fill="hold">
                            <p:stCondLst>
                              <p:cond delay="2000"/>
                            </p:stCondLst>
                            <p:childTnLst>
                              <p:par>
                                <p:cTn id="12" presetID="27" presetClass="entr" presetSubtype="0" fill="hold" grpId="0" nodeType="afterEffect">
                                  <p:stCondLst>
                                    <p:cond delay="0"/>
                                  </p:stCondLst>
                                  <p:iterate type="lt">
                                    <p:tmPct val="50000"/>
                                  </p:iterate>
                                  <p:childTnLst>
                                    <p:set>
                                      <p:cBhvr>
                                        <p:cTn id="13" dur="1" fill="hold">
                                          <p:stCondLst>
                                            <p:cond delay="0"/>
                                          </p:stCondLst>
                                        </p:cTn>
                                        <p:tgtEl>
                                          <p:spTgt spid="5"/>
                                        </p:tgtEl>
                                        <p:attrNameLst>
                                          <p:attrName>style.visibility</p:attrName>
                                        </p:attrNameLst>
                                      </p:cBhvr>
                                      <p:to>
                                        <p:strVal val="visible"/>
                                      </p:to>
                                    </p:set>
                                    <p:anim calcmode="discrete" valueType="clr">
                                      <p:cBhvr override="childStyle">
                                        <p:cTn id="14"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
                                        </p:tgtEl>
                                        <p:attrNameLst>
                                          <p:attrName>fillcolor</p:attrName>
                                        </p:attrNameLst>
                                      </p:cBhvr>
                                      <p:tavLst>
                                        <p:tav tm="0">
                                          <p:val>
                                            <p:clrVal>
                                              <a:schemeClr val="accent2"/>
                                            </p:clrVal>
                                          </p:val>
                                        </p:tav>
                                        <p:tav tm="50000">
                                          <p:val>
                                            <p:clrVal>
                                              <a:schemeClr val="hlink"/>
                                            </p:clrVal>
                                          </p:val>
                                        </p:tav>
                                      </p:tavLst>
                                    </p:anim>
                                    <p:set>
                                      <p:cBhvr>
                                        <p:cTn id="16" dur="80"/>
                                        <p:tgtEl>
                                          <p:spTgt spid="5"/>
                                        </p:tgtEl>
                                        <p:attrNameLst>
                                          <p:attrName>fill.type</p:attrName>
                                        </p:attrNameLst>
                                      </p:cBhvr>
                                      <p:to>
                                        <p:strVal val="solid"/>
                                      </p:to>
                                    </p:set>
                                  </p:childTnLst>
                                </p:cTn>
                              </p:par>
                            </p:childTnLst>
                          </p:cTn>
                        </p:par>
                        <p:par>
                          <p:cTn id="17" fill="hold">
                            <p:stCondLst>
                              <p:cond delay="4400"/>
                            </p:stCondLst>
                            <p:childTnLst>
                              <p:par>
                                <p:cTn id="18" presetID="53" presetClass="entr" presetSubtype="0" fill="hold" nodeType="afterEffect">
                                  <p:stCondLst>
                                    <p:cond delay="0"/>
                                  </p:stCondLst>
                                  <p:childTnLst>
                                    <p:set>
                                      <p:cBhvr>
                                        <p:cTn id="19" dur="1" fill="hold">
                                          <p:stCondLst>
                                            <p:cond delay="0"/>
                                          </p:stCondLst>
                                        </p:cTn>
                                        <p:tgtEl>
                                          <p:spTgt spid="6151"/>
                                        </p:tgtEl>
                                        <p:attrNameLst>
                                          <p:attrName>style.visibility</p:attrName>
                                        </p:attrNameLst>
                                      </p:cBhvr>
                                      <p:to>
                                        <p:strVal val="visible"/>
                                      </p:to>
                                    </p:set>
                                    <p:anim calcmode="lin" valueType="num">
                                      <p:cBhvr>
                                        <p:cTn id="20" dur="2000" fill="hold"/>
                                        <p:tgtEl>
                                          <p:spTgt spid="6151"/>
                                        </p:tgtEl>
                                        <p:attrNameLst>
                                          <p:attrName>ppt_w</p:attrName>
                                        </p:attrNameLst>
                                      </p:cBhvr>
                                      <p:tavLst>
                                        <p:tav tm="0">
                                          <p:val>
                                            <p:fltVal val="0"/>
                                          </p:val>
                                        </p:tav>
                                        <p:tav tm="100000">
                                          <p:val>
                                            <p:strVal val="#ppt_w"/>
                                          </p:val>
                                        </p:tav>
                                      </p:tavLst>
                                    </p:anim>
                                    <p:anim calcmode="lin" valueType="num">
                                      <p:cBhvr>
                                        <p:cTn id="21" dur="2000" fill="hold"/>
                                        <p:tgtEl>
                                          <p:spTgt spid="6151"/>
                                        </p:tgtEl>
                                        <p:attrNameLst>
                                          <p:attrName>ppt_h</p:attrName>
                                        </p:attrNameLst>
                                      </p:cBhvr>
                                      <p:tavLst>
                                        <p:tav tm="0">
                                          <p:val>
                                            <p:fltVal val="0"/>
                                          </p:val>
                                        </p:tav>
                                        <p:tav tm="100000">
                                          <p:val>
                                            <p:strVal val="#ppt_h"/>
                                          </p:val>
                                        </p:tav>
                                      </p:tavLst>
                                    </p:anim>
                                    <p:animEffect transition="in" filter="fade">
                                      <p:cBhvr>
                                        <p:cTn id="22" dur="2000"/>
                                        <p:tgtEl>
                                          <p:spTgt spid="6151"/>
                                        </p:tgtEl>
                                      </p:cBhvr>
                                    </p:animEffect>
                                  </p:childTnLst>
                                </p:cTn>
                              </p:par>
                              <p:par>
                                <p:cTn id="23" presetID="55" presetClass="entr" presetSubtype="0" fill="hold" nodeType="withEffect">
                                  <p:stCondLst>
                                    <p:cond delay="0"/>
                                  </p:stCondLst>
                                  <p:childTnLst>
                                    <p:set>
                                      <p:cBhvr>
                                        <p:cTn id="24" dur="1" fill="hold">
                                          <p:stCondLst>
                                            <p:cond delay="0"/>
                                          </p:stCondLst>
                                        </p:cTn>
                                        <p:tgtEl>
                                          <p:spTgt spid="6150"/>
                                        </p:tgtEl>
                                        <p:attrNameLst>
                                          <p:attrName>style.visibility</p:attrName>
                                        </p:attrNameLst>
                                      </p:cBhvr>
                                      <p:to>
                                        <p:strVal val="visible"/>
                                      </p:to>
                                    </p:set>
                                    <p:anim calcmode="lin" valueType="num">
                                      <p:cBhvr>
                                        <p:cTn id="25" dur="2000" fill="hold"/>
                                        <p:tgtEl>
                                          <p:spTgt spid="6150"/>
                                        </p:tgtEl>
                                        <p:attrNameLst>
                                          <p:attrName>ppt_w</p:attrName>
                                        </p:attrNameLst>
                                      </p:cBhvr>
                                      <p:tavLst>
                                        <p:tav tm="0">
                                          <p:val>
                                            <p:strVal val="#ppt_w*0.70"/>
                                          </p:val>
                                        </p:tav>
                                        <p:tav tm="100000">
                                          <p:val>
                                            <p:strVal val="#ppt_w"/>
                                          </p:val>
                                        </p:tav>
                                      </p:tavLst>
                                    </p:anim>
                                    <p:anim calcmode="lin" valueType="num">
                                      <p:cBhvr>
                                        <p:cTn id="26" dur="2000" fill="hold"/>
                                        <p:tgtEl>
                                          <p:spTgt spid="6150"/>
                                        </p:tgtEl>
                                        <p:attrNameLst>
                                          <p:attrName>ppt_h</p:attrName>
                                        </p:attrNameLst>
                                      </p:cBhvr>
                                      <p:tavLst>
                                        <p:tav tm="0">
                                          <p:val>
                                            <p:strVal val="#ppt_h"/>
                                          </p:val>
                                        </p:tav>
                                        <p:tav tm="100000">
                                          <p:val>
                                            <p:strVal val="#ppt_h"/>
                                          </p:val>
                                        </p:tav>
                                      </p:tavLst>
                                    </p:anim>
                                    <p:animEffect transition="in" filter="fade">
                                      <p:cBhvr>
                                        <p:cTn id="27" dur="2000"/>
                                        <p:tgtEl>
                                          <p:spTgt spid="6150"/>
                                        </p:tgtEl>
                                      </p:cBhvr>
                                    </p:animEffect>
                                  </p:childTnLst>
                                </p:cTn>
                              </p:par>
                            </p:childTnLst>
                          </p:cTn>
                        </p:par>
                        <p:par>
                          <p:cTn id="28" fill="hold">
                            <p:stCondLst>
                              <p:cond delay="6400"/>
                            </p:stCondLst>
                            <p:childTnLst>
                              <p:par>
                                <p:cTn id="29" presetID="29" presetClass="entr" presetSubtype="0" fill="hold" nodeType="afterEffect">
                                  <p:stCondLst>
                                    <p:cond delay="0"/>
                                  </p:stCondLst>
                                  <p:childTnLst>
                                    <p:set>
                                      <p:cBhvr>
                                        <p:cTn id="30" dur="1" fill="hold">
                                          <p:stCondLst>
                                            <p:cond delay="0"/>
                                          </p:stCondLst>
                                        </p:cTn>
                                        <p:tgtEl>
                                          <p:spTgt spid="6149"/>
                                        </p:tgtEl>
                                        <p:attrNameLst>
                                          <p:attrName>style.visibility</p:attrName>
                                        </p:attrNameLst>
                                      </p:cBhvr>
                                      <p:to>
                                        <p:strVal val="visible"/>
                                      </p:to>
                                    </p:set>
                                    <p:anim calcmode="lin" valueType="num">
                                      <p:cBhvr>
                                        <p:cTn id="31" dur="2000" fill="hold"/>
                                        <p:tgtEl>
                                          <p:spTgt spid="6149"/>
                                        </p:tgtEl>
                                        <p:attrNameLst>
                                          <p:attrName>ppt_x</p:attrName>
                                        </p:attrNameLst>
                                      </p:cBhvr>
                                      <p:tavLst>
                                        <p:tav tm="0">
                                          <p:val>
                                            <p:strVal val="#ppt_x-.2"/>
                                          </p:val>
                                        </p:tav>
                                        <p:tav tm="100000">
                                          <p:val>
                                            <p:strVal val="#ppt_x"/>
                                          </p:val>
                                        </p:tav>
                                      </p:tavLst>
                                    </p:anim>
                                    <p:anim calcmode="lin" valueType="num">
                                      <p:cBhvr>
                                        <p:cTn id="32" dur="2000" fill="hold"/>
                                        <p:tgtEl>
                                          <p:spTgt spid="6149"/>
                                        </p:tgtEl>
                                        <p:attrNameLst>
                                          <p:attrName>ppt_y</p:attrName>
                                        </p:attrNameLst>
                                      </p:cBhvr>
                                      <p:tavLst>
                                        <p:tav tm="0">
                                          <p:val>
                                            <p:strVal val="#ppt_y"/>
                                          </p:val>
                                        </p:tav>
                                        <p:tav tm="100000">
                                          <p:val>
                                            <p:strVal val="#ppt_y"/>
                                          </p:val>
                                        </p:tav>
                                      </p:tavLst>
                                    </p:anim>
                                    <p:animEffect transition="in" filter="wipe(right)" prLst="gradientSize: 0.1">
                                      <p:cBhvr>
                                        <p:cTn id="33" dur="2000"/>
                                        <p:tgtEl>
                                          <p:spTgt spid="6149"/>
                                        </p:tgtEl>
                                      </p:cBhvr>
                                    </p:animEffect>
                                  </p:childTnLst>
                                </p:cTn>
                              </p:par>
                            </p:childTnLst>
                          </p:cTn>
                        </p:par>
                        <p:par>
                          <p:cTn id="34" fill="hold">
                            <p:stCondLst>
                              <p:cond delay="8400"/>
                            </p:stCondLst>
                            <p:childTnLst>
                              <p:par>
                                <p:cTn id="35" presetID="56" presetClass="entr" presetSubtype="0" fill="hold" grpId="0" nodeType="afterEffect">
                                  <p:stCondLst>
                                    <p:cond delay="0"/>
                                  </p:stCondLst>
                                  <p:iterate type="lt">
                                    <p:tmPct val="10000"/>
                                  </p:iterate>
                                  <p:childTnLst>
                                    <p:set>
                                      <p:cBhvr>
                                        <p:cTn id="36" dur="1" fill="hold">
                                          <p:stCondLst>
                                            <p:cond delay="0"/>
                                          </p:stCondLst>
                                        </p:cTn>
                                        <p:tgtEl>
                                          <p:spTgt spid="11"/>
                                        </p:tgtEl>
                                        <p:attrNameLst>
                                          <p:attrName>style.visibility</p:attrName>
                                        </p:attrNameLst>
                                      </p:cBhvr>
                                      <p:to>
                                        <p:strVal val="visible"/>
                                      </p:to>
                                    </p:set>
                                    <p:anim by="(-#ppt_w*2)" calcmode="lin" valueType="num">
                                      <p:cBhvr rctx="PPT">
                                        <p:cTn id="37" dur="1000" autoRev="1" fill="hold">
                                          <p:stCondLst>
                                            <p:cond delay="0"/>
                                          </p:stCondLst>
                                        </p:cTn>
                                        <p:tgtEl>
                                          <p:spTgt spid="11"/>
                                        </p:tgtEl>
                                        <p:attrNameLst>
                                          <p:attrName>ppt_w</p:attrName>
                                        </p:attrNameLst>
                                      </p:cBhvr>
                                    </p:anim>
                                    <p:anim by="(#ppt_w*0.50)" calcmode="lin" valueType="num">
                                      <p:cBhvr>
                                        <p:cTn id="38" dur="1000" decel="50000" autoRev="1" fill="hold">
                                          <p:stCondLst>
                                            <p:cond delay="0"/>
                                          </p:stCondLst>
                                        </p:cTn>
                                        <p:tgtEl>
                                          <p:spTgt spid="11"/>
                                        </p:tgtEl>
                                        <p:attrNameLst>
                                          <p:attrName>ppt_x</p:attrName>
                                        </p:attrNameLst>
                                      </p:cBhvr>
                                    </p:anim>
                                    <p:anim from="(-#ppt_h/2)" to="(#ppt_y)" calcmode="lin" valueType="num">
                                      <p:cBhvr>
                                        <p:cTn id="39" dur="2000" fill="hold">
                                          <p:stCondLst>
                                            <p:cond delay="0"/>
                                          </p:stCondLst>
                                        </p:cTn>
                                        <p:tgtEl>
                                          <p:spTgt spid="11"/>
                                        </p:tgtEl>
                                        <p:attrNameLst>
                                          <p:attrName>ppt_y</p:attrName>
                                        </p:attrNameLst>
                                      </p:cBhvr>
                                    </p:anim>
                                    <p:animRot by="21600000">
                                      <p:cBhvr>
                                        <p:cTn id="40" dur="20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29058" y="0"/>
            <a:ext cx="1785918" cy="785794"/>
          </a:xfrm>
        </p:spPr>
        <p:txBody>
          <a:bodyPr>
            <a:normAutofit/>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Cardiff</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Содержимое 2"/>
          <p:cNvSpPr>
            <a:spLocks noGrp="1"/>
          </p:cNvSpPr>
          <p:nvPr>
            <p:ph idx="1"/>
          </p:nvPr>
        </p:nvSpPr>
        <p:spPr>
          <a:xfrm>
            <a:off x="2643174" y="714357"/>
            <a:ext cx="6500826" cy="3143271"/>
          </a:xfrm>
        </p:spPr>
        <p:txBody>
          <a:bodyPr>
            <a:normAutofit fontScale="62500" lnSpcReduction="20000"/>
          </a:bodyPr>
          <a:lstStyle/>
          <a:p>
            <a:r>
              <a:rPr lang="en-US" dirty="0" smtClean="0"/>
              <a:t>Cardiff  is the capital and largest city in Wales and the tenth largest city in the United Kingdom. The city is the country's chief commercial centre, the base for most national cultural and sporting institutions, the Welsh national media, and the seat of the National Assembly for Wales. The unitary authority area's mid 2011 population was estimated to be 346,100, while the population of the Larger Urban Zone was estimated at 861,400 in 2009. Cardiff is a significant tourist centre and the most popular visitor destination in Wales with 18.3 million visitors in 2010.[1] In 2011, Cardiff was ranked sixth in the world in National Geographic's alternative tourist destinations.[2]</a:t>
            </a:r>
          </a:p>
        </p:txBody>
      </p:sp>
      <p:pic>
        <p:nvPicPr>
          <p:cNvPr id="1026" name="Picture 2" descr="C:\Documents and Settings\Администратор\Рабочий стол\CardiffMontage1.jpg"/>
          <p:cNvPicPr>
            <a:picLocks noChangeAspect="1" noChangeArrowheads="1"/>
          </p:cNvPicPr>
          <p:nvPr/>
        </p:nvPicPr>
        <p:blipFill>
          <a:blip r:embed="rId2"/>
          <a:srcRect/>
          <a:stretch>
            <a:fillRect/>
          </a:stretch>
        </p:blipFill>
        <p:spPr bwMode="auto">
          <a:xfrm>
            <a:off x="0" y="142852"/>
            <a:ext cx="2928926" cy="3643315"/>
          </a:xfrm>
          <a:prstGeom prst="rect">
            <a:avLst/>
          </a:prstGeom>
          <a:noFill/>
        </p:spPr>
      </p:pic>
      <p:pic>
        <p:nvPicPr>
          <p:cNvPr id="1027" name="Picture 3" descr="C:\Documents and Settings\Администратор\Рабочий стол\426px-Flag_of_Cardiff.svg.png"/>
          <p:cNvPicPr>
            <a:picLocks noChangeAspect="1" noChangeArrowheads="1"/>
          </p:cNvPicPr>
          <p:nvPr/>
        </p:nvPicPr>
        <p:blipFill>
          <a:blip r:embed="rId3"/>
          <a:srcRect/>
          <a:stretch>
            <a:fillRect/>
          </a:stretch>
        </p:blipFill>
        <p:spPr bwMode="auto">
          <a:xfrm rot="21335285">
            <a:off x="6072198" y="4214818"/>
            <a:ext cx="2928926" cy="2438400"/>
          </a:xfrm>
          <a:prstGeom prst="rect">
            <a:avLst/>
          </a:prstGeom>
          <a:noFill/>
        </p:spPr>
      </p:pic>
      <p:pic>
        <p:nvPicPr>
          <p:cNvPr id="1028" name="Picture 4" descr="C:\Documents and Settings\Администратор\Рабочий стол\Cardiffcoatofarms.JPG"/>
          <p:cNvPicPr>
            <a:picLocks noChangeAspect="1" noChangeArrowheads="1"/>
          </p:cNvPicPr>
          <p:nvPr/>
        </p:nvPicPr>
        <p:blipFill>
          <a:blip r:embed="rId4"/>
          <a:srcRect/>
          <a:stretch>
            <a:fillRect/>
          </a:stretch>
        </p:blipFill>
        <p:spPr bwMode="auto">
          <a:xfrm rot="154411">
            <a:off x="3268127" y="3833090"/>
            <a:ext cx="2143604" cy="2428892"/>
          </a:xfrm>
          <a:prstGeom prst="rect">
            <a:avLst/>
          </a:prstGeom>
          <a:noFill/>
        </p:spPr>
      </p:pic>
      <p:pic>
        <p:nvPicPr>
          <p:cNvPr id="1029" name="Picture 5" descr="C:\Documents and Settings\Администратор\Рабочий стол\562px-Cardiff_UK_location_map.svg.png"/>
          <p:cNvPicPr>
            <a:picLocks noChangeAspect="1" noChangeArrowheads="1"/>
          </p:cNvPicPr>
          <p:nvPr/>
        </p:nvPicPr>
        <p:blipFill>
          <a:blip r:embed="rId5"/>
          <a:srcRect/>
          <a:stretch>
            <a:fillRect/>
          </a:stretch>
        </p:blipFill>
        <p:spPr bwMode="auto">
          <a:xfrm rot="21401698">
            <a:off x="640070" y="4207496"/>
            <a:ext cx="2294841" cy="2445926"/>
          </a:xfrm>
          <a:prstGeom prst="rect">
            <a:avLst/>
          </a:prstGeom>
          <a:noFill/>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anim calcmode="lin" valueType="num">
                                      <p:cBhvr>
                                        <p:cTn id="8" dur="2000" fill="hold"/>
                                        <p:tgtEl>
                                          <p:spTgt spid="1026"/>
                                        </p:tgtEl>
                                        <p:attrNameLst>
                                          <p:attrName>ppt_x</p:attrName>
                                        </p:attrNameLst>
                                      </p:cBhvr>
                                      <p:tavLst>
                                        <p:tav tm="0">
                                          <p:val>
                                            <p:strVal val="#ppt_x"/>
                                          </p:val>
                                        </p:tav>
                                        <p:tav tm="100000">
                                          <p:val>
                                            <p:strVal val="#ppt_x"/>
                                          </p:val>
                                        </p:tav>
                                      </p:tavLst>
                                    </p:anim>
                                    <p:anim calcmode="lin" valueType="num">
                                      <p:cBhvr>
                                        <p:cTn id="9" dur="1800" decel="100000" fill="hold"/>
                                        <p:tgtEl>
                                          <p:spTgt spid="1026"/>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1026"/>
                                        </p:tgtEl>
                                        <p:attrNameLst>
                                          <p:attrName>ppt_y</p:attrName>
                                        </p:attrNameLst>
                                      </p:cBhvr>
                                      <p:tavLst>
                                        <p:tav tm="0">
                                          <p:val>
                                            <p:strVal val="#ppt_y-.03"/>
                                          </p:val>
                                        </p:tav>
                                        <p:tav tm="100000">
                                          <p:val>
                                            <p:strVal val="#ppt_y"/>
                                          </p:val>
                                        </p:tav>
                                      </p:tavLst>
                                    </p:anim>
                                  </p:childTnLst>
                                </p:cTn>
                              </p:par>
                              <p:par>
                                <p:cTn id="11" presetID="42" presetClass="entr" presetSubtype="0" fill="hold" nodeType="withEffect">
                                  <p:stCondLst>
                                    <p:cond delay="0"/>
                                  </p:stCondLst>
                                  <p:childTnLst>
                                    <p:set>
                                      <p:cBhvr>
                                        <p:cTn id="12" dur="1" fill="hold">
                                          <p:stCondLst>
                                            <p:cond delay="0"/>
                                          </p:stCondLst>
                                        </p:cTn>
                                        <p:tgtEl>
                                          <p:spTgt spid="1029"/>
                                        </p:tgtEl>
                                        <p:attrNameLst>
                                          <p:attrName>style.visibility</p:attrName>
                                        </p:attrNameLst>
                                      </p:cBhvr>
                                      <p:to>
                                        <p:strVal val="visible"/>
                                      </p:to>
                                    </p:set>
                                    <p:animEffect transition="in" filter="fade">
                                      <p:cBhvr>
                                        <p:cTn id="13" dur="2000"/>
                                        <p:tgtEl>
                                          <p:spTgt spid="1029"/>
                                        </p:tgtEl>
                                      </p:cBhvr>
                                    </p:animEffect>
                                    <p:anim calcmode="lin" valueType="num">
                                      <p:cBhvr>
                                        <p:cTn id="14" dur="2000" fill="hold"/>
                                        <p:tgtEl>
                                          <p:spTgt spid="1029"/>
                                        </p:tgtEl>
                                        <p:attrNameLst>
                                          <p:attrName>ppt_x</p:attrName>
                                        </p:attrNameLst>
                                      </p:cBhvr>
                                      <p:tavLst>
                                        <p:tav tm="0">
                                          <p:val>
                                            <p:strVal val="#ppt_x"/>
                                          </p:val>
                                        </p:tav>
                                        <p:tav tm="100000">
                                          <p:val>
                                            <p:strVal val="#ppt_x"/>
                                          </p:val>
                                        </p:tav>
                                      </p:tavLst>
                                    </p:anim>
                                    <p:anim calcmode="lin" valueType="num">
                                      <p:cBhvr>
                                        <p:cTn id="15" dur="2000" fill="hold"/>
                                        <p:tgtEl>
                                          <p:spTgt spid="1029"/>
                                        </p:tgtEl>
                                        <p:attrNameLst>
                                          <p:attrName>ppt_y</p:attrName>
                                        </p:attrNameLst>
                                      </p:cBhvr>
                                      <p:tavLst>
                                        <p:tav tm="0">
                                          <p:val>
                                            <p:strVal val="#ppt_y+.1"/>
                                          </p:val>
                                        </p:tav>
                                        <p:tav tm="100000">
                                          <p:val>
                                            <p:strVal val="#ppt_y"/>
                                          </p:val>
                                        </p:tav>
                                      </p:tavLst>
                                    </p:anim>
                                  </p:childTnLst>
                                </p:cTn>
                              </p:par>
                              <p:par>
                                <p:cTn id="16" presetID="17" presetClass="entr" presetSubtype="10" fill="hold" nodeType="withEffect">
                                  <p:stCondLst>
                                    <p:cond delay="0"/>
                                  </p:stCondLst>
                                  <p:childTnLst>
                                    <p:set>
                                      <p:cBhvr>
                                        <p:cTn id="17" dur="1" fill="hold">
                                          <p:stCondLst>
                                            <p:cond delay="0"/>
                                          </p:stCondLst>
                                        </p:cTn>
                                        <p:tgtEl>
                                          <p:spTgt spid="1028"/>
                                        </p:tgtEl>
                                        <p:attrNameLst>
                                          <p:attrName>style.visibility</p:attrName>
                                        </p:attrNameLst>
                                      </p:cBhvr>
                                      <p:to>
                                        <p:strVal val="visible"/>
                                      </p:to>
                                    </p:set>
                                    <p:anim calcmode="lin" valueType="num">
                                      <p:cBhvr>
                                        <p:cTn id="18" dur="2000" fill="hold"/>
                                        <p:tgtEl>
                                          <p:spTgt spid="1028"/>
                                        </p:tgtEl>
                                        <p:attrNameLst>
                                          <p:attrName>ppt_w</p:attrName>
                                        </p:attrNameLst>
                                      </p:cBhvr>
                                      <p:tavLst>
                                        <p:tav tm="0">
                                          <p:val>
                                            <p:fltVal val="0"/>
                                          </p:val>
                                        </p:tav>
                                        <p:tav tm="100000">
                                          <p:val>
                                            <p:strVal val="#ppt_w"/>
                                          </p:val>
                                        </p:tav>
                                      </p:tavLst>
                                    </p:anim>
                                    <p:anim calcmode="lin" valueType="num">
                                      <p:cBhvr>
                                        <p:cTn id="19" dur="2000" fill="hold"/>
                                        <p:tgtEl>
                                          <p:spTgt spid="1028"/>
                                        </p:tgtEl>
                                        <p:attrNameLst>
                                          <p:attrName>ppt_h</p:attrName>
                                        </p:attrNameLst>
                                      </p:cBhvr>
                                      <p:tavLst>
                                        <p:tav tm="0">
                                          <p:val>
                                            <p:strVal val="#ppt_h"/>
                                          </p:val>
                                        </p:tav>
                                        <p:tav tm="100000">
                                          <p:val>
                                            <p:strVal val="#ppt_h"/>
                                          </p:val>
                                        </p:tav>
                                      </p:tavLst>
                                    </p:anim>
                                  </p:childTnLst>
                                </p:cTn>
                              </p:par>
                              <p:par>
                                <p:cTn id="20" presetID="23" presetClass="entr" presetSubtype="16" fill="hold" nodeType="withEffect">
                                  <p:stCondLst>
                                    <p:cond delay="0"/>
                                  </p:stCondLst>
                                  <p:childTnLst>
                                    <p:set>
                                      <p:cBhvr>
                                        <p:cTn id="21" dur="1" fill="hold">
                                          <p:stCondLst>
                                            <p:cond delay="0"/>
                                          </p:stCondLst>
                                        </p:cTn>
                                        <p:tgtEl>
                                          <p:spTgt spid="1027"/>
                                        </p:tgtEl>
                                        <p:attrNameLst>
                                          <p:attrName>style.visibility</p:attrName>
                                        </p:attrNameLst>
                                      </p:cBhvr>
                                      <p:to>
                                        <p:strVal val="visible"/>
                                      </p:to>
                                    </p:set>
                                    <p:anim calcmode="lin" valueType="num">
                                      <p:cBhvr>
                                        <p:cTn id="22" dur="2000" fill="hold"/>
                                        <p:tgtEl>
                                          <p:spTgt spid="1027"/>
                                        </p:tgtEl>
                                        <p:attrNameLst>
                                          <p:attrName>ppt_w</p:attrName>
                                        </p:attrNameLst>
                                      </p:cBhvr>
                                      <p:tavLst>
                                        <p:tav tm="0">
                                          <p:val>
                                            <p:fltVal val="0"/>
                                          </p:val>
                                        </p:tav>
                                        <p:tav tm="100000">
                                          <p:val>
                                            <p:strVal val="#ppt_w"/>
                                          </p:val>
                                        </p:tav>
                                      </p:tavLst>
                                    </p:anim>
                                    <p:anim calcmode="lin" valueType="num">
                                      <p:cBhvr>
                                        <p:cTn id="23" dur="2000" fill="hold"/>
                                        <p:tgtEl>
                                          <p:spTgt spid="102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Documents and Settings\Администратор\Рабочий стол\499px-Welsh_National_War_Memorial_-_geograph.org.uk_-_904583.jpg"/>
          <p:cNvPicPr>
            <a:picLocks noChangeAspect="1" noChangeArrowheads="1"/>
          </p:cNvPicPr>
          <p:nvPr/>
        </p:nvPicPr>
        <p:blipFill>
          <a:blip r:embed="rId2"/>
          <a:srcRect/>
          <a:stretch>
            <a:fillRect/>
          </a:stretch>
        </p:blipFill>
        <p:spPr bwMode="auto">
          <a:xfrm>
            <a:off x="-1" y="0"/>
            <a:ext cx="4225013" cy="4572008"/>
          </a:xfrm>
          <a:prstGeom prst="rect">
            <a:avLst/>
          </a:prstGeom>
          <a:noFill/>
        </p:spPr>
      </p:pic>
      <p:sp>
        <p:nvSpPr>
          <p:cNvPr id="8" name="Прямоугольник 7"/>
          <p:cNvSpPr/>
          <p:nvPr/>
        </p:nvSpPr>
        <p:spPr>
          <a:xfrm>
            <a:off x="785786" y="0"/>
            <a:ext cx="3017814" cy="369332"/>
          </a:xfrm>
          <a:prstGeom prst="rect">
            <a:avLst/>
          </a:prstGeom>
        </p:spPr>
        <p:txBody>
          <a:bodyPr wrap="none">
            <a:spAutoFit/>
          </a:bodyPr>
          <a:lstStyle/>
          <a:p>
            <a:r>
              <a:rPr lang="en-US" dirty="0" smtClean="0">
                <a:hlinkClick r:id="rId3" tooltip="Welsh National War Memorial"/>
              </a:rPr>
              <a:t>Welsh National War Memorial</a:t>
            </a:r>
            <a:endParaRPr lang="ru-RU" dirty="0"/>
          </a:p>
        </p:txBody>
      </p:sp>
      <p:pic>
        <p:nvPicPr>
          <p:cNvPr id="2053" name="Picture 5" descr="C:\Documents and Settings\Администратор\Рабочий стол\800px-Amgueddfa_Genedlaethol_Caerdydd.JPG"/>
          <p:cNvPicPr>
            <a:picLocks noChangeAspect="1" noChangeArrowheads="1"/>
          </p:cNvPicPr>
          <p:nvPr/>
        </p:nvPicPr>
        <p:blipFill>
          <a:blip r:embed="rId4"/>
          <a:srcRect/>
          <a:stretch>
            <a:fillRect/>
          </a:stretch>
        </p:blipFill>
        <p:spPr bwMode="auto">
          <a:xfrm>
            <a:off x="4214810" y="0"/>
            <a:ext cx="4929190" cy="3696892"/>
          </a:xfrm>
          <a:prstGeom prst="rect">
            <a:avLst/>
          </a:prstGeom>
          <a:noFill/>
        </p:spPr>
      </p:pic>
      <p:sp>
        <p:nvSpPr>
          <p:cNvPr id="10" name="Прямоугольник 9"/>
          <p:cNvSpPr/>
          <p:nvPr/>
        </p:nvSpPr>
        <p:spPr>
          <a:xfrm>
            <a:off x="4214810" y="3357562"/>
            <a:ext cx="3461717" cy="369332"/>
          </a:xfrm>
          <a:prstGeom prst="rect">
            <a:avLst/>
          </a:prstGeom>
        </p:spPr>
        <p:txBody>
          <a:bodyPr wrap="none">
            <a:spAutoFit/>
          </a:bodyPr>
          <a:lstStyle/>
          <a:p>
            <a:r>
              <a:rPr lang="en-US" dirty="0" smtClean="0">
                <a:hlinkClick r:id="rId5" tooltip="National Museum Cardiff"/>
              </a:rPr>
              <a:t>National Museum of Wales, Cardiff</a:t>
            </a:r>
            <a:endParaRPr lang="ru-RU" dirty="0"/>
          </a:p>
        </p:txBody>
      </p:sp>
      <p:pic>
        <p:nvPicPr>
          <p:cNvPr id="2054" name="Picture 6" descr="C:\Documents and Settings\Администратор\Рабочий стол\Cardiff_Bay_at_night.jpg"/>
          <p:cNvPicPr>
            <a:picLocks noChangeAspect="1" noChangeArrowheads="1"/>
          </p:cNvPicPr>
          <p:nvPr/>
        </p:nvPicPr>
        <p:blipFill>
          <a:blip r:embed="rId6"/>
          <a:srcRect/>
          <a:stretch>
            <a:fillRect/>
          </a:stretch>
        </p:blipFill>
        <p:spPr bwMode="auto">
          <a:xfrm>
            <a:off x="4214810" y="3643314"/>
            <a:ext cx="4929190" cy="3214686"/>
          </a:xfrm>
          <a:prstGeom prst="rect">
            <a:avLst/>
          </a:prstGeom>
          <a:noFill/>
        </p:spPr>
      </p:pic>
      <p:sp>
        <p:nvSpPr>
          <p:cNvPr id="13" name="Прямоугольник 12"/>
          <p:cNvSpPr/>
          <p:nvPr/>
        </p:nvSpPr>
        <p:spPr>
          <a:xfrm>
            <a:off x="4357686" y="3714752"/>
            <a:ext cx="4572000" cy="646331"/>
          </a:xfrm>
          <a:prstGeom prst="rect">
            <a:avLst/>
          </a:prstGeom>
        </p:spPr>
        <p:txBody>
          <a:bodyPr>
            <a:spAutoFit/>
          </a:bodyPr>
          <a:lstStyle/>
          <a:p>
            <a:r>
              <a:rPr lang="en-US" dirty="0" smtClean="0"/>
              <a:t>Redevelopment in the city's historic Cardiff Bay area.</a:t>
            </a:r>
            <a:endParaRPr lang="ru-RU" dirty="0"/>
          </a:p>
        </p:txBody>
      </p:sp>
      <p:pic>
        <p:nvPicPr>
          <p:cNvPr id="2055" name="Picture 7" descr="C:\Documents and Settings\Администратор\Рабочий стол\Cardiff_city_hall,_Olympics.jpeg"/>
          <p:cNvPicPr>
            <a:picLocks noChangeAspect="1" noChangeArrowheads="1"/>
          </p:cNvPicPr>
          <p:nvPr/>
        </p:nvPicPr>
        <p:blipFill>
          <a:blip r:embed="rId7"/>
          <a:srcRect/>
          <a:stretch>
            <a:fillRect/>
          </a:stretch>
        </p:blipFill>
        <p:spPr bwMode="auto">
          <a:xfrm>
            <a:off x="0" y="4572008"/>
            <a:ext cx="4214810" cy="2285992"/>
          </a:xfrm>
          <a:prstGeom prst="rect">
            <a:avLst/>
          </a:prstGeom>
          <a:noFill/>
        </p:spPr>
      </p:pic>
      <p:sp>
        <p:nvSpPr>
          <p:cNvPr id="15" name="Прямоугольник 14"/>
          <p:cNvSpPr/>
          <p:nvPr/>
        </p:nvSpPr>
        <p:spPr>
          <a:xfrm>
            <a:off x="0" y="6488668"/>
            <a:ext cx="3653244" cy="369332"/>
          </a:xfrm>
          <a:prstGeom prst="rect">
            <a:avLst/>
          </a:prstGeom>
        </p:spPr>
        <p:txBody>
          <a:bodyPr wrap="none">
            <a:spAutoFit/>
          </a:bodyPr>
          <a:lstStyle/>
          <a:p>
            <a:r>
              <a:rPr lang="en-US" dirty="0" smtClean="0">
                <a:hlinkClick r:id="rId8" tooltip="Cardiff City Hall"/>
              </a:rPr>
              <a:t>Cardiff City Hall</a:t>
            </a:r>
            <a:r>
              <a:rPr lang="en-US" dirty="0" smtClean="0"/>
              <a:t> borders </a:t>
            </a:r>
            <a:r>
              <a:rPr lang="en-US" dirty="0" err="1" smtClean="0">
                <a:hlinkClick r:id="rId9" tooltip="Cathays Park"/>
              </a:rPr>
              <a:t>Cathays</a:t>
            </a:r>
            <a:r>
              <a:rPr lang="en-US" dirty="0" smtClean="0">
                <a:hlinkClick r:id="rId9" tooltip="Cathays Park"/>
              </a:rPr>
              <a:t> Park</a:t>
            </a:r>
            <a:endParaRPr lang="ru-RU" dirty="0"/>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additive="base">
                                        <p:cTn id="7" dur="2000" fill="hold"/>
                                        <p:tgtEl>
                                          <p:spTgt spid="2052"/>
                                        </p:tgtEl>
                                        <p:attrNameLst>
                                          <p:attrName>ppt_x</p:attrName>
                                        </p:attrNameLst>
                                      </p:cBhvr>
                                      <p:tavLst>
                                        <p:tav tm="0">
                                          <p:val>
                                            <p:strVal val="0-#ppt_w/2"/>
                                          </p:val>
                                        </p:tav>
                                        <p:tav tm="100000">
                                          <p:val>
                                            <p:strVal val="#ppt_x"/>
                                          </p:val>
                                        </p:tav>
                                      </p:tavLst>
                                    </p:anim>
                                    <p:anim calcmode="lin" valueType="num">
                                      <p:cBhvr additive="base">
                                        <p:cTn id="8" dur="2000" fill="hold"/>
                                        <p:tgtEl>
                                          <p:spTgt spid="2052"/>
                                        </p:tgtEl>
                                        <p:attrNameLst>
                                          <p:attrName>ppt_y</p:attrName>
                                        </p:attrNameLst>
                                      </p:cBhvr>
                                      <p:tavLst>
                                        <p:tav tm="0">
                                          <p:val>
                                            <p:strVal val="0-#ppt_h/2"/>
                                          </p:val>
                                        </p:tav>
                                        <p:tav tm="100000">
                                          <p:val>
                                            <p:strVal val="#ppt_y"/>
                                          </p:val>
                                        </p:tav>
                                      </p:tavLst>
                                    </p:anim>
                                  </p:childTnLst>
                                </p:cTn>
                              </p:par>
                              <p:par>
                                <p:cTn id="9" presetID="3" presetClass="entr" presetSubtype="10" fill="hold" nodeType="withEffect">
                                  <p:stCondLst>
                                    <p:cond delay="0"/>
                                  </p:stCondLst>
                                  <p:childTnLst>
                                    <p:set>
                                      <p:cBhvr>
                                        <p:cTn id="10" dur="1" fill="hold">
                                          <p:stCondLst>
                                            <p:cond delay="0"/>
                                          </p:stCondLst>
                                        </p:cTn>
                                        <p:tgtEl>
                                          <p:spTgt spid="2054"/>
                                        </p:tgtEl>
                                        <p:attrNameLst>
                                          <p:attrName>style.visibility</p:attrName>
                                        </p:attrNameLst>
                                      </p:cBhvr>
                                      <p:to>
                                        <p:strVal val="visible"/>
                                      </p:to>
                                    </p:set>
                                    <p:animEffect transition="in" filter="blinds(horizontal)">
                                      <p:cBhvr>
                                        <p:cTn id="11" dur="2000"/>
                                        <p:tgtEl>
                                          <p:spTgt spid="2054"/>
                                        </p:tgtEl>
                                      </p:cBhvr>
                                    </p:animEffect>
                                  </p:childTnLst>
                                </p:cTn>
                              </p:par>
                            </p:childTnLst>
                          </p:cTn>
                        </p:par>
                        <p:par>
                          <p:cTn id="12" fill="hold">
                            <p:stCondLst>
                              <p:cond delay="2000"/>
                            </p:stCondLst>
                            <p:childTnLst>
                              <p:par>
                                <p:cTn id="13" presetID="27" presetClass="entr" presetSubtype="0" fill="hold" grpId="0" nodeType="afterEffect">
                                  <p:stCondLst>
                                    <p:cond delay="0"/>
                                  </p:stCondLst>
                                  <p:iterate type="lt">
                                    <p:tmPct val="50000"/>
                                  </p:iterate>
                                  <p:childTnLst>
                                    <p:set>
                                      <p:cBhvr>
                                        <p:cTn id="14" dur="1" fill="hold">
                                          <p:stCondLst>
                                            <p:cond delay="0"/>
                                          </p:stCondLst>
                                        </p:cTn>
                                        <p:tgtEl>
                                          <p:spTgt spid="8"/>
                                        </p:tgtEl>
                                        <p:attrNameLst>
                                          <p:attrName>style.visibility</p:attrName>
                                        </p:attrNameLst>
                                      </p:cBhvr>
                                      <p:to>
                                        <p:strVal val="visible"/>
                                      </p:to>
                                    </p:set>
                                    <p:anim calcmode="discrete" valueType="clr">
                                      <p:cBhvr override="childStyle">
                                        <p:cTn id="15" dur="50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6" dur="500"/>
                                        <p:tgtEl>
                                          <p:spTgt spid="8"/>
                                        </p:tgtEl>
                                        <p:attrNameLst>
                                          <p:attrName>fillcolor</p:attrName>
                                        </p:attrNameLst>
                                      </p:cBhvr>
                                      <p:tavLst>
                                        <p:tav tm="0">
                                          <p:val>
                                            <p:clrVal>
                                              <a:schemeClr val="accent2"/>
                                            </p:clrVal>
                                          </p:val>
                                        </p:tav>
                                        <p:tav tm="50000">
                                          <p:val>
                                            <p:clrVal>
                                              <a:schemeClr val="hlink"/>
                                            </p:clrVal>
                                          </p:val>
                                        </p:tav>
                                      </p:tavLst>
                                    </p:anim>
                                    <p:set>
                                      <p:cBhvr>
                                        <p:cTn id="17" dur="500"/>
                                        <p:tgtEl>
                                          <p:spTgt spid="8"/>
                                        </p:tgtEl>
                                        <p:attrNameLst>
                                          <p:attrName>fill.type</p:attrName>
                                        </p:attrNameLst>
                                      </p:cBhvr>
                                      <p:to>
                                        <p:strVal val="solid"/>
                                      </p:to>
                                    </p:set>
                                  </p:childTnLst>
                                </p:cTn>
                              </p:par>
                              <p:par>
                                <p:cTn id="18" presetID="40" presetClass="entr" presetSubtype="0" fill="hold" grpId="0" nodeType="withEffect">
                                  <p:stCondLst>
                                    <p:cond delay="0"/>
                                  </p:stCondLst>
                                  <p:iterate type="lt">
                                    <p:tmPct val="10000"/>
                                  </p:iterate>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1"/>
                                          </p:val>
                                        </p:tav>
                                        <p:tav tm="100000">
                                          <p:val>
                                            <p:strVal val="#ppt_x"/>
                                          </p:val>
                                        </p:tav>
                                      </p:tavLst>
                                    </p:anim>
                                    <p:anim calcmode="lin" valueType="num">
                                      <p:cBhvr>
                                        <p:cTn id="22" dur="1000" fill="hold"/>
                                        <p:tgtEl>
                                          <p:spTgt spid="13"/>
                                        </p:tgtEl>
                                        <p:attrNameLst>
                                          <p:attrName>ppt_y</p:attrName>
                                        </p:attrNameLst>
                                      </p:cBhvr>
                                      <p:tavLst>
                                        <p:tav tm="0">
                                          <p:val>
                                            <p:strVal val="#ppt_y"/>
                                          </p:val>
                                        </p:tav>
                                        <p:tav tm="100000">
                                          <p:val>
                                            <p:strVal val="#ppt_y"/>
                                          </p:val>
                                        </p:tav>
                                      </p:tavLst>
                                    </p:anim>
                                  </p:childTnLst>
                                </p:cTn>
                              </p:par>
                            </p:childTnLst>
                          </p:cTn>
                        </p:par>
                        <p:par>
                          <p:cTn id="23" fill="hold">
                            <p:stCondLst>
                              <p:cond delay="8250"/>
                            </p:stCondLst>
                            <p:childTnLst>
                              <p:par>
                                <p:cTn id="24" presetID="50" presetClass="entr" presetSubtype="0" decel="100000" fill="hold" nodeType="afterEffect">
                                  <p:stCondLst>
                                    <p:cond delay="0"/>
                                  </p:stCondLst>
                                  <p:childTnLst>
                                    <p:set>
                                      <p:cBhvr>
                                        <p:cTn id="25" dur="1" fill="hold">
                                          <p:stCondLst>
                                            <p:cond delay="0"/>
                                          </p:stCondLst>
                                        </p:cTn>
                                        <p:tgtEl>
                                          <p:spTgt spid="2053"/>
                                        </p:tgtEl>
                                        <p:attrNameLst>
                                          <p:attrName>style.visibility</p:attrName>
                                        </p:attrNameLst>
                                      </p:cBhvr>
                                      <p:to>
                                        <p:strVal val="visible"/>
                                      </p:to>
                                    </p:set>
                                    <p:anim calcmode="lin" valueType="num">
                                      <p:cBhvr>
                                        <p:cTn id="26" dur="1000" fill="hold"/>
                                        <p:tgtEl>
                                          <p:spTgt spid="2053"/>
                                        </p:tgtEl>
                                        <p:attrNameLst>
                                          <p:attrName>ppt_w</p:attrName>
                                        </p:attrNameLst>
                                      </p:cBhvr>
                                      <p:tavLst>
                                        <p:tav tm="0">
                                          <p:val>
                                            <p:strVal val="#ppt_w+.3"/>
                                          </p:val>
                                        </p:tav>
                                        <p:tav tm="100000">
                                          <p:val>
                                            <p:strVal val="#ppt_w"/>
                                          </p:val>
                                        </p:tav>
                                      </p:tavLst>
                                    </p:anim>
                                    <p:anim calcmode="lin" valueType="num">
                                      <p:cBhvr>
                                        <p:cTn id="27" dur="1000" fill="hold"/>
                                        <p:tgtEl>
                                          <p:spTgt spid="2053"/>
                                        </p:tgtEl>
                                        <p:attrNameLst>
                                          <p:attrName>ppt_h</p:attrName>
                                        </p:attrNameLst>
                                      </p:cBhvr>
                                      <p:tavLst>
                                        <p:tav tm="0">
                                          <p:val>
                                            <p:strVal val="#ppt_h"/>
                                          </p:val>
                                        </p:tav>
                                        <p:tav tm="100000">
                                          <p:val>
                                            <p:strVal val="#ppt_h"/>
                                          </p:val>
                                        </p:tav>
                                      </p:tavLst>
                                    </p:anim>
                                    <p:animEffect transition="in" filter="fade">
                                      <p:cBhvr>
                                        <p:cTn id="28" dur="1000"/>
                                        <p:tgtEl>
                                          <p:spTgt spid="2053"/>
                                        </p:tgtEl>
                                      </p:cBhvr>
                                    </p:animEffect>
                                  </p:childTnLst>
                                </p:cTn>
                              </p:par>
                              <p:par>
                                <p:cTn id="29" presetID="31" presetClass="entr" presetSubtype="0" fill="hold" nodeType="withEffect">
                                  <p:stCondLst>
                                    <p:cond delay="0"/>
                                  </p:stCondLst>
                                  <p:iterate type="lt">
                                    <p:tmPct val="5000"/>
                                  </p:iterate>
                                  <p:childTnLst>
                                    <p:set>
                                      <p:cBhvr>
                                        <p:cTn id="30" dur="1" fill="hold">
                                          <p:stCondLst>
                                            <p:cond delay="0"/>
                                          </p:stCondLst>
                                        </p:cTn>
                                        <p:tgtEl>
                                          <p:spTgt spid="2055"/>
                                        </p:tgtEl>
                                        <p:attrNameLst>
                                          <p:attrName>style.visibility</p:attrName>
                                        </p:attrNameLst>
                                      </p:cBhvr>
                                      <p:to>
                                        <p:strVal val="visible"/>
                                      </p:to>
                                    </p:set>
                                    <p:anim calcmode="lin" valueType="num">
                                      <p:cBhvr>
                                        <p:cTn id="31" dur="1000" fill="hold"/>
                                        <p:tgtEl>
                                          <p:spTgt spid="2055"/>
                                        </p:tgtEl>
                                        <p:attrNameLst>
                                          <p:attrName>ppt_w</p:attrName>
                                        </p:attrNameLst>
                                      </p:cBhvr>
                                      <p:tavLst>
                                        <p:tav tm="0">
                                          <p:val>
                                            <p:fltVal val="0"/>
                                          </p:val>
                                        </p:tav>
                                        <p:tav tm="100000">
                                          <p:val>
                                            <p:strVal val="#ppt_w"/>
                                          </p:val>
                                        </p:tav>
                                      </p:tavLst>
                                    </p:anim>
                                    <p:anim calcmode="lin" valueType="num">
                                      <p:cBhvr>
                                        <p:cTn id="32" dur="1000" fill="hold"/>
                                        <p:tgtEl>
                                          <p:spTgt spid="2055"/>
                                        </p:tgtEl>
                                        <p:attrNameLst>
                                          <p:attrName>ppt_h</p:attrName>
                                        </p:attrNameLst>
                                      </p:cBhvr>
                                      <p:tavLst>
                                        <p:tav tm="0">
                                          <p:val>
                                            <p:fltVal val="0"/>
                                          </p:val>
                                        </p:tav>
                                        <p:tav tm="100000">
                                          <p:val>
                                            <p:strVal val="#ppt_h"/>
                                          </p:val>
                                        </p:tav>
                                      </p:tavLst>
                                    </p:anim>
                                    <p:anim calcmode="lin" valueType="num">
                                      <p:cBhvr>
                                        <p:cTn id="33" dur="1000" fill="hold"/>
                                        <p:tgtEl>
                                          <p:spTgt spid="2055"/>
                                        </p:tgtEl>
                                        <p:attrNameLst>
                                          <p:attrName>style.rotation</p:attrName>
                                        </p:attrNameLst>
                                      </p:cBhvr>
                                      <p:tavLst>
                                        <p:tav tm="0">
                                          <p:val>
                                            <p:fltVal val="90"/>
                                          </p:val>
                                        </p:tav>
                                        <p:tav tm="100000">
                                          <p:val>
                                            <p:fltVal val="0"/>
                                          </p:val>
                                        </p:tav>
                                      </p:tavLst>
                                    </p:anim>
                                    <p:animEffect transition="in" filter="fade">
                                      <p:cBhvr>
                                        <p:cTn id="34" dur="1000"/>
                                        <p:tgtEl>
                                          <p:spTgt spid="2055"/>
                                        </p:tgtEl>
                                      </p:cBhvr>
                                    </p:animEffect>
                                  </p:childTnLst>
                                </p:cTn>
                              </p:par>
                            </p:childTnLst>
                          </p:cTn>
                        </p:par>
                        <p:par>
                          <p:cTn id="35" fill="hold">
                            <p:stCondLst>
                              <p:cond delay="9250"/>
                            </p:stCondLst>
                            <p:childTnLst>
                              <p:par>
                                <p:cTn id="36" presetID="38" presetClass="entr" presetSubtype="0" accel="50000" fill="hold" grpId="0" nodeType="afterEffect">
                                  <p:stCondLst>
                                    <p:cond delay="0"/>
                                  </p:stCondLst>
                                  <p:iterate type="lt">
                                    <p:tmPct val="50000"/>
                                  </p:iterate>
                                  <p:childTnLst>
                                    <p:set>
                                      <p:cBhvr>
                                        <p:cTn id="37" dur="1" fill="hold">
                                          <p:stCondLst>
                                            <p:cond delay="0"/>
                                          </p:stCondLst>
                                        </p:cTn>
                                        <p:tgtEl>
                                          <p:spTgt spid="10"/>
                                        </p:tgtEl>
                                        <p:attrNameLst>
                                          <p:attrName>style.visibility</p:attrName>
                                        </p:attrNameLst>
                                      </p:cBhvr>
                                      <p:to>
                                        <p:strVal val="visible"/>
                                      </p:to>
                                    </p:set>
                                    <p:set>
                                      <p:cBhvr>
                                        <p:cTn id="38" dur="228" fill="hold">
                                          <p:stCondLst>
                                            <p:cond delay="0"/>
                                          </p:stCondLst>
                                        </p:cTn>
                                        <p:tgtEl>
                                          <p:spTgt spid="10"/>
                                        </p:tgtEl>
                                        <p:attrNameLst>
                                          <p:attrName>style.rotation</p:attrName>
                                        </p:attrNameLst>
                                      </p:cBhvr>
                                      <p:to>
                                        <p:strVal val="-45.0"/>
                                      </p:to>
                                    </p:set>
                                    <p:anim calcmode="lin" valueType="num">
                                      <p:cBhvr>
                                        <p:cTn id="39" dur="228" fill="hold">
                                          <p:stCondLst>
                                            <p:cond delay="228"/>
                                          </p:stCondLst>
                                        </p:cTn>
                                        <p:tgtEl>
                                          <p:spTgt spid="10"/>
                                        </p:tgtEl>
                                        <p:attrNameLst>
                                          <p:attrName>style.rotation</p:attrName>
                                        </p:attrNameLst>
                                      </p:cBhvr>
                                      <p:tavLst>
                                        <p:tav tm="0">
                                          <p:val>
                                            <p:fltVal val="-45"/>
                                          </p:val>
                                        </p:tav>
                                        <p:tav tm="69900">
                                          <p:val>
                                            <p:fltVal val="45"/>
                                          </p:val>
                                        </p:tav>
                                        <p:tav tm="100000">
                                          <p:val>
                                            <p:fltVal val="0"/>
                                          </p:val>
                                        </p:tav>
                                      </p:tavLst>
                                    </p:anim>
                                    <p:anim calcmode="lin" valueType="num">
                                      <p:cBhvr>
                                        <p:cTn id="40" dur="228" fill="hold">
                                          <p:stCondLst>
                                            <p:cond delay="0"/>
                                          </p:stCondLst>
                                        </p:cTn>
                                        <p:tgtEl>
                                          <p:spTgt spid="10"/>
                                        </p:tgtEl>
                                        <p:attrNameLst>
                                          <p:attrName>ppt_y</p:attrName>
                                        </p:attrNameLst>
                                      </p:cBhvr>
                                      <p:tavLst>
                                        <p:tav tm="0">
                                          <p:val>
                                            <p:strVal val="#ppt_y-1"/>
                                          </p:val>
                                        </p:tav>
                                        <p:tav tm="100000">
                                          <p:val>
                                            <p:strVal val="#ppt_y-(0.354*#ppt_w-0.172*#ppt_h)"/>
                                          </p:val>
                                        </p:tav>
                                      </p:tavLst>
                                    </p:anim>
                                    <p:anim calcmode="lin" valueType="num">
                                      <p:cBhvr>
                                        <p:cTn id="41" dur="78" decel="50000" autoRev="1" fill="hold">
                                          <p:stCondLst>
                                            <p:cond delay="228"/>
                                          </p:stCondLst>
                                        </p:cTn>
                                        <p:tgtEl>
                                          <p:spTgt spid="10"/>
                                        </p:tgtEl>
                                        <p:attrNameLst>
                                          <p:attrName>ppt_y</p:attrName>
                                        </p:attrNameLst>
                                      </p:cBhvr>
                                      <p:tavLst>
                                        <p:tav tm="0">
                                          <p:val>
                                            <p:strVal val="#ppt_y-(0.354*#ppt_w-0.172*#ppt_h)"/>
                                          </p:val>
                                        </p:tav>
                                        <p:tav tm="100000">
                                          <p:val>
                                            <p:strVal val="#ppt_y-(0.354*#ppt_w-0.172*#ppt_h)-#ppt_h/2"/>
                                          </p:val>
                                        </p:tav>
                                      </p:tavLst>
                                    </p:anim>
                                    <p:anim calcmode="lin" valueType="num">
                                      <p:cBhvr>
                                        <p:cTn id="42" dur="68" fill="hold">
                                          <p:stCondLst>
                                            <p:cond delay="432"/>
                                          </p:stCondLst>
                                        </p:cTn>
                                        <p:tgtEl>
                                          <p:spTgt spid="10"/>
                                        </p:tgtEl>
                                        <p:attrNameLst>
                                          <p:attrName>ppt_y</p:attrName>
                                        </p:attrNameLst>
                                      </p:cBhvr>
                                      <p:tavLst>
                                        <p:tav tm="0">
                                          <p:val>
                                            <p:strVal val="#ppt_y-(0.354*#ppt_w-0.172*#ppt_h)"/>
                                          </p:val>
                                        </p:tav>
                                        <p:tav tm="100000">
                                          <p:val>
                                            <p:strVal val="#ppt_y"/>
                                          </p:val>
                                        </p:tav>
                                      </p:tavLst>
                                    </p:anim>
                                  </p:childTnLst>
                                </p:cTn>
                              </p:par>
                              <p:par>
                                <p:cTn id="43" presetID="41" presetClass="entr" presetSubtype="0" fill="hold" grpId="0" nodeType="withEffect">
                                  <p:stCondLst>
                                    <p:cond delay="0"/>
                                  </p:stCondLst>
                                  <p:iterate type="lt">
                                    <p:tmPct val="10000"/>
                                  </p:iterate>
                                  <p:childTnLst>
                                    <p:set>
                                      <p:cBhvr>
                                        <p:cTn id="44" dur="1" fill="hold">
                                          <p:stCondLst>
                                            <p:cond delay="0"/>
                                          </p:stCondLst>
                                        </p:cTn>
                                        <p:tgtEl>
                                          <p:spTgt spid="15"/>
                                        </p:tgtEl>
                                        <p:attrNameLst>
                                          <p:attrName>style.visibility</p:attrName>
                                        </p:attrNameLst>
                                      </p:cBhvr>
                                      <p:to>
                                        <p:strVal val="visible"/>
                                      </p:to>
                                    </p:set>
                                    <p:anim calcmode="lin" valueType="num">
                                      <p:cBhvr>
                                        <p:cTn id="45" dur="10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46" dur="1000" fill="hold"/>
                                        <p:tgtEl>
                                          <p:spTgt spid="15"/>
                                        </p:tgtEl>
                                        <p:attrNameLst>
                                          <p:attrName>ppt_y</p:attrName>
                                        </p:attrNameLst>
                                      </p:cBhvr>
                                      <p:tavLst>
                                        <p:tav tm="0">
                                          <p:val>
                                            <p:strVal val="#ppt_y"/>
                                          </p:val>
                                        </p:tav>
                                        <p:tav tm="100000">
                                          <p:val>
                                            <p:strVal val="#ppt_y"/>
                                          </p:val>
                                        </p:tav>
                                      </p:tavLst>
                                    </p:anim>
                                    <p:anim calcmode="lin" valueType="num">
                                      <p:cBhvr>
                                        <p:cTn id="47" dur="10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48" dur="10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49" dur="1000" tmFilter="0,0; .5, 1; 1, 1"/>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3"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Администратор\Рабочий стол\Cardiff_Castle_-_geograph.org.uk_-_1247290.jpg"/>
          <p:cNvPicPr>
            <a:picLocks noChangeAspect="1" noChangeArrowheads="1"/>
          </p:cNvPicPr>
          <p:nvPr/>
        </p:nvPicPr>
        <p:blipFill>
          <a:blip r:embed="rId2"/>
          <a:srcRect/>
          <a:stretch>
            <a:fillRect/>
          </a:stretch>
        </p:blipFill>
        <p:spPr bwMode="auto">
          <a:xfrm>
            <a:off x="0" y="0"/>
            <a:ext cx="4975569" cy="3327412"/>
          </a:xfrm>
          <a:prstGeom prst="rect">
            <a:avLst/>
          </a:prstGeom>
          <a:noFill/>
        </p:spPr>
      </p:pic>
      <p:sp>
        <p:nvSpPr>
          <p:cNvPr id="3" name="Прямоугольник 2"/>
          <p:cNvSpPr/>
          <p:nvPr/>
        </p:nvSpPr>
        <p:spPr>
          <a:xfrm>
            <a:off x="0" y="0"/>
            <a:ext cx="4572000" cy="646331"/>
          </a:xfrm>
          <a:prstGeom prst="rect">
            <a:avLst/>
          </a:prstGeom>
        </p:spPr>
        <p:txBody>
          <a:bodyPr>
            <a:spAutoFit/>
          </a:bodyPr>
          <a:lstStyle/>
          <a:p>
            <a:r>
              <a:rPr lang="en-US" dirty="0" err="1" smtClean="0">
                <a:solidFill>
                  <a:schemeClr val="bg1"/>
                </a:solidFill>
              </a:rPr>
              <a:t>Cardiffians</a:t>
            </a:r>
            <a:r>
              <a:rPr lang="en-US" dirty="0" smtClean="0">
                <a:solidFill>
                  <a:schemeClr val="bg1"/>
                </a:solidFill>
              </a:rPr>
              <a:t> and visitors alike relax beneath the walls of </a:t>
            </a:r>
            <a:r>
              <a:rPr lang="en-US" dirty="0" smtClean="0">
                <a:solidFill>
                  <a:schemeClr val="bg1"/>
                </a:solidFill>
                <a:hlinkClick r:id="rId3" tooltip="Cardiff Castle"/>
              </a:rPr>
              <a:t>Cardiff Castle</a:t>
            </a:r>
            <a:r>
              <a:rPr lang="en-US" dirty="0" smtClean="0">
                <a:solidFill>
                  <a:schemeClr val="bg1"/>
                </a:solidFill>
              </a:rPr>
              <a:t>.</a:t>
            </a:r>
            <a:endParaRPr lang="ru-RU" dirty="0">
              <a:solidFill>
                <a:schemeClr val="bg1"/>
              </a:solidFill>
            </a:endParaRPr>
          </a:p>
        </p:txBody>
      </p:sp>
      <p:pic>
        <p:nvPicPr>
          <p:cNvPr id="3076" name="Picture 4" descr="C:\Documents and Settings\Администратор\Рабочий стол\424px-Llandaff_Cathedral3.jpg"/>
          <p:cNvPicPr>
            <a:picLocks noChangeAspect="1" noChangeArrowheads="1"/>
          </p:cNvPicPr>
          <p:nvPr/>
        </p:nvPicPr>
        <p:blipFill>
          <a:blip r:embed="rId4"/>
          <a:srcRect/>
          <a:stretch>
            <a:fillRect/>
          </a:stretch>
        </p:blipFill>
        <p:spPr bwMode="auto">
          <a:xfrm>
            <a:off x="4929190" y="0"/>
            <a:ext cx="4214810" cy="6858000"/>
          </a:xfrm>
          <a:prstGeom prst="rect">
            <a:avLst/>
          </a:prstGeom>
          <a:noFill/>
        </p:spPr>
      </p:pic>
      <p:sp>
        <p:nvSpPr>
          <p:cNvPr id="6" name="Прямоугольник 5"/>
          <p:cNvSpPr/>
          <p:nvPr/>
        </p:nvSpPr>
        <p:spPr>
          <a:xfrm>
            <a:off x="4929190" y="0"/>
            <a:ext cx="4214810" cy="646331"/>
          </a:xfrm>
          <a:prstGeom prst="rect">
            <a:avLst/>
          </a:prstGeom>
        </p:spPr>
        <p:txBody>
          <a:bodyPr wrap="square">
            <a:spAutoFit/>
          </a:bodyPr>
          <a:lstStyle/>
          <a:p>
            <a:r>
              <a:rPr lang="en-US" dirty="0" smtClean="0">
                <a:solidFill>
                  <a:schemeClr val="bg1"/>
                </a:solidFill>
              </a:rPr>
              <a:t>The nave and east window </a:t>
            </a:r>
            <a:r>
              <a:rPr lang="en-US" dirty="0" err="1" smtClean="0">
                <a:solidFill>
                  <a:schemeClr val="bg1"/>
                </a:solidFill>
              </a:rPr>
              <a:t>of</a:t>
            </a:r>
            <a:r>
              <a:rPr lang="en-US" dirty="0" err="1" smtClean="0">
                <a:solidFill>
                  <a:schemeClr val="bg1"/>
                </a:solidFill>
                <a:hlinkClick r:id="rId5" tooltip="Llandaff Cathedral"/>
              </a:rPr>
              <a:t>Llandaff</a:t>
            </a:r>
            <a:r>
              <a:rPr lang="en-US" dirty="0" smtClean="0">
                <a:solidFill>
                  <a:schemeClr val="bg1"/>
                </a:solidFill>
                <a:hlinkClick r:id="rId5" tooltip="Llandaff Cathedral"/>
              </a:rPr>
              <a:t> Cathedral</a:t>
            </a:r>
            <a:endParaRPr lang="ru-RU" dirty="0">
              <a:solidFill>
                <a:schemeClr val="bg1"/>
              </a:solidFill>
            </a:endParaRPr>
          </a:p>
        </p:txBody>
      </p:sp>
      <p:pic>
        <p:nvPicPr>
          <p:cNvPr id="3077" name="Picture 5" descr="C:\Documents and Settings\Администратор\Рабочий стол\800px-Cardiff_University_main_building.jpg"/>
          <p:cNvPicPr>
            <a:picLocks noChangeAspect="1" noChangeArrowheads="1"/>
          </p:cNvPicPr>
          <p:nvPr/>
        </p:nvPicPr>
        <p:blipFill>
          <a:blip r:embed="rId6"/>
          <a:srcRect/>
          <a:stretch>
            <a:fillRect/>
          </a:stretch>
        </p:blipFill>
        <p:spPr bwMode="auto">
          <a:xfrm>
            <a:off x="0" y="3321843"/>
            <a:ext cx="4929190" cy="3536157"/>
          </a:xfrm>
          <a:prstGeom prst="rect">
            <a:avLst/>
          </a:prstGeom>
          <a:noFill/>
        </p:spPr>
      </p:pic>
      <p:sp>
        <p:nvSpPr>
          <p:cNvPr id="8" name="Прямоугольник 7"/>
          <p:cNvSpPr/>
          <p:nvPr/>
        </p:nvSpPr>
        <p:spPr>
          <a:xfrm>
            <a:off x="1643042" y="6488668"/>
            <a:ext cx="3273268" cy="369332"/>
          </a:xfrm>
          <a:prstGeom prst="rect">
            <a:avLst/>
          </a:prstGeom>
        </p:spPr>
        <p:txBody>
          <a:bodyPr wrap="none">
            <a:spAutoFit/>
          </a:bodyPr>
          <a:lstStyle/>
          <a:p>
            <a:r>
              <a:rPr lang="en-US" dirty="0" smtClean="0">
                <a:hlinkClick r:id="rId7" tooltip="Cardiff University"/>
              </a:rPr>
              <a:t>Cardiff University</a:t>
            </a:r>
            <a:r>
              <a:rPr lang="en-US" dirty="0" smtClean="0"/>
              <a:t>'s main building</a:t>
            </a:r>
            <a:endParaRPr lang="ru-RU" dirty="0"/>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strips(downLeft)">
                                      <p:cBhvr>
                                        <p:cTn id="7" dur="2000"/>
                                        <p:tgtEl>
                                          <p:spTgt spid="3074"/>
                                        </p:tgtEl>
                                      </p:cBhvr>
                                    </p:animEffect>
                                  </p:childTnLst>
                                </p:cTn>
                              </p:par>
                              <p:par>
                                <p:cTn id="8" presetID="5" presetClass="entr" presetSubtype="10" fill="hold" nodeType="withEffect">
                                  <p:stCondLst>
                                    <p:cond delay="0"/>
                                  </p:stCondLst>
                                  <p:childTnLst>
                                    <p:set>
                                      <p:cBhvr>
                                        <p:cTn id="9" dur="1" fill="hold">
                                          <p:stCondLst>
                                            <p:cond delay="0"/>
                                          </p:stCondLst>
                                        </p:cTn>
                                        <p:tgtEl>
                                          <p:spTgt spid="3077"/>
                                        </p:tgtEl>
                                        <p:attrNameLst>
                                          <p:attrName>style.visibility</p:attrName>
                                        </p:attrNameLst>
                                      </p:cBhvr>
                                      <p:to>
                                        <p:strVal val="visible"/>
                                      </p:to>
                                    </p:set>
                                    <p:animEffect transition="in" filter="checkerboard(across)">
                                      <p:cBhvr>
                                        <p:cTn id="10" dur="2000"/>
                                        <p:tgtEl>
                                          <p:spTgt spid="3077"/>
                                        </p:tgtEl>
                                      </p:cBhvr>
                                    </p:animEffect>
                                  </p:childTnLst>
                                </p:cTn>
                              </p:par>
                              <p:par>
                                <p:cTn id="11" presetID="14" presetClass="entr" presetSubtype="10" fill="hold" nodeType="withEffect">
                                  <p:stCondLst>
                                    <p:cond delay="0"/>
                                  </p:stCondLst>
                                  <p:childTnLst>
                                    <p:set>
                                      <p:cBhvr>
                                        <p:cTn id="12" dur="1" fill="hold">
                                          <p:stCondLst>
                                            <p:cond delay="0"/>
                                          </p:stCondLst>
                                        </p:cTn>
                                        <p:tgtEl>
                                          <p:spTgt spid="3076"/>
                                        </p:tgtEl>
                                        <p:attrNameLst>
                                          <p:attrName>style.visibility</p:attrName>
                                        </p:attrNameLst>
                                      </p:cBhvr>
                                      <p:to>
                                        <p:strVal val="visible"/>
                                      </p:to>
                                    </p:set>
                                    <p:animEffect transition="in" filter="randombar(horizontal)">
                                      <p:cBhvr>
                                        <p:cTn id="13" dur="2000"/>
                                        <p:tgtEl>
                                          <p:spTgt spid="3076"/>
                                        </p:tgtEl>
                                      </p:cBhvr>
                                    </p:animEffect>
                                  </p:childTnLst>
                                </p:cTn>
                              </p:par>
                            </p:childTnLst>
                          </p:cTn>
                        </p:par>
                        <p:par>
                          <p:cTn id="14" fill="hold">
                            <p:stCondLst>
                              <p:cond delay="2000"/>
                            </p:stCondLst>
                            <p:childTnLst>
                              <p:par>
                                <p:cTn id="15" presetID="45" presetClass="entr" presetSubtype="0" fill="hold" grpId="0" nodeType="afterEffect">
                                  <p:stCondLst>
                                    <p:cond delay="0"/>
                                  </p:stCondLst>
                                  <p:iterate type="lt">
                                    <p:tmPct val="10000"/>
                                  </p:iterate>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ppt_w</p:attrName>
                                        </p:attrNameLst>
                                      </p:cBhvr>
                                      <p:tavLst>
                                        <p:tav tm="0" fmla="#ppt_w*sin(2.5*pi*$)">
                                          <p:val>
                                            <p:fltVal val="0"/>
                                          </p:val>
                                        </p:tav>
                                        <p:tav tm="100000">
                                          <p:val>
                                            <p:fltVal val="1"/>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childTnLst>
                                </p:cTn>
                              </p:par>
                              <p:par>
                                <p:cTn id="20" presetID="41" presetClass="entr" presetSubtype="0" fill="hold" grpId="0" nodeType="withEffect">
                                  <p:stCondLst>
                                    <p:cond delay="0"/>
                                  </p:stCondLst>
                                  <p:iterate type="lt">
                                    <p:tmPct val="10000"/>
                                  </p:iterate>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3" dur="1000" fill="hold"/>
                                        <p:tgtEl>
                                          <p:spTgt spid="6"/>
                                        </p:tgtEl>
                                        <p:attrNameLst>
                                          <p:attrName>ppt_y</p:attrName>
                                        </p:attrNameLst>
                                      </p:cBhvr>
                                      <p:tavLst>
                                        <p:tav tm="0">
                                          <p:val>
                                            <p:strVal val="#ppt_y"/>
                                          </p:val>
                                        </p:tav>
                                        <p:tav tm="100000">
                                          <p:val>
                                            <p:strVal val="#ppt_y"/>
                                          </p:val>
                                        </p:tav>
                                      </p:tavLst>
                                    </p:anim>
                                    <p:anim calcmode="lin" valueType="num">
                                      <p:cBhvr>
                                        <p:cTn id="24" dur="10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5" dur="10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6" dur="1000" tmFilter="0,0; .5, 1; 1, 1"/>
                                        <p:tgtEl>
                                          <p:spTgt spid="6"/>
                                        </p:tgtEl>
                                      </p:cBhvr>
                                    </p:animEffect>
                                  </p:childTnLst>
                                </p:cTn>
                              </p:par>
                              <p:par>
                                <p:cTn id="27" presetID="40"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1"/>
                                          </p:val>
                                        </p:tav>
                                        <p:tav tm="100000">
                                          <p:val>
                                            <p:strVal val="#ppt_x"/>
                                          </p:val>
                                        </p:tav>
                                      </p:tavLst>
                                    </p:anim>
                                    <p:anim calcmode="lin" valueType="num">
                                      <p:cBhvr>
                                        <p:cTn id="31"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Documents and Settings\Администратор\Рабочий стол\684px-Coal_Exchange,_Cardiff.jpg"/>
          <p:cNvPicPr>
            <a:picLocks noChangeAspect="1" noChangeArrowheads="1"/>
          </p:cNvPicPr>
          <p:nvPr/>
        </p:nvPicPr>
        <p:blipFill>
          <a:blip r:embed="rId2"/>
          <a:srcRect/>
          <a:stretch>
            <a:fillRect/>
          </a:stretch>
        </p:blipFill>
        <p:spPr bwMode="auto">
          <a:xfrm rot="446895">
            <a:off x="-30561" y="11134"/>
            <a:ext cx="4857752" cy="4253919"/>
          </a:xfrm>
          <a:prstGeom prst="rect">
            <a:avLst/>
          </a:prstGeom>
          <a:noFill/>
        </p:spPr>
      </p:pic>
      <p:sp>
        <p:nvSpPr>
          <p:cNvPr id="3" name="Прямоугольник 2"/>
          <p:cNvSpPr/>
          <p:nvPr/>
        </p:nvSpPr>
        <p:spPr>
          <a:xfrm rot="21096529">
            <a:off x="1302472" y="281671"/>
            <a:ext cx="1929631" cy="369332"/>
          </a:xfrm>
          <a:prstGeom prst="rect">
            <a:avLst/>
          </a:prstGeom>
        </p:spPr>
        <p:txBody>
          <a:bodyPr wrap="none">
            <a:spAutoFit/>
          </a:bodyPr>
          <a:lstStyle/>
          <a:p>
            <a:r>
              <a:rPr lang="en-US" dirty="0" smtClean="0">
                <a:hlinkClick r:id="rId3" tooltip="The Coal Exchange"/>
              </a:rPr>
              <a:t>The Coal Exchange</a:t>
            </a:r>
            <a:endParaRPr lang="ru-RU" dirty="0"/>
          </a:p>
        </p:txBody>
      </p:sp>
      <p:pic>
        <p:nvPicPr>
          <p:cNvPr id="4098" name="Picture 2" descr="C:\Documents and Settings\Администратор\Рабочий стол\800px-GB_Rally_December_2006.jpg"/>
          <p:cNvPicPr>
            <a:picLocks noChangeAspect="1" noChangeArrowheads="1"/>
          </p:cNvPicPr>
          <p:nvPr/>
        </p:nvPicPr>
        <p:blipFill>
          <a:blip r:embed="rId4"/>
          <a:srcRect/>
          <a:stretch>
            <a:fillRect/>
          </a:stretch>
        </p:blipFill>
        <p:spPr bwMode="auto">
          <a:xfrm rot="21386107">
            <a:off x="4357686" y="2857496"/>
            <a:ext cx="4286249" cy="3214686"/>
          </a:xfrm>
          <a:prstGeom prst="rect">
            <a:avLst/>
          </a:prstGeom>
          <a:noFill/>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1200" fill="hold">
                                          <p:stCondLst>
                                            <p:cond delay="0"/>
                                          </p:stCondLst>
                                        </p:cTn>
                                        <p:tgtEl>
                                          <p:spTgt spid="2"/>
                                        </p:tgtEl>
                                        <p:attrNameLst>
                                          <p:attrName>ppt_x</p:attrName>
                                        </p:attrNameLst>
                                      </p:cBhvr>
                                    </p:anim>
                                    <p:anim from="0" to="-1.0" calcmode="lin" valueType="num">
                                      <p:cBhvr>
                                        <p:cTn id="8" dur="400" decel="50000" autoRev="1" fill="hold">
                                          <p:stCondLst>
                                            <p:cond delay="1200"/>
                                          </p:stCondLst>
                                        </p:cTn>
                                        <p:tgtEl>
                                          <p:spTgt spid="2"/>
                                        </p:tgtEl>
                                        <p:attrNameLst>
                                          <p:attrName>xshear</p:attrName>
                                        </p:attrNameLst>
                                      </p:cBhvr>
                                    </p:anim>
                                    <p:animScale>
                                      <p:cBhvr>
                                        <p:cTn id="9" dur="400" decel="100000" autoRev="1" fill="hold">
                                          <p:stCondLst>
                                            <p:cond delay="1200"/>
                                          </p:stCondLst>
                                        </p:cTn>
                                        <p:tgtEl>
                                          <p:spTgt spid="2"/>
                                        </p:tgtEl>
                                      </p:cBhvr>
                                      <p:from x="100000" y="100000"/>
                                      <p:to x="80000" y="100000"/>
                                    </p:animScale>
                                    <p:anim by="(#ppt_h/3+#ppt_w*0.1)" calcmode="lin" valueType="num">
                                      <p:cBhvr additive="sum">
                                        <p:cTn id="10" dur="400" decel="100000" autoRev="1" fill="hold">
                                          <p:stCondLst>
                                            <p:cond delay="1200"/>
                                          </p:stCondLst>
                                        </p:cTn>
                                        <p:tgtEl>
                                          <p:spTgt spid="2"/>
                                        </p:tgtEl>
                                        <p:attrNameLst>
                                          <p:attrName>ppt_x</p:attrName>
                                        </p:attrNameLst>
                                      </p:cBhvr>
                                    </p:anim>
                                  </p:childTnLst>
                                </p:cTn>
                              </p:par>
                              <p:par>
                                <p:cTn id="11" presetID="15" presetClass="entr" presetSubtype="0" fill="hold" nodeType="withEffect">
                                  <p:stCondLst>
                                    <p:cond delay="0"/>
                                  </p:stCondLst>
                                  <p:childTnLst>
                                    <p:set>
                                      <p:cBhvr>
                                        <p:cTn id="12" dur="1" fill="hold">
                                          <p:stCondLst>
                                            <p:cond delay="0"/>
                                          </p:stCondLst>
                                        </p:cTn>
                                        <p:tgtEl>
                                          <p:spTgt spid="4098"/>
                                        </p:tgtEl>
                                        <p:attrNameLst>
                                          <p:attrName>style.visibility</p:attrName>
                                        </p:attrNameLst>
                                      </p:cBhvr>
                                      <p:to>
                                        <p:strVal val="visible"/>
                                      </p:to>
                                    </p:set>
                                    <p:anim calcmode="lin" valueType="num">
                                      <p:cBhvr>
                                        <p:cTn id="13" dur="2000" fill="hold"/>
                                        <p:tgtEl>
                                          <p:spTgt spid="4098"/>
                                        </p:tgtEl>
                                        <p:attrNameLst>
                                          <p:attrName>ppt_w</p:attrName>
                                        </p:attrNameLst>
                                      </p:cBhvr>
                                      <p:tavLst>
                                        <p:tav tm="0">
                                          <p:val>
                                            <p:fltVal val="0"/>
                                          </p:val>
                                        </p:tav>
                                        <p:tav tm="100000">
                                          <p:val>
                                            <p:strVal val="#ppt_w"/>
                                          </p:val>
                                        </p:tav>
                                      </p:tavLst>
                                    </p:anim>
                                    <p:anim calcmode="lin" valueType="num">
                                      <p:cBhvr>
                                        <p:cTn id="14" dur="2000" fill="hold"/>
                                        <p:tgtEl>
                                          <p:spTgt spid="4098"/>
                                        </p:tgtEl>
                                        <p:attrNameLst>
                                          <p:attrName>ppt_h</p:attrName>
                                        </p:attrNameLst>
                                      </p:cBhvr>
                                      <p:tavLst>
                                        <p:tav tm="0">
                                          <p:val>
                                            <p:fltVal val="0"/>
                                          </p:val>
                                        </p:tav>
                                        <p:tav tm="100000">
                                          <p:val>
                                            <p:strVal val="#ppt_h"/>
                                          </p:val>
                                        </p:tav>
                                      </p:tavLst>
                                    </p:anim>
                                    <p:anim calcmode="lin" valueType="num">
                                      <p:cBhvr>
                                        <p:cTn id="15" dur="2000" fill="hold"/>
                                        <p:tgtEl>
                                          <p:spTgt spid="4098"/>
                                        </p:tgtEl>
                                        <p:attrNameLst>
                                          <p:attrName>ppt_x</p:attrName>
                                        </p:attrNameLst>
                                      </p:cBhvr>
                                      <p:tavLst>
                                        <p:tav tm="0" fmla="#ppt_x+(cos(-2*pi*(1-$))*-#ppt_x-sin(-2*pi*(1-$))*(1-#ppt_y))*(1-$)">
                                          <p:val>
                                            <p:fltVal val="0"/>
                                          </p:val>
                                        </p:tav>
                                        <p:tav tm="100000">
                                          <p:val>
                                            <p:fltVal val="1"/>
                                          </p:val>
                                        </p:tav>
                                      </p:tavLst>
                                    </p:anim>
                                    <p:anim calcmode="lin" valueType="num">
                                      <p:cBhvr>
                                        <p:cTn id="16" dur="2000" fill="hold"/>
                                        <p:tgtEl>
                                          <p:spTgt spid="4098"/>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2000"/>
                            </p:stCondLst>
                            <p:childTnLst>
                              <p:par>
                                <p:cTn id="18" presetID="38" presetClass="entr" presetSubtype="0" accel="50000" fill="hold" grpId="0" nodeType="afterEffect">
                                  <p:stCondLst>
                                    <p:cond delay="0"/>
                                  </p:stCondLst>
                                  <p:iterate type="lt">
                                    <p:tmPct val="50000"/>
                                  </p:iterate>
                                  <p:childTnLst>
                                    <p:set>
                                      <p:cBhvr>
                                        <p:cTn id="19" dur="1" fill="hold">
                                          <p:stCondLst>
                                            <p:cond delay="0"/>
                                          </p:stCondLst>
                                        </p:cTn>
                                        <p:tgtEl>
                                          <p:spTgt spid="3"/>
                                        </p:tgtEl>
                                        <p:attrNameLst>
                                          <p:attrName>style.visibility</p:attrName>
                                        </p:attrNameLst>
                                      </p:cBhvr>
                                      <p:to>
                                        <p:strVal val="visible"/>
                                      </p:to>
                                    </p:set>
                                    <p:set>
                                      <p:cBhvr>
                                        <p:cTn id="20" dur="228" fill="hold">
                                          <p:stCondLst>
                                            <p:cond delay="0"/>
                                          </p:stCondLst>
                                        </p:cTn>
                                        <p:tgtEl>
                                          <p:spTgt spid="3"/>
                                        </p:tgtEl>
                                        <p:attrNameLst>
                                          <p:attrName>style.rotation</p:attrName>
                                        </p:attrNameLst>
                                      </p:cBhvr>
                                      <p:to>
                                        <p:strVal val="-45.0"/>
                                      </p:to>
                                    </p:set>
                                    <p:anim calcmode="lin" valueType="num">
                                      <p:cBhvr>
                                        <p:cTn id="21" dur="228" fill="hold">
                                          <p:stCondLst>
                                            <p:cond delay="228"/>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22" dur="228"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23" dur="78" decel="50000" autoRev="1" fill="hold">
                                          <p:stCondLst>
                                            <p:cond delay="228"/>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24" dur="68" fill="hold">
                                          <p:stCondLst>
                                            <p:cond delay="432"/>
                                          </p:stCondLst>
                                        </p:cTn>
                                        <p:tgtEl>
                                          <p:spTgt spid="3"/>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14678" y="0"/>
            <a:ext cx="3228940" cy="928670"/>
          </a:xfrm>
        </p:spPr>
        <p:txBody>
          <a:bodyPr>
            <a:noAutofit/>
          </a:bodyPr>
          <a:lstStyle/>
          <a:p>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r>
            <a:b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br>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Port Talbot</a:t>
            </a:r>
            <a:b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br>
            <a:endParaRPr lang="ru-RU"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3" name="Содержимое 2"/>
          <p:cNvSpPr>
            <a:spLocks noGrp="1"/>
          </p:cNvSpPr>
          <p:nvPr>
            <p:ph idx="1"/>
          </p:nvPr>
        </p:nvSpPr>
        <p:spPr>
          <a:xfrm>
            <a:off x="2285984" y="714356"/>
            <a:ext cx="6858016" cy="4429156"/>
          </a:xfrm>
        </p:spPr>
        <p:txBody>
          <a:bodyPr>
            <a:noAutofit/>
          </a:bodyPr>
          <a:lstStyle/>
          <a:p>
            <a:r>
              <a:rPr lang="en-US" sz="2000" dirty="0" smtClean="0"/>
              <a:t>The town is built along the eastern rim of </a:t>
            </a:r>
            <a:r>
              <a:rPr lang="en-US" sz="2000" dirty="0" smtClean="0">
                <a:hlinkClick r:id="rId2" tooltip="Swansea Bay"/>
              </a:rPr>
              <a:t>Swansea Bay</a:t>
            </a:r>
            <a:r>
              <a:rPr lang="en-US" sz="2000" dirty="0" smtClean="0"/>
              <a:t> in a narrow strip of coastal plain surrounding the </a:t>
            </a:r>
            <a:r>
              <a:rPr lang="en-US" sz="2000" dirty="0" smtClean="0">
                <a:hlinkClick r:id="rId3" tooltip="River Afan"/>
              </a:rPr>
              <a:t>River </a:t>
            </a:r>
            <a:r>
              <a:rPr lang="en-US" sz="2000" dirty="0" err="1" smtClean="0">
                <a:hlinkClick r:id="rId3" tooltip="River Afan"/>
              </a:rPr>
              <a:t>Afan</a:t>
            </a:r>
            <a:r>
              <a:rPr lang="en-US" sz="2000" dirty="0" smtClean="0">
                <a:hlinkClick r:id="rId3" tooltip="River Afan"/>
              </a:rPr>
              <a:t> </a:t>
            </a:r>
            <a:r>
              <a:rPr lang="en-US" sz="2000" dirty="0" err="1" smtClean="0">
                <a:hlinkClick r:id="rId3" tooltip="River Afan"/>
              </a:rPr>
              <a:t>estuary</a:t>
            </a:r>
            <a:r>
              <a:rPr lang="en-US" sz="2000" dirty="0" err="1" smtClean="0"/>
              <a:t>.</a:t>
            </a:r>
            <a:r>
              <a:rPr lang="en-US" sz="2000" dirty="0" err="1" smtClean="0">
                <a:hlinkClick r:id="rId4" tooltip="Swansea"/>
              </a:rPr>
              <a:t>Swansea</a:t>
            </a:r>
            <a:r>
              <a:rPr lang="en-US" sz="2000" dirty="0" smtClean="0"/>
              <a:t> is visible on the opposite side of Swansea Bay. The local </a:t>
            </a:r>
            <a:r>
              <a:rPr lang="en-US" sz="2000" dirty="0" smtClean="0">
                <a:hlinkClick r:id="rId5" tooltip="Beach"/>
              </a:rPr>
              <a:t>beach</a:t>
            </a:r>
            <a:r>
              <a:rPr lang="en-US" sz="2000" dirty="0" smtClean="0"/>
              <a:t> is known as </a:t>
            </a:r>
            <a:r>
              <a:rPr lang="en-US" sz="2000" dirty="0" err="1" smtClean="0">
                <a:hlinkClick r:id="rId6" tooltip="Aberavon Beach"/>
              </a:rPr>
              <a:t>Aberavon</a:t>
            </a:r>
            <a:r>
              <a:rPr lang="en-US" sz="2000" dirty="0" smtClean="0">
                <a:hlinkClick r:id="rId6" tooltip="Aberavon Beach"/>
              </a:rPr>
              <a:t> Sands</a:t>
            </a:r>
            <a:r>
              <a:rPr lang="en-US" sz="2000" dirty="0" smtClean="0"/>
              <a:t> and is situated along the edge of the bay between the </a:t>
            </a:r>
            <a:r>
              <a:rPr lang="en-US" sz="2000" dirty="0" smtClean="0">
                <a:hlinkClick r:id="rId3" tooltip="River Afan"/>
              </a:rPr>
              <a:t>River </a:t>
            </a:r>
            <a:r>
              <a:rPr lang="en-US" sz="2000" dirty="0" err="1" smtClean="0">
                <a:hlinkClick r:id="rId3" tooltip="River Afan"/>
              </a:rPr>
              <a:t>Afan</a:t>
            </a:r>
            <a:r>
              <a:rPr lang="en-US" sz="2000" dirty="0" smtClean="0"/>
              <a:t> and the </a:t>
            </a:r>
            <a:r>
              <a:rPr lang="en-US" sz="2000" dirty="0" smtClean="0">
                <a:hlinkClick r:id="rId7" tooltip="River Neath"/>
              </a:rPr>
              <a:t>River Neath</a:t>
            </a:r>
            <a:r>
              <a:rPr lang="en-US" sz="2000" dirty="0" smtClean="0"/>
              <a:t>. The other beach in Port Talbot is </a:t>
            </a:r>
            <a:r>
              <a:rPr lang="en-US" sz="2000" dirty="0" err="1" smtClean="0"/>
              <a:t>Margam</a:t>
            </a:r>
            <a:r>
              <a:rPr lang="en-US" sz="2000" dirty="0" smtClean="0"/>
              <a:t> Sands, popularly known as </a:t>
            </a:r>
            <a:r>
              <a:rPr lang="en-US" sz="2000" dirty="0" err="1" smtClean="0"/>
              <a:t>Morfa</a:t>
            </a:r>
            <a:r>
              <a:rPr lang="en-US" sz="2000" dirty="0" smtClean="0"/>
              <a:t> Beach. The north-eastern edge of the town is marked by the </a:t>
            </a:r>
            <a:r>
              <a:rPr lang="en-US" sz="2000" dirty="0" smtClean="0">
                <a:hlinkClick r:id="rId7" tooltip="River Neath"/>
              </a:rPr>
              <a:t>River Neath</a:t>
            </a:r>
            <a:r>
              <a:rPr lang="en-US" sz="2000" dirty="0" smtClean="0"/>
              <a:t>. A significant landmark in the town is the </a:t>
            </a:r>
            <a:r>
              <a:rPr lang="en-US" sz="2000" dirty="0" smtClean="0">
                <a:hlinkClick r:id="rId8" tooltip="Port Talbot Steelworks"/>
              </a:rPr>
              <a:t>Port Talbot Steelworks</a:t>
            </a:r>
            <a:r>
              <a:rPr lang="en-US" sz="2000" dirty="0" smtClean="0"/>
              <a:t>.</a:t>
            </a:r>
          </a:p>
          <a:p>
            <a:r>
              <a:rPr lang="en-US" sz="2000" dirty="0" smtClean="0"/>
              <a:t>The town is still said to be the most polluted place in Wales and the most polluted in the United Kingdom outside of </a:t>
            </a:r>
            <a:r>
              <a:rPr lang="en-US" sz="2000" dirty="0" err="1" smtClean="0"/>
              <a:t>London.However</a:t>
            </a:r>
            <a:r>
              <a:rPr lang="en-US" sz="2000" dirty="0" smtClean="0"/>
              <a:t>, air quality in the Port Talbot area has improved.</a:t>
            </a:r>
          </a:p>
          <a:p>
            <a:endParaRPr lang="ru-RU" sz="2000" dirty="0"/>
          </a:p>
        </p:txBody>
      </p:sp>
      <p:pic>
        <p:nvPicPr>
          <p:cNvPr id="1026" name="Picture 2" descr="C:\Documents and Settings\Администратор\Рабочий стол\Port_Talbot_Centre.jpg"/>
          <p:cNvPicPr>
            <a:picLocks noChangeAspect="1" noChangeArrowheads="1"/>
          </p:cNvPicPr>
          <p:nvPr/>
        </p:nvPicPr>
        <p:blipFill>
          <a:blip r:embed="rId9"/>
          <a:srcRect/>
          <a:stretch>
            <a:fillRect/>
          </a:stretch>
        </p:blipFill>
        <p:spPr bwMode="auto">
          <a:xfrm>
            <a:off x="4429124" y="4756243"/>
            <a:ext cx="3500430" cy="2101757"/>
          </a:xfrm>
          <a:prstGeom prst="rect">
            <a:avLst/>
          </a:prstGeom>
          <a:noFill/>
        </p:spPr>
      </p:pic>
      <p:pic>
        <p:nvPicPr>
          <p:cNvPr id="1027" name="Picture 3" descr="C:\Documents and Settings\Администратор\Рабочий стол\461px-Neath_Port_Talbot_UK_location_map.svg.png"/>
          <p:cNvPicPr>
            <a:picLocks noChangeAspect="1" noChangeArrowheads="1"/>
          </p:cNvPicPr>
          <p:nvPr/>
        </p:nvPicPr>
        <p:blipFill>
          <a:blip r:embed="rId10"/>
          <a:srcRect/>
          <a:stretch>
            <a:fillRect/>
          </a:stretch>
        </p:blipFill>
        <p:spPr bwMode="auto">
          <a:xfrm>
            <a:off x="0" y="285728"/>
            <a:ext cx="2689503" cy="3500438"/>
          </a:xfrm>
          <a:prstGeom prst="rect">
            <a:avLst/>
          </a:prstGeom>
          <a:noFill/>
        </p:spPr>
      </p:pic>
      <p:pic>
        <p:nvPicPr>
          <p:cNvPr id="1028" name="Picture 4" descr="C:\Documents and Settings\Администратор\Рабочий стол\Margam_Castle.jpg"/>
          <p:cNvPicPr>
            <a:picLocks noChangeAspect="1" noChangeArrowheads="1"/>
          </p:cNvPicPr>
          <p:nvPr/>
        </p:nvPicPr>
        <p:blipFill>
          <a:blip r:embed="rId11"/>
          <a:srcRect/>
          <a:stretch>
            <a:fillRect/>
          </a:stretch>
        </p:blipFill>
        <p:spPr bwMode="auto">
          <a:xfrm>
            <a:off x="0" y="4071942"/>
            <a:ext cx="2666987" cy="2786058"/>
          </a:xfrm>
          <a:prstGeom prst="rect">
            <a:avLst/>
          </a:prstGeom>
          <a:noFill/>
        </p:spPr>
      </p:pic>
      <p:sp>
        <p:nvSpPr>
          <p:cNvPr id="7" name="Прямоугольник 6"/>
          <p:cNvSpPr/>
          <p:nvPr/>
        </p:nvSpPr>
        <p:spPr>
          <a:xfrm>
            <a:off x="0" y="4071942"/>
            <a:ext cx="2643174" cy="646331"/>
          </a:xfrm>
          <a:prstGeom prst="rect">
            <a:avLst/>
          </a:prstGeom>
        </p:spPr>
        <p:txBody>
          <a:bodyPr wrap="square">
            <a:spAutoFit/>
          </a:bodyPr>
          <a:lstStyle/>
          <a:p>
            <a:r>
              <a:rPr lang="en-US" dirty="0" err="1" smtClean="0"/>
              <a:t>Margam</a:t>
            </a:r>
            <a:r>
              <a:rPr lang="en-US" dirty="0" smtClean="0"/>
              <a:t> Castle, not far from </a:t>
            </a:r>
            <a:r>
              <a:rPr lang="en-US" dirty="0" err="1" smtClean="0">
                <a:hlinkClick r:id="rId12" tooltip="Margam Abbey"/>
              </a:rPr>
              <a:t>Margam</a:t>
            </a:r>
            <a:r>
              <a:rPr lang="en-US" dirty="0" smtClean="0">
                <a:hlinkClick r:id="rId12" tooltip="Margam Abbey"/>
              </a:rPr>
              <a:t> Abbey</a:t>
            </a:r>
            <a:endParaRPr lang="ru-RU" dirty="0"/>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after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770" decel="100000"/>
                                        <p:tgtEl>
                                          <p:spTgt spid="1027"/>
                                        </p:tgtEl>
                                      </p:cBhvr>
                                    </p:animEffect>
                                    <p:animScale>
                                      <p:cBhvr>
                                        <p:cTn id="8" dur="770" decel="100000"/>
                                        <p:tgtEl>
                                          <p:spTgt spid="1027"/>
                                        </p:tgtEl>
                                      </p:cBhvr>
                                      <p:from x="10000" y="10000"/>
                                      <p:to x="200000" y="450000"/>
                                    </p:animScale>
                                    <p:animScale>
                                      <p:cBhvr>
                                        <p:cTn id="9" dur="1230" accel="100000" fill="hold">
                                          <p:stCondLst>
                                            <p:cond delay="770"/>
                                          </p:stCondLst>
                                        </p:cTn>
                                        <p:tgtEl>
                                          <p:spTgt spid="1027"/>
                                        </p:tgtEl>
                                      </p:cBhvr>
                                      <p:from x="200000" y="450000"/>
                                      <p:to x="100000" y="100000"/>
                                    </p:animScale>
                                    <p:set>
                                      <p:cBhvr>
                                        <p:cTn id="10" dur="770" fill="hold"/>
                                        <p:tgtEl>
                                          <p:spTgt spid="1027"/>
                                        </p:tgtEl>
                                        <p:attrNameLst>
                                          <p:attrName>ppt_x</p:attrName>
                                        </p:attrNameLst>
                                      </p:cBhvr>
                                      <p:to>
                                        <p:strVal val="(0.5)"/>
                                      </p:to>
                                    </p:set>
                                    <p:anim from="(0.5)" to="(#ppt_x)" calcmode="lin" valueType="num">
                                      <p:cBhvr>
                                        <p:cTn id="11" dur="1230" accel="100000" fill="hold">
                                          <p:stCondLst>
                                            <p:cond delay="770"/>
                                          </p:stCondLst>
                                        </p:cTn>
                                        <p:tgtEl>
                                          <p:spTgt spid="1027"/>
                                        </p:tgtEl>
                                        <p:attrNameLst>
                                          <p:attrName>ppt_x</p:attrName>
                                        </p:attrNameLst>
                                      </p:cBhvr>
                                    </p:anim>
                                    <p:set>
                                      <p:cBhvr>
                                        <p:cTn id="12" dur="770" fill="hold"/>
                                        <p:tgtEl>
                                          <p:spTgt spid="1027"/>
                                        </p:tgtEl>
                                        <p:attrNameLst>
                                          <p:attrName>ppt_y</p:attrName>
                                        </p:attrNameLst>
                                      </p:cBhvr>
                                      <p:to>
                                        <p:strVal val="(#ppt_y+0.4)"/>
                                      </p:to>
                                    </p:set>
                                    <p:anim from="(#ppt_y+0.4)" to="(#ppt_y)" calcmode="lin" valueType="num">
                                      <p:cBhvr>
                                        <p:cTn id="13" dur="1230" accel="100000" fill="hold">
                                          <p:stCondLst>
                                            <p:cond delay="770"/>
                                          </p:stCondLst>
                                        </p:cTn>
                                        <p:tgtEl>
                                          <p:spTgt spid="1027"/>
                                        </p:tgtEl>
                                        <p:attrNameLst>
                                          <p:attrName>ppt_y</p:attrName>
                                        </p:attrNameLst>
                                      </p:cBhvr>
                                    </p:anim>
                                  </p:childTnLst>
                                </p:cTn>
                              </p:par>
                              <p:par>
                                <p:cTn id="14" presetID="48" presetClass="entr" presetSubtype="0" accel="50000" fill="hold" nodeType="withEffect">
                                  <p:stCondLst>
                                    <p:cond delay="0"/>
                                  </p:stCondLst>
                                  <p:childTnLst>
                                    <p:set>
                                      <p:cBhvr>
                                        <p:cTn id="15" dur="1" fill="hold">
                                          <p:stCondLst>
                                            <p:cond delay="0"/>
                                          </p:stCondLst>
                                        </p:cTn>
                                        <p:tgtEl>
                                          <p:spTgt spid="1028"/>
                                        </p:tgtEl>
                                        <p:attrNameLst>
                                          <p:attrName>style.visibility</p:attrName>
                                        </p:attrNameLst>
                                      </p:cBhvr>
                                      <p:to>
                                        <p:strVal val="visible"/>
                                      </p:to>
                                    </p:set>
                                    <p:anim calcmode="lin" valueType="num">
                                      <p:cBhvr>
                                        <p:cTn id="16" dur="2000" fill="hold"/>
                                        <p:tgtEl>
                                          <p:spTgt spid="102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7" dur="2000" fill="hold"/>
                                        <p:tgtEl>
                                          <p:spTgt spid="1028"/>
                                        </p:tgtEl>
                                        <p:attrNameLst>
                                          <p:attrName>ppt_x</p:attrName>
                                        </p:attrNameLst>
                                      </p:cBhvr>
                                      <p:tavLst>
                                        <p:tav tm="0">
                                          <p:val>
                                            <p:fltVal val="-1"/>
                                          </p:val>
                                        </p:tav>
                                        <p:tav tm="50000">
                                          <p:val>
                                            <p:fltVal val="0.95"/>
                                          </p:val>
                                        </p:tav>
                                        <p:tav tm="100000">
                                          <p:val>
                                            <p:strVal val="#ppt_x"/>
                                          </p:val>
                                        </p:tav>
                                      </p:tavLst>
                                    </p:anim>
                                    <p:anim calcmode="lin" valueType="num">
                                      <p:cBhvr>
                                        <p:cTn id="18" dur="2000" fill="hold"/>
                                        <p:tgtEl>
                                          <p:spTgt spid="1028"/>
                                        </p:tgtEl>
                                        <p:attrNameLst>
                                          <p:attrName>ppt_y</p:attrName>
                                        </p:attrNameLst>
                                      </p:cBhvr>
                                      <p:tavLst>
                                        <p:tav tm="0">
                                          <p:val>
                                            <p:strVal val="#ppt_y"/>
                                          </p:val>
                                        </p:tav>
                                        <p:tav tm="100000">
                                          <p:val>
                                            <p:strVal val="#ppt_y"/>
                                          </p:val>
                                        </p:tav>
                                      </p:tavLst>
                                    </p:anim>
                                    <p:animEffect transition="in" filter="fade">
                                      <p:cBhvr>
                                        <p:cTn id="19" dur="2000"/>
                                        <p:tgtEl>
                                          <p:spTgt spid="1028"/>
                                        </p:tgtEl>
                                      </p:cBhvr>
                                    </p:animEffect>
                                  </p:childTnLst>
                                </p:cTn>
                              </p:par>
                              <p:par>
                                <p:cTn id="20" presetID="39" presetClass="entr" presetSubtype="0" accel="100000" fill="hold" nodeType="withEffect">
                                  <p:stCondLst>
                                    <p:cond delay="0"/>
                                  </p:stCondLst>
                                  <p:childTnLst>
                                    <p:set>
                                      <p:cBhvr>
                                        <p:cTn id="21" dur="1" fill="hold">
                                          <p:stCondLst>
                                            <p:cond delay="0"/>
                                          </p:stCondLst>
                                        </p:cTn>
                                        <p:tgtEl>
                                          <p:spTgt spid="1026"/>
                                        </p:tgtEl>
                                        <p:attrNameLst>
                                          <p:attrName>style.visibility</p:attrName>
                                        </p:attrNameLst>
                                      </p:cBhvr>
                                      <p:to>
                                        <p:strVal val="visible"/>
                                      </p:to>
                                    </p:set>
                                    <p:anim calcmode="lin" valueType="num">
                                      <p:cBhvr>
                                        <p:cTn id="22" dur="2000" fill="hold"/>
                                        <p:tgtEl>
                                          <p:spTgt spid="1026"/>
                                        </p:tgtEl>
                                        <p:attrNameLst>
                                          <p:attrName>ppt_h</p:attrName>
                                        </p:attrNameLst>
                                      </p:cBhvr>
                                      <p:tavLst>
                                        <p:tav tm="0">
                                          <p:val>
                                            <p:strVal val="#ppt_h/20"/>
                                          </p:val>
                                        </p:tav>
                                        <p:tav tm="50000">
                                          <p:val>
                                            <p:strVal val="#ppt_h/20"/>
                                          </p:val>
                                        </p:tav>
                                        <p:tav tm="100000">
                                          <p:val>
                                            <p:strVal val="#ppt_h"/>
                                          </p:val>
                                        </p:tav>
                                      </p:tavLst>
                                    </p:anim>
                                    <p:anim calcmode="lin" valueType="num">
                                      <p:cBhvr>
                                        <p:cTn id="23" dur="2000" fill="hold"/>
                                        <p:tgtEl>
                                          <p:spTgt spid="1026"/>
                                        </p:tgtEl>
                                        <p:attrNameLst>
                                          <p:attrName>ppt_w</p:attrName>
                                        </p:attrNameLst>
                                      </p:cBhvr>
                                      <p:tavLst>
                                        <p:tav tm="0">
                                          <p:val>
                                            <p:strVal val="#ppt_w+.3"/>
                                          </p:val>
                                        </p:tav>
                                        <p:tav tm="50000">
                                          <p:val>
                                            <p:strVal val="#ppt_w+.3"/>
                                          </p:val>
                                        </p:tav>
                                        <p:tav tm="100000">
                                          <p:val>
                                            <p:strVal val="#ppt_w"/>
                                          </p:val>
                                        </p:tav>
                                      </p:tavLst>
                                    </p:anim>
                                    <p:anim calcmode="lin" valueType="num">
                                      <p:cBhvr>
                                        <p:cTn id="24" dur="2000" fill="hold"/>
                                        <p:tgtEl>
                                          <p:spTgt spid="1026"/>
                                        </p:tgtEl>
                                        <p:attrNameLst>
                                          <p:attrName>ppt_x</p:attrName>
                                        </p:attrNameLst>
                                      </p:cBhvr>
                                      <p:tavLst>
                                        <p:tav tm="0">
                                          <p:val>
                                            <p:strVal val="#ppt_x-.3"/>
                                          </p:val>
                                        </p:tav>
                                        <p:tav tm="50000">
                                          <p:val>
                                            <p:strVal val="#ppt_x"/>
                                          </p:val>
                                        </p:tav>
                                        <p:tav tm="100000">
                                          <p:val>
                                            <p:strVal val="#ppt_x"/>
                                          </p:val>
                                        </p:tav>
                                      </p:tavLst>
                                    </p:anim>
                                    <p:anim calcmode="lin" valueType="num">
                                      <p:cBhvr>
                                        <p:cTn id="25" dur="2000" fill="hold"/>
                                        <p:tgtEl>
                                          <p:spTgt spid="1026"/>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7"/>
                                        </p:tgtEl>
                                        <p:attrNameLst>
                                          <p:attrName>style.visibility</p:attrName>
                                        </p:attrNameLst>
                                      </p:cBhvr>
                                      <p:to>
                                        <p:strVal val="visible"/>
                                      </p:to>
                                    </p:set>
                                    <p:anim calcmode="lin" valueType="num">
                                      <p:cBhvr>
                                        <p:cTn id="29" dur="10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0" dur="1000" fill="hold"/>
                                        <p:tgtEl>
                                          <p:spTgt spid="7"/>
                                        </p:tgtEl>
                                        <p:attrNameLst>
                                          <p:attrName>ppt_y</p:attrName>
                                        </p:attrNameLst>
                                      </p:cBhvr>
                                      <p:tavLst>
                                        <p:tav tm="0">
                                          <p:val>
                                            <p:strVal val="#ppt_y"/>
                                          </p:val>
                                        </p:tav>
                                        <p:tav tm="100000">
                                          <p:val>
                                            <p:strVal val="#ppt_y"/>
                                          </p:val>
                                        </p:tav>
                                      </p:tavLst>
                                    </p:anim>
                                    <p:anim calcmode="lin" valueType="num">
                                      <p:cBhvr>
                                        <p:cTn id="31" dur="10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2" dur="10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3" dur="10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43240" y="0"/>
            <a:ext cx="3328982" cy="1071546"/>
          </a:xfrm>
        </p:spPr>
        <p:txBody>
          <a:bodyPr>
            <a:normAutofit fontScale="90000"/>
          </a:bodyPr>
          <a:lstStyle/>
          <a:p>
            <a:r>
              <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r>
            <a:br>
              <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r>
              <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Carmarthen</a:t>
            </a:r>
            <a:br>
              <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endParaRPr lang="ru-RU"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Содержимое 2"/>
          <p:cNvSpPr>
            <a:spLocks noGrp="1"/>
          </p:cNvSpPr>
          <p:nvPr>
            <p:ph idx="1"/>
          </p:nvPr>
        </p:nvSpPr>
        <p:spPr>
          <a:xfrm>
            <a:off x="2571736" y="785795"/>
            <a:ext cx="6572264" cy="2857519"/>
          </a:xfrm>
        </p:spPr>
        <p:txBody>
          <a:bodyPr>
            <a:normAutofit fontScale="70000" lnSpcReduction="20000"/>
          </a:bodyPr>
          <a:lstStyle/>
          <a:p>
            <a:r>
              <a:rPr lang="en-US" dirty="0" smtClean="0"/>
              <a:t>Carmarthen is the county town of, Carmarthenshire, Wales. It is sited on the River </a:t>
            </a:r>
            <a:r>
              <a:rPr lang="en-US" dirty="0" err="1" smtClean="0"/>
              <a:t>Towy</a:t>
            </a:r>
            <a:r>
              <a:rPr lang="en-US" dirty="0" smtClean="0"/>
              <a:t> 8 miles (13 km) north of its mouth at Carmarthen Bay.</a:t>
            </a:r>
          </a:p>
          <a:p>
            <a:r>
              <a:rPr lang="en-US" dirty="0" smtClean="0"/>
              <a:t>Carmarthen lays claim to being the oldest town in Wales but the two settlements of Old and New Carmarthen were only united into a single borough in 1546. Currently, Carmarthen is the location of the headquarters of Dyfed-</a:t>
            </a:r>
            <a:r>
              <a:rPr lang="en-US" dirty="0" err="1" smtClean="0"/>
              <a:t>Powys</a:t>
            </a:r>
            <a:r>
              <a:rPr lang="en-US" dirty="0" smtClean="0"/>
              <a:t> Police, the Carmarthen campus of the University of Wales, Trinity Saint David and the West Wales General Hospital.</a:t>
            </a:r>
            <a:endParaRPr lang="ru-RU" dirty="0"/>
          </a:p>
        </p:txBody>
      </p:sp>
      <p:pic>
        <p:nvPicPr>
          <p:cNvPr id="2050" name="Picture 2" descr="C:\Documents and Settings\Администратор\Рабочий стол\800px-Carmarthen_from_Lesneven_Bridge.jpg"/>
          <p:cNvPicPr>
            <a:picLocks noChangeAspect="1" noChangeArrowheads="1"/>
          </p:cNvPicPr>
          <p:nvPr/>
        </p:nvPicPr>
        <p:blipFill>
          <a:blip r:embed="rId2"/>
          <a:srcRect/>
          <a:stretch>
            <a:fillRect/>
          </a:stretch>
        </p:blipFill>
        <p:spPr bwMode="auto">
          <a:xfrm>
            <a:off x="4214810" y="3555443"/>
            <a:ext cx="4929189" cy="3302557"/>
          </a:xfrm>
          <a:prstGeom prst="rect">
            <a:avLst/>
          </a:prstGeom>
          <a:noFill/>
        </p:spPr>
      </p:pic>
      <p:pic>
        <p:nvPicPr>
          <p:cNvPr id="2051" name="Picture 3" descr="C:\Documents and Settings\Администратор\Рабочий стол\769px-Carmarthenshire_UK_location_map.svg.png"/>
          <p:cNvPicPr>
            <a:picLocks noChangeAspect="1" noChangeArrowheads="1"/>
          </p:cNvPicPr>
          <p:nvPr/>
        </p:nvPicPr>
        <p:blipFill>
          <a:blip r:embed="rId3"/>
          <a:srcRect/>
          <a:stretch>
            <a:fillRect/>
          </a:stretch>
        </p:blipFill>
        <p:spPr bwMode="auto">
          <a:xfrm>
            <a:off x="0" y="3569463"/>
            <a:ext cx="4214810" cy="3288537"/>
          </a:xfrm>
          <a:prstGeom prst="rect">
            <a:avLst/>
          </a:prstGeom>
          <a:noFill/>
        </p:spPr>
      </p:pic>
      <p:pic>
        <p:nvPicPr>
          <p:cNvPr id="2052" name="Picture 4" descr="C:\Documents and Settings\Администратор\Рабочий стол\348px-Thomas_Picton_Monument_Carmarthen_by_Aberdare_Blog.jpg"/>
          <p:cNvPicPr>
            <a:picLocks noChangeAspect="1" noChangeArrowheads="1"/>
          </p:cNvPicPr>
          <p:nvPr/>
        </p:nvPicPr>
        <p:blipFill>
          <a:blip r:embed="rId4"/>
          <a:srcRect/>
          <a:stretch>
            <a:fillRect/>
          </a:stretch>
        </p:blipFill>
        <p:spPr bwMode="auto">
          <a:xfrm>
            <a:off x="0" y="0"/>
            <a:ext cx="2946713" cy="3571876"/>
          </a:xfrm>
          <a:prstGeom prst="rect">
            <a:avLst/>
          </a:prstGeom>
          <a:noFill/>
        </p:spPr>
      </p:pic>
      <p:pic>
        <p:nvPicPr>
          <p:cNvPr id="2053" name="Picture 5" descr="C:\Documents and Settings\Администратор\Рабочий стол\Guildhall_Square,_Carmarthen.jpg"/>
          <p:cNvPicPr>
            <a:picLocks noChangeAspect="1" noChangeArrowheads="1"/>
          </p:cNvPicPr>
          <p:nvPr/>
        </p:nvPicPr>
        <p:blipFill>
          <a:blip r:embed="rId5"/>
          <a:srcRect/>
          <a:stretch>
            <a:fillRect/>
          </a:stretch>
        </p:blipFill>
        <p:spPr bwMode="auto">
          <a:xfrm rot="156337">
            <a:off x="214282" y="3786190"/>
            <a:ext cx="3706673" cy="2895538"/>
          </a:xfrm>
          <a:prstGeom prst="rect">
            <a:avLst/>
          </a:prstGeom>
          <a:noFill/>
        </p:spPr>
      </p:pic>
      <p:sp>
        <p:nvSpPr>
          <p:cNvPr id="9" name="Прямоугольник 8"/>
          <p:cNvSpPr/>
          <p:nvPr/>
        </p:nvSpPr>
        <p:spPr>
          <a:xfrm rot="176343">
            <a:off x="500034" y="4000504"/>
            <a:ext cx="2959656" cy="369332"/>
          </a:xfrm>
          <a:prstGeom prst="rect">
            <a:avLst/>
          </a:prstGeom>
        </p:spPr>
        <p:txBody>
          <a:bodyPr wrap="none">
            <a:spAutoFit/>
          </a:bodyPr>
          <a:lstStyle/>
          <a:p>
            <a:r>
              <a:rPr lang="en-US" dirty="0" smtClean="0"/>
              <a:t>Guildhall Square, Carmarthen</a:t>
            </a:r>
            <a:endParaRPr lang="ru-RU" dirty="0"/>
          </a:p>
        </p:txBody>
      </p:sp>
      <p:sp>
        <p:nvSpPr>
          <p:cNvPr id="10" name="Прямоугольник 9"/>
          <p:cNvSpPr/>
          <p:nvPr/>
        </p:nvSpPr>
        <p:spPr>
          <a:xfrm>
            <a:off x="1" y="0"/>
            <a:ext cx="2928926" cy="646331"/>
          </a:xfrm>
          <a:prstGeom prst="rect">
            <a:avLst/>
          </a:prstGeom>
        </p:spPr>
        <p:txBody>
          <a:bodyPr wrap="square">
            <a:spAutoFit/>
          </a:bodyPr>
          <a:lstStyle/>
          <a:p>
            <a:r>
              <a:rPr lang="en-US" dirty="0" err="1" smtClean="0"/>
              <a:t>Picton</a:t>
            </a:r>
            <a:r>
              <a:rPr lang="en-US" dirty="0" smtClean="0"/>
              <a:t> Monument in Carmarthen</a:t>
            </a:r>
            <a:endParaRPr lang="ru-RU" dirty="0"/>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p:cTn id="7" dur="1000" fill="hold"/>
                                        <p:tgtEl>
                                          <p:spTgt spid="2051"/>
                                        </p:tgtEl>
                                        <p:attrNameLst>
                                          <p:attrName>ppt_w</p:attrName>
                                        </p:attrNameLst>
                                      </p:cBhvr>
                                      <p:tavLst>
                                        <p:tav tm="0">
                                          <p:val>
                                            <p:strVal val="#ppt_w*0.70"/>
                                          </p:val>
                                        </p:tav>
                                        <p:tav tm="100000">
                                          <p:val>
                                            <p:strVal val="#ppt_w"/>
                                          </p:val>
                                        </p:tav>
                                      </p:tavLst>
                                    </p:anim>
                                    <p:anim calcmode="lin" valueType="num">
                                      <p:cBhvr>
                                        <p:cTn id="8" dur="1000" fill="hold"/>
                                        <p:tgtEl>
                                          <p:spTgt spid="2051"/>
                                        </p:tgtEl>
                                        <p:attrNameLst>
                                          <p:attrName>ppt_h</p:attrName>
                                        </p:attrNameLst>
                                      </p:cBhvr>
                                      <p:tavLst>
                                        <p:tav tm="0">
                                          <p:val>
                                            <p:strVal val="#ppt_h"/>
                                          </p:val>
                                        </p:tav>
                                        <p:tav tm="100000">
                                          <p:val>
                                            <p:strVal val="#ppt_h"/>
                                          </p:val>
                                        </p:tav>
                                      </p:tavLst>
                                    </p:anim>
                                    <p:animEffect transition="in" filter="fade">
                                      <p:cBhvr>
                                        <p:cTn id="9" dur="1000"/>
                                        <p:tgtEl>
                                          <p:spTgt spid="2051"/>
                                        </p:tgtEl>
                                      </p:cBhvr>
                                    </p:animEffect>
                                  </p:childTnLst>
                                </p:cTn>
                              </p:par>
                              <p:par>
                                <p:cTn id="10" presetID="54" presetClass="entr" presetSubtype="0" accel="100000" fill="hold" nodeType="withEffect">
                                  <p:stCondLst>
                                    <p:cond delay="0"/>
                                  </p:stCondLst>
                                  <p:childTnLst>
                                    <p:set>
                                      <p:cBhvr>
                                        <p:cTn id="11" dur="1" fill="hold">
                                          <p:stCondLst>
                                            <p:cond delay="0"/>
                                          </p:stCondLst>
                                        </p:cTn>
                                        <p:tgtEl>
                                          <p:spTgt spid="2052"/>
                                        </p:tgtEl>
                                        <p:attrNameLst>
                                          <p:attrName>style.visibility</p:attrName>
                                        </p:attrNameLst>
                                      </p:cBhvr>
                                      <p:to>
                                        <p:strVal val="visible"/>
                                      </p:to>
                                    </p:set>
                                    <p:anim calcmode="lin" valueType="num">
                                      <p:cBhvr>
                                        <p:cTn id="12" dur="2000" fill="hold"/>
                                        <p:tgtEl>
                                          <p:spTgt spid="2052"/>
                                        </p:tgtEl>
                                        <p:attrNameLst>
                                          <p:attrName>ppt_w</p:attrName>
                                        </p:attrNameLst>
                                      </p:cBhvr>
                                      <p:tavLst>
                                        <p:tav tm="0">
                                          <p:val>
                                            <p:strVal val="#ppt_w*0.05"/>
                                          </p:val>
                                        </p:tav>
                                        <p:tav tm="100000">
                                          <p:val>
                                            <p:strVal val="#ppt_w"/>
                                          </p:val>
                                        </p:tav>
                                      </p:tavLst>
                                    </p:anim>
                                    <p:anim calcmode="lin" valueType="num">
                                      <p:cBhvr>
                                        <p:cTn id="13" dur="2000" fill="hold"/>
                                        <p:tgtEl>
                                          <p:spTgt spid="2052"/>
                                        </p:tgtEl>
                                        <p:attrNameLst>
                                          <p:attrName>ppt_h</p:attrName>
                                        </p:attrNameLst>
                                      </p:cBhvr>
                                      <p:tavLst>
                                        <p:tav tm="0">
                                          <p:val>
                                            <p:strVal val="#ppt_h"/>
                                          </p:val>
                                        </p:tav>
                                        <p:tav tm="100000">
                                          <p:val>
                                            <p:strVal val="#ppt_h"/>
                                          </p:val>
                                        </p:tav>
                                      </p:tavLst>
                                    </p:anim>
                                    <p:anim calcmode="lin" valueType="num">
                                      <p:cBhvr>
                                        <p:cTn id="14" dur="2000" fill="hold"/>
                                        <p:tgtEl>
                                          <p:spTgt spid="2052"/>
                                        </p:tgtEl>
                                        <p:attrNameLst>
                                          <p:attrName>ppt_x</p:attrName>
                                        </p:attrNameLst>
                                      </p:cBhvr>
                                      <p:tavLst>
                                        <p:tav tm="0">
                                          <p:val>
                                            <p:strVal val="#ppt_x-.2"/>
                                          </p:val>
                                        </p:tav>
                                        <p:tav tm="100000">
                                          <p:val>
                                            <p:strVal val="#ppt_x"/>
                                          </p:val>
                                        </p:tav>
                                      </p:tavLst>
                                    </p:anim>
                                    <p:anim calcmode="lin" valueType="num">
                                      <p:cBhvr>
                                        <p:cTn id="15" dur="2000" fill="hold"/>
                                        <p:tgtEl>
                                          <p:spTgt spid="2052"/>
                                        </p:tgtEl>
                                        <p:attrNameLst>
                                          <p:attrName>ppt_y</p:attrName>
                                        </p:attrNameLst>
                                      </p:cBhvr>
                                      <p:tavLst>
                                        <p:tav tm="0">
                                          <p:val>
                                            <p:strVal val="#ppt_y"/>
                                          </p:val>
                                        </p:tav>
                                        <p:tav tm="100000">
                                          <p:val>
                                            <p:strVal val="#ppt_y"/>
                                          </p:val>
                                        </p:tav>
                                      </p:tavLst>
                                    </p:anim>
                                    <p:animEffect transition="in" filter="fade">
                                      <p:cBhvr>
                                        <p:cTn id="16" dur="2000"/>
                                        <p:tgtEl>
                                          <p:spTgt spid="2052"/>
                                        </p:tgtEl>
                                      </p:cBhvr>
                                    </p:animEffect>
                                  </p:childTnLst>
                                </p:cTn>
                              </p:par>
                              <p:par>
                                <p:cTn id="17" presetID="53" presetClass="entr" presetSubtype="0" fill="hold" nodeType="withEffect">
                                  <p:stCondLst>
                                    <p:cond delay="0"/>
                                  </p:stCondLst>
                                  <p:childTnLst>
                                    <p:set>
                                      <p:cBhvr>
                                        <p:cTn id="18" dur="1" fill="hold">
                                          <p:stCondLst>
                                            <p:cond delay="0"/>
                                          </p:stCondLst>
                                        </p:cTn>
                                        <p:tgtEl>
                                          <p:spTgt spid="2050"/>
                                        </p:tgtEl>
                                        <p:attrNameLst>
                                          <p:attrName>style.visibility</p:attrName>
                                        </p:attrNameLst>
                                      </p:cBhvr>
                                      <p:to>
                                        <p:strVal val="visible"/>
                                      </p:to>
                                    </p:set>
                                    <p:anim calcmode="lin" valueType="num">
                                      <p:cBhvr>
                                        <p:cTn id="19" dur="2000" fill="hold"/>
                                        <p:tgtEl>
                                          <p:spTgt spid="2050"/>
                                        </p:tgtEl>
                                        <p:attrNameLst>
                                          <p:attrName>ppt_w</p:attrName>
                                        </p:attrNameLst>
                                      </p:cBhvr>
                                      <p:tavLst>
                                        <p:tav tm="0">
                                          <p:val>
                                            <p:fltVal val="0"/>
                                          </p:val>
                                        </p:tav>
                                        <p:tav tm="100000">
                                          <p:val>
                                            <p:strVal val="#ppt_w"/>
                                          </p:val>
                                        </p:tav>
                                      </p:tavLst>
                                    </p:anim>
                                    <p:anim calcmode="lin" valueType="num">
                                      <p:cBhvr>
                                        <p:cTn id="20" dur="2000" fill="hold"/>
                                        <p:tgtEl>
                                          <p:spTgt spid="2050"/>
                                        </p:tgtEl>
                                        <p:attrNameLst>
                                          <p:attrName>ppt_h</p:attrName>
                                        </p:attrNameLst>
                                      </p:cBhvr>
                                      <p:tavLst>
                                        <p:tav tm="0">
                                          <p:val>
                                            <p:fltVal val="0"/>
                                          </p:val>
                                        </p:tav>
                                        <p:tav tm="100000">
                                          <p:val>
                                            <p:strVal val="#ppt_h"/>
                                          </p:val>
                                        </p:tav>
                                      </p:tavLst>
                                    </p:anim>
                                    <p:animEffect transition="in" filter="fade">
                                      <p:cBhvr>
                                        <p:cTn id="21" dur="2000"/>
                                        <p:tgtEl>
                                          <p:spTgt spid="2050"/>
                                        </p:tgtEl>
                                      </p:cBhvr>
                                    </p:animEffect>
                                  </p:childTnLst>
                                </p:cTn>
                              </p:par>
                            </p:childTnLst>
                          </p:cTn>
                        </p:par>
                        <p:par>
                          <p:cTn id="22" fill="hold">
                            <p:stCondLst>
                              <p:cond delay="2000"/>
                            </p:stCondLst>
                            <p:childTnLst>
                              <p:par>
                                <p:cTn id="23" presetID="45" presetClass="entr" presetSubtype="0" fill="hold" grpId="0" nodeType="afterEffect">
                                  <p:stCondLst>
                                    <p:cond delay="0"/>
                                  </p:stCondLst>
                                  <p:iterate type="lt">
                                    <p:tmPct val="10000"/>
                                  </p:iterate>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ppt_w</p:attrName>
                                        </p:attrNameLst>
                                      </p:cBhvr>
                                      <p:tavLst>
                                        <p:tav tm="0" fmla="#ppt_w*sin(2.5*pi*$)">
                                          <p:val>
                                            <p:fltVal val="0"/>
                                          </p:val>
                                        </p:tav>
                                        <p:tav tm="100000">
                                          <p:val>
                                            <p:fltVal val="1"/>
                                          </p:val>
                                        </p:tav>
                                      </p:tavLst>
                                    </p:anim>
                                    <p:anim calcmode="lin" valueType="num">
                                      <p:cBhvr>
                                        <p:cTn id="27" dur="1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58" presetClass="entr" presetSubtype="0" accel="100000" fill="hold" nodeType="clickEffect">
                                  <p:stCondLst>
                                    <p:cond delay="0"/>
                                  </p:stCondLst>
                                  <p:childTnLst>
                                    <p:set>
                                      <p:cBhvr>
                                        <p:cTn id="31" dur="1" fill="hold">
                                          <p:stCondLst>
                                            <p:cond delay="0"/>
                                          </p:stCondLst>
                                        </p:cTn>
                                        <p:tgtEl>
                                          <p:spTgt spid="2053"/>
                                        </p:tgtEl>
                                        <p:attrNameLst>
                                          <p:attrName>style.visibility</p:attrName>
                                        </p:attrNameLst>
                                      </p:cBhvr>
                                      <p:to>
                                        <p:strVal val="visible"/>
                                      </p:to>
                                    </p:set>
                                    <p:anim calcmode="lin" valueType="num">
                                      <p:cBhvr>
                                        <p:cTn id="32" dur="2000" fill="hold"/>
                                        <p:tgtEl>
                                          <p:spTgt spid="2053"/>
                                        </p:tgtEl>
                                        <p:attrNameLst>
                                          <p:attrName>ppt_w</p:attrName>
                                        </p:attrNameLst>
                                      </p:cBhvr>
                                      <p:tavLst>
                                        <p:tav tm="0">
                                          <p:val>
                                            <p:strVal val="#ppt_w*2.5"/>
                                          </p:val>
                                        </p:tav>
                                        <p:tav tm="100000">
                                          <p:val>
                                            <p:strVal val="#ppt_w"/>
                                          </p:val>
                                        </p:tav>
                                      </p:tavLst>
                                    </p:anim>
                                    <p:anim calcmode="lin" valueType="num">
                                      <p:cBhvr>
                                        <p:cTn id="33" dur="2000" fill="hold"/>
                                        <p:tgtEl>
                                          <p:spTgt spid="2053"/>
                                        </p:tgtEl>
                                        <p:attrNameLst>
                                          <p:attrName>ppt_h</p:attrName>
                                        </p:attrNameLst>
                                      </p:cBhvr>
                                      <p:tavLst>
                                        <p:tav tm="0">
                                          <p:val>
                                            <p:strVal val="#ppt_h*0.01"/>
                                          </p:val>
                                        </p:tav>
                                        <p:tav tm="100000">
                                          <p:val>
                                            <p:strVal val="#ppt_h"/>
                                          </p:val>
                                        </p:tav>
                                      </p:tavLst>
                                    </p:anim>
                                    <p:anim calcmode="lin" valueType="num">
                                      <p:cBhvr>
                                        <p:cTn id="34" dur="2000" fill="hold"/>
                                        <p:tgtEl>
                                          <p:spTgt spid="2053"/>
                                        </p:tgtEl>
                                        <p:attrNameLst>
                                          <p:attrName>ppt_x</p:attrName>
                                        </p:attrNameLst>
                                      </p:cBhvr>
                                      <p:tavLst>
                                        <p:tav tm="0">
                                          <p:val>
                                            <p:strVal val="#ppt_x"/>
                                          </p:val>
                                        </p:tav>
                                        <p:tav tm="100000">
                                          <p:val>
                                            <p:strVal val="#ppt_x"/>
                                          </p:val>
                                        </p:tav>
                                      </p:tavLst>
                                    </p:anim>
                                    <p:anim calcmode="lin" valueType="num">
                                      <p:cBhvr>
                                        <p:cTn id="35" dur="2000" fill="hold"/>
                                        <p:tgtEl>
                                          <p:spTgt spid="2053"/>
                                        </p:tgtEl>
                                        <p:attrNameLst>
                                          <p:attrName>ppt_y</p:attrName>
                                        </p:attrNameLst>
                                      </p:cBhvr>
                                      <p:tavLst>
                                        <p:tav tm="0">
                                          <p:val>
                                            <p:strVal val="#ppt_h+1"/>
                                          </p:val>
                                        </p:tav>
                                        <p:tav tm="100000">
                                          <p:val>
                                            <p:strVal val="#ppt_y"/>
                                          </p:val>
                                        </p:tav>
                                      </p:tavLst>
                                    </p:anim>
                                    <p:animEffect transition="in" filter="fade">
                                      <p:cBhvr>
                                        <p:cTn id="36" dur="2000"/>
                                        <p:tgtEl>
                                          <p:spTgt spid="2053"/>
                                        </p:tgtEl>
                                      </p:cBhvr>
                                    </p:animEffect>
                                  </p:childTnLst>
                                </p:cTn>
                              </p:par>
                            </p:childTnLst>
                          </p:cTn>
                        </p:par>
                        <p:par>
                          <p:cTn id="37" fill="hold">
                            <p:stCondLst>
                              <p:cond delay="2000"/>
                            </p:stCondLst>
                            <p:childTnLst>
                              <p:par>
                                <p:cTn id="38" presetID="56" presetClass="entr" presetSubtype="0" fill="hold" grpId="0" nodeType="afterEffect">
                                  <p:stCondLst>
                                    <p:cond delay="0"/>
                                  </p:stCondLst>
                                  <p:iterate type="lt">
                                    <p:tmPct val="10000"/>
                                  </p:iterate>
                                  <p:childTnLst>
                                    <p:set>
                                      <p:cBhvr>
                                        <p:cTn id="39" dur="1" fill="hold">
                                          <p:stCondLst>
                                            <p:cond delay="0"/>
                                          </p:stCondLst>
                                        </p:cTn>
                                        <p:tgtEl>
                                          <p:spTgt spid="9"/>
                                        </p:tgtEl>
                                        <p:attrNameLst>
                                          <p:attrName>style.visibility</p:attrName>
                                        </p:attrNameLst>
                                      </p:cBhvr>
                                      <p:to>
                                        <p:strVal val="visible"/>
                                      </p:to>
                                    </p:set>
                                    <p:anim by="(-#ppt_w*2)" calcmode="lin" valueType="num">
                                      <p:cBhvr rctx="PPT">
                                        <p:cTn id="40" dur="500" autoRev="1" fill="hold">
                                          <p:stCondLst>
                                            <p:cond delay="0"/>
                                          </p:stCondLst>
                                        </p:cTn>
                                        <p:tgtEl>
                                          <p:spTgt spid="9"/>
                                        </p:tgtEl>
                                        <p:attrNameLst>
                                          <p:attrName>ppt_w</p:attrName>
                                        </p:attrNameLst>
                                      </p:cBhvr>
                                    </p:anim>
                                    <p:anim by="(#ppt_w*0.50)" calcmode="lin" valueType="num">
                                      <p:cBhvr>
                                        <p:cTn id="41" dur="500" decel="50000" autoRev="1" fill="hold">
                                          <p:stCondLst>
                                            <p:cond delay="0"/>
                                          </p:stCondLst>
                                        </p:cTn>
                                        <p:tgtEl>
                                          <p:spTgt spid="9"/>
                                        </p:tgtEl>
                                        <p:attrNameLst>
                                          <p:attrName>ppt_x</p:attrName>
                                        </p:attrNameLst>
                                      </p:cBhvr>
                                    </p:anim>
                                    <p:anim from="(-#ppt_h/2)" to="(#ppt_y)" calcmode="lin" valueType="num">
                                      <p:cBhvr>
                                        <p:cTn id="42" dur="1000" fill="hold">
                                          <p:stCondLst>
                                            <p:cond delay="0"/>
                                          </p:stCondLst>
                                        </p:cTn>
                                        <p:tgtEl>
                                          <p:spTgt spid="9"/>
                                        </p:tgtEl>
                                        <p:attrNameLst>
                                          <p:attrName>ppt_y</p:attrName>
                                        </p:attrNameLst>
                                      </p:cBhvr>
                                    </p:anim>
                                    <p:animRot by="21600000">
                                      <p:cBhvr>
                                        <p:cTn id="43" dur="1000"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14678" y="0"/>
            <a:ext cx="2828916" cy="1000108"/>
          </a:xfrm>
        </p:spPr>
        <p:txBody>
          <a:bodyPr>
            <a:normAutofit fontScale="90000"/>
          </a:bodyPr>
          <a:lstStyle/>
          <a:p>
            <a:r>
              <a:rPr lang="en-US"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a:r>
            <a:br>
              <a:rPr lang="en-US"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br>
            <a:r>
              <a:rPr lang="en-US" b="1" dirty="0" err="1"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Aberaeron</a:t>
            </a:r>
            <a:r>
              <a:rPr lang="en-US"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a:r>
            <a:br>
              <a:rPr lang="en-US"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br>
            <a:endParaRPr lang="ru-RU"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3" name="Содержимое 2"/>
          <p:cNvSpPr>
            <a:spLocks noGrp="1"/>
          </p:cNvSpPr>
          <p:nvPr>
            <p:ph idx="1"/>
          </p:nvPr>
        </p:nvSpPr>
        <p:spPr>
          <a:xfrm>
            <a:off x="3000364" y="714356"/>
            <a:ext cx="6143636" cy="2714644"/>
          </a:xfrm>
        </p:spPr>
        <p:txBody>
          <a:bodyPr>
            <a:normAutofit fontScale="62500" lnSpcReduction="20000"/>
          </a:bodyPr>
          <a:lstStyle/>
          <a:p>
            <a:r>
              <a:rPr lang="en-US" dirty="0" err="1" smtClean="0"/>
              <a:t>Aberaeron</a:t>
            </a:r>
            <a:r>
              <a:rPr lang="en-US" dirty="0" smtClean="0"/>
              <a:t> is located between Cardigan and </a:t>
            </a:r>
            <a:r>
              <a:rPr lang="en-US" dirty="0" err="1" smtClean="0"/>
              <a:t>Aberystwyth</a:t>
            </a:r>
            <a:r>
              <a:rPr lang="en-US" dirty="0" smtClean="0"/>
              <a:t> on the A487, at a junction with the A482 leading south-east to the university town of </a:t>
            </a:r>
            <a:r>
              <a:rPr lang="en-US" dirty="0" err="1" smtClean="0"/>
              <a:t>Lampeter</a:t>
            </a:r>
            <a:r>
              <a:rPr lang="en-US" dirty="0" smtClean="0"/>
              <a:t>.</a:t>
            </a:r>
          </a:p>
          <a:p>
            <a:r>
              <a:rPr lang="en-US" dirty="0" smtClean="0"/>
              <a:t>The shoreline consists of generally steep storm beaches of pebbles, although fine sand is visible at low tide levels. </a:t>
            </a:r>
            <a:r>
              <a:rPr lang="en-US" dirty="0" err="1" smtClean="0"/>
              <a:t>Aberaeron</a:t>
            </a:r>
            <a:r>
              <a:rPr lang="en-US" dirty="0" smtClean="0"/>
              <a:t> south beach was awarded the Blue Flag rural beach award in 2005.[8] It contains the </a:t>
            </a:r>
            <a:r>
              <a:rPr lang="en-US" dirty="0" err="1" smtClean="0"/>
              <a:t>Harbourmaster</a:t>
            </a:r>
            <a:r>
              <a:rPr lang="en-US" dirty="0" smtClean="0"/>
              <a:t> Hotel.</a:t>
            </a:r>
          </a:p>
          <a:p>
            <a:r>
              <a:rPr lang="en-US" dirty="0" smtClean="0"/>
              <a:t>The town is notable for the sale of honey, honey ice-cream and, more recently, honey mustard.</a:t>
            </a:r>
          </a:p>
          <a:p>
            <a:endParaRPr lang="ru-RU" dirty="0"/>
          </a:p>
        </p:txBody>
      </p:sp>
      <p:pic>
        <p:nvPicPr>
          <p:cNvPr id="3074" name="Picture 2" descr="C:\Documents and Settings\Администратор\Рабочий стол\800px-AberaeronHouses.jpg"/>
          <p:cNvPicPr>
            <a:picLocks noChangeAspect="1" noChangeArrowheads="1"/>
          </p:cNvPicPr>
          <p:nvPr/>
        </p:nvPicPr>
        <p:blipFill>
          <a:blip r:embed="rId2"/>
          <a:srcRect/>
          <a:stretch>
            <a:fillRect/>
          </a:stretch>
        </p:blipFill>
        <p:spPr bwMode="auto">
          <a:xfrm>
            <a:off x="3957975" y="3286124"/>
            <a:ext cx="5186025" cy="3571875"/>
          </a:xfrm>
          <a:prstGeom prst="rect">
            <a:avLst/>
          </a:prstGeom>
          <a:noFill/>
        </p:spPr>
      </p:pic>
      <p:pic>
        <p:nvPicPr>
          <p:cNvPr id="3075" name="Picture 3" descr="C:\Documents and Settings\Администратор\Рабочий стол\Ceredigion_UK_location_map.svg.png"/>
          <p:cNvPicPr>
            <a:picLocks noChangeAspect="1" noChangeArrowheads="1"/>
          </p:cNvPicPr>
          <p:nvPr/>
        </p:nvPicPr>
        <p:blipFill>
          <a:blip r:embed="rId3"/>
          <a:srcRect/>
          <a:stretch>
            <a:fillRect/>
          </a:stretch>
        </p:blipFill>
        <p:spPr bwMode="auto">
          <a:xfrm>
            <a:off x="0" y="3286124"/>
            <a:ext cx="4012288" cy="3571876"/>
          </a:xfrm>
          <a:prstGeom prst="rect">
            <a:avLst/>
          </a:prstGeom>
          <a:noFill/>
        </p:spPr>
      </p:pic>
      <p:pic>
        <p:nvPicPr>
          <p:cNvPr id="3076" name="Picture 4" descr="C:\Documents and Settings\Администратор\Рабочий стол\799px-Aeron2209e.JPG"/>
          <p:cNvPicPr>
            <a:picLocks noChangeAspect="1" noChangeArrowheads="1"/>
          </p:cNvPicPr>
          <p:nvPr/>
        </p:nvPicPr>
        <p:blipFill>
          <a:blip r:embed="rId4"/>
          <a:srcRect/>
          <a:stretch>
            <a:fillRect/>
          </a:stretch>
        </p:blipFill>
        <p:spPr bwMode="auto">
          <a:xfrm>
            <a:off x="0" y="0"/>
            <a:ext cx="3335191" cy="3286124"/>
          </a:xfrm>
          <a:prstGeom prst="rect">
            <a:avLst/>
          </a:prstGeom>
          <a:noFill/>
        </p:spPr>
      </p:pic>
      <p:sp>
        <p:nvSpPr>
          <p:cNvPr id="8" name="Прямоугольник 7"/>
          <p:cNvSpPr/>
          <p:nvPr/>
        </p:nvSpPr>
        <p:spPr>
          <a:xfrm>
            <a:off x="714348" y="0"/>
            <a:ext cx="1683923" cy="369332"/>
          </a:xfrm>
          <a:prstGeom prst="rect">
            <a:avLst/>
          </a:prstGeom>
        </p:spPr>
        <p:txBody>
          <a:bodyPr wrap="none">
            <a:spAutoFit/>
          </a:bodyPr>
          <a:lstStyle/>
          <a:p>
            <a:r>
              <a:rPr lang="en-US" dirty="0" smtClean="0"/>
              <a:t>The River Aeron</a:t>
            </a:r>
            <a:endParaRPr lang="ru-RU" dirty="0"/>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after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diamond(out)">
                                      <p:cBhvr>
                                        <p:cTn id="7" dur="2000"/>
                                        <p:tgtEl>
                                          <p:spTgt spid="3076"/>
                                        </p:tgtEl>
                                      </p:cBhvr>
                                    </p:animEffect>
                                  </p:childTnLst>
                                </p:cTn>
                              </p:par>
                              <p:par>
                                <p:cTn id="8" presetID="14" presetClass="entr" presetSubtype="10" fill="hold" nodeType="withEffect">
                                  <p:stCondLst>
                                    <p:cond delay="0"/>
                                  </p:stCondLst>
                                  <p:childTnLst>
                                    <p:set>
                                      <p:cBhvr>
                                        <p:cTn id="9" dur="1" fill="hold">
                                          <p:stCondLst>
                                            <p:cond delay="0"/>
                                          </p:stCondLst>
                                        </p:cTn>
                                        <p:tgtEl>
                                          <p:spTgt spid="3075"/>
                                        </p:tgtEl>
                                        <p:attrNameLst>
                                          <p:attrName>style.visibility</p:attrName>
                                        </p:attrNameLst>
                                      </p:cBhvr>
                                      <p:to>
                                        <p:strVal val="visible"/>
                                      </p:to>
                                    </p:set>
                                    <p:animEffect transition="in" filter="randombar(horizontal)">
                                      <p:cBhvr>
                                        <p:cTn id="10" dur="2000"/>
                                        <p:tgtEl>
                                          <p:spTgt spid="3075"/>
                                        </p:tgtEl>
                                      </p:cBhvr>
                                    </p:animEffect>
                                  </p:childTnLst>
                                </p:cTn>
                              </p:par>
                              <p:par>
                                <p:cTn id="11" presetID="18" presetClass="entr" presetSubtype="6"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strips(downRight)">
                                      <p:cBhvr>
                                        <p:cTn id="13" dur="2000"/>
                                        <p:tgtEl>
                                          <p:spTgt spid="3074"/>
                                        </p:tgtEl>
                                      </p:cBhvr>
                                    </p:animEffect>
                                  </p:childTnLst>
                                </p:cTn>
                              </p:par>
                            </p:childTnLst>
                          </p:cTn>
                        </p:par>
                        <p:par>
                          <p:cTn id="14" fill="hold">
                            <p:stCondLst>
                              <p:cond delay="2000"/>
                            </p:stCondLst>
                            <p:childTnLst>
                              <p:par>
                                <p:cTn id="15" presetID="45" presetClass="entr" presetSubtype="0" fill="hold" grpId="0" nodeType="afterEffect">
                                  <p:stCondLst>
                                    <p:cond delay="0"/>
                                  </p:stCondLst>
                                  <p:iterate type="lt">
                                    <p:tmPct val="10000"/>
                                  </p:iterate>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anim calcmode="lin" valueType="num">
                                      <p:cBhvr>
                                        <p:cTn id="18" dur="2000" fill="hold"/>
                                        <p:tgtEl>
                                          <p:spTgt spid="8"/>
                                        </p:tgtEl>
                                        <p:attrNameLst>
                                          <p:attrName>ppt_w</p:attrName>
                                        </p:attrNameLst>
                                      </p:cBhvr>
                                      <p:tavLst>
                                        <p:tav tm="0" fmla="#ppt_w*sin(2.5*pi*$)">
                                          <p:val>
                                            <p:fltVal val="0"/>
                                          </p:val>
                                        </p:tav>
                                        <p:tav tm="100000">
                                          <p:val>
                                            <p:fltVal val="1"/>
                                          </p:val>
                                        </p:tav>
                                      </p:tavLst>
                                    </p:anim>
                                    <p:anim calcmode="lin" valueType="num">
                                      <p:cBhvr>
                                        <p:cTn id="19"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Администратор\Рабочий стол\Harb2359e.JPG"/>
          <p:cNvPicPr>
            <a:picLocks noChangeAspect="1" noChangeArrowheads="1"/>
          </p:cNvPicPr>
          <p:nvPr/>
        </p:nvPicPr>
        <p:blipFill>
          <a:blip r:embed="rId2"/>
          <a:srcRect/>
          <a:stretch>
            <a:fillRect/>
          </a:stretch>
        </p:blipFill>
        <p:spPr bwMode="auto">
          <a:xfrm>
            <a:off x="500034" y="0"/>
            <a:ext cx="3428992" cy="2571744"/>
          </a:xfrm>
          <a:prstGeom prst="rect">
            <a:avLst/>
          </a:prstGeom>
          <a:noFill/>
        </p:spPr>
      </p:pic>
      <p:pic>
        <p:nvPicPr>
          <p:cNvPr id="4099" name="Picture 3" descr="C:\Documents and Settings\Администратор\Рабочий стол\Bridge2210e.JPG"/>
          <p:cNvPicPr>
            <a:picLocks noChangeAspect="1" noChangeArrowheads="1"/>
          </p:cNvPicPr>
          <p:nvPr/>
        </p:nvPicPr>
        <p:blipFill>
          <a:blip r:embed="rId3"/>
          <a:srcRect/>
          <a:stretch>
            <a:fillRect/>
          </a:stretch>
        </p:blipFill>
        <p:spPr bwMode="auto">
          <a:xfrm>
            <a:off x="4143372" y="-1"/>
            <a:ext cx="5000629" cy="3480027"/>
          </a:xfrm>
          <a:prstGeom prst="rect">
            <a:avLst/>
          </a:prstGeom>
          <a:noFill/>
        </p:spPr>
      </p:pic>
      <p:sp>
        <p:nvSpPr>
          <p:cNvPr id="7" name="Прямоугольник 6"/>
          <p:cNvSpPr/>
          <p:nvPr/>
        </p:nvSpPr>
        <p:spPr>
          <a:xfrm>
            <a:off x="5214942" y="142852"/>
            <a:ext cx="2666884" cy="369332"/>
          </a:xfrm>
          <a:prstGeom prst="rect">
            <a:avLst/>
          </a:prstGeom>
        </p:spPr>
        <p:txBody>
          <a:bodyPr wrap="none">
            <a:spAutoFit/>
          </a:bodyPr>
          <a:lstStyle/>
          <a:p>
            <a:r>
              <a:rPr lang="en-US" dirty="0" smtClean="0"/>
              <a:t>Footbridge over the Aeron</a:t>
            </a:r>
            <a:endParaRPr lang="ru-RU" dirty="0"/>
          </a:p>
        </p:txBody>
      </p:sp>
      <p:sp>
        <p:nvSpPr>
          <p:cNvPr id="8" name="Прямоугольник 7"/>
          <p:cNvSpPr/>
          <p:nvPr/>
        </p:nvSpPr>
        <p:spPr>
          <a:xfrm>
            <a:off x="642910" y="0"/>
            <a:ext cx="2015488" cy="369332"/>
          </a:xfrm>
          <a:prstGeom prst="rect">
            <a:avLst/>
          </a:prstGeom>
        </p:spPr>
        <p:txBody>
          <a:bodyPr wrap="none">
            <a:spAutoFit/>
          </a:bodyPr>
          <a:lstStyle/>
          <a:p>
            <a:r>
              <a:rPr lang="en-US" dirty="0" err="1" smtClean="0"/>
              <a:t>Harbour</a:t>
            </a:r>
            <a:r>
              <a:rPr lang="en-US" dirty="0" smtClean="0"/>
              <a:t> at low tide</a:t>
            </a:r>
            <a:endParaRPr lang="ru-RU" dirty="0"/>
          </a:p>
        </p:txBody>
      </p:sp>
      <p:pic>
        <p:nvPicPr>
          <p:cNvPr id="4100" name="Picture 4" descr="C:\Documents and Settings\Администратор\Рабочий стол\505px-Cob2220lg_Aberaeron.JPG"/>
          <p:cNvPicPr>
            <a:picLocks noChangeAspect="1" noChangeArrowheads="1"/>
          </p:cNvPicPr>
          <p:nvPr/>
        </p:nvPicPr>
        <p:blipFill>
          <a:blip r:embed="rId4"/>
          <a:srcRect/>
          <a:stretch>
            <a:fillRect/>
          </a:stretch>
        </p:blipFill>
        <p:spPr bwMode="auto">
          <a:xfrm>
            <a:off x="0" y="2538616"/>
            <a:ext cx="3643306" cy="4319384"/>
          </a:xfrm>
          <a:prstGeom prst="rect">
            <a:avLst/>
          </a:prstGeom>
          <a:noFill/>
        </p:spPr>
      </p:pic>
      <p:sp>
        <p:nvSpPr>
          <p:cNvPr id="10" name="Прямоугольник 9"/>
          <p:cNvSpPr/>
          <p:nvPr/>
        </p:nvSpPr>
        <p:spPr>
          <a:xfrm>
            <a:off x="285720" y="2857496"/>
            <a:ext cx="1790618" cy="369332"/>
          </a:xfrm>
          <a:prstGeom prst="rect">
            <a:avLst/>
          </a:prstGeom>
        </p:spPr>
        <p:txBody>
          <a:bodyPr wrap="none">
            <a:spAutoFit/>
          </a:bodyPr>
          <a:lstStyle/>
          <a:p>
            <a:r>
              <a:rPr lang="en-US" dirty="0" smtClean="0"/>
              <a:t>Welsh cob statue</a:t>
            </a:r>
            <a:endParaRPr lang="ru-RU" dirty="0"/>
          </a:p>
        </p:txBody>
      </p:sp>
      <p:pic>
        <p:nvPicPr>
          <p:cNvPr id="4101" name="Picture 5" descr="C:\Documents and Settings\Администратор\Рабочий стол\800px-MarketSt2208e.JPG"/>
          <p:cNvPicPr>
            <a:picLocks noChangeAspect="1" noChangeArrowheads="1"/>
          </p:cNvPicPr>
          <p:nvPr/>
        </p:nvPicPr>
        <p:blipFill>
          <a:blip r:embed="rId5"/>
          <a:srcRect/>
          <a:stretch>
            <a:fillRect/>
          </a:stretch>
        </p:blipFill>
        <p:spPr bwMode="auto">
          <a:xfrm>
            <a:off x="3643306" y="3495272"/>
            <a:ext cx="5500694" cy="3362728"/>
          </a:xfrm>
          <a:prstGeom prst="rect">
            <a:avLst/>
          </a:prstGeom>
          <a:noFill/>
        </p:spPr>
      </p:pic>
      <p:sp>
        <p:nvSpPr>
          <p:cNvPr id="13" name="Прямоугольник 12"/>
          <p:cNvSpPr/>
          <p:nvPr/>
        </p:nvSpPr>
        <p:spPr>
          <a:xfrm>
            <a:off x="4572000" y="3714752"/>
            <a:ext cx="1479829" cy="369332"/>
          </a:xfrm>
          <a:prstGeom prst="rect">
            <a:avLst/>
          </a:prstGeom>
        </p:spPr>
        <p:txBody>
          <a:bodyPr wrap="none">
            <a:spAutoFit/>
          </a:bodyPr>
          <a:lstStyle/>
          <a:p>
            <a:r>
              <a:rPr lang="en-US" dirty="0" smtClean="0"/>
              <a:t>Market Street</a:t>
            </a:r>
            <a:endParaRPr lang="ru-RU" dirty="0"/>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checkerboard(across)">
                                      <p:cBhvr>
                                        <p:cTn id="7" dur="2000"/>
                                        <p:tgtEl>
                                          <p:spTgt spid="4098"/>
                                        </p:tgtEl>
                                      </p:cBhvr>
                                    </p:animEffect>
                                  </p:childTnLst>
                                </p:cTn>
                              </p:par>
                              <p:par>
                                <p:cTn id="8" presetID="7" presetClass="entr" presetSubtype="4" fill="hold" nodeType="withEffect">
                                  <p:stCondLst>
                                    <p:cond delay="0"/>
                                  </p:stCondLst>
                                  <p:childTnLst>
                                    <p:set>
                                      <p:cBhvr>
                                        <p:cTn id="9" dur="1" fill="hold">
                                          <p:stCondLst>
                                            <p:cond delay="0"/>
                                          </p:stCondLst>
                                        </p:cTn>
                                        <p:tgtEl>
                                          <p:spTgt spid="4100"/>
                                        </p:tgtEl>
                                        <p:attrNameLst>
                                          <p:attrName>style.visibility</p:attrName>
                                        </p:attrNameLst>
                                      </p:cBhvr>
                                      <p:to>
                                        <p:strVal val="visible"/>
                                      </p:to>
                                    </p:set>
                                    <p:anim calcmode="lin" valueType="num">
                                      <p:cBhvr additive="base">
                                        <p:cTn id="10" dur="2000" fill="hold"/>
                                        <p:tgtEl>
                                          <p:spTgt spid="4100"/>
                                        </p:tgtEl>
                                        <p:attrNameLst>
                                          <p:attrName>ppt_x</p:attrName>
                                        </p:attrNameLst>
                                      </p:cBhvr>
                                      <p:tavLst>
                                        <p:tav tm="0">
                                          <p:val>
                                            <p:strVal val="#ppt_x"/>
                                          </p:val>
                                        </p:tav>
                                        <p:tav tm="100000">
                                          <p:val>
                                            <p:strVal val="#ppt_x"/>
                                          </p:val>
                                        </p:tav>
                                      </p:tavLst>
                                    </p:anim>
                                    <p:anim calcmode="lin" valueType="num">
                                      <p:cBhvr additive="base">
                                        <p:cTn id="11" dur="2000" fill="hold"/>
                                        <p:tgtEl>
                                          <p:spTgt spid="4100"/>
                                        </p:tgtEl>
                                        <p:attrNameLst>
                                          <p:attrName>ppt_y</p:attrName>
                                        </p:attrNameLst>
                                      </p:cBhvr>
                                      <p:tavLst>
                                        <p:tav tm="0">
                                          <p:val>
                                            <p:strVal val="1+#ppt_h/2"/>
                                          </p:val>
                                        </p:tav>
                                        <p:tav tm="100000">
                                          <p:val>
                                            <p:strVal val="#ppt_y"/>
                                          </p:val>
                                        </p:tav>
                                      </p:tavLst>
                                    </p:anim>
                                  </p:childTnLst>
                                </p:cTn>
                              </p:par>
                            </p:childTnLst>
                          </p:cTn>
                        </p:par>
                        <p:par>
                          <p:cTn id="12" fill="hold">
                            <p:stCondLst>
                              <p:cond delay="2000"/>
                            </p:stCondLst>
                            <p:childTnLst>
                              <p:par>
                                <p:cTn id="13" presetID="27" presetClass="entr" presetSubtype="0" fill="hold" grpId="0" nodeType="afterEffect">
                                  <p:stCondLst>
                                    <p:cond delay="0"/>
                                  </p:stCondLst>
                                  <p:iterate type="lt">
                                    <p:tmPct val="50000"/>
                                  </p:iterate>
                                  <p:childTnLst>
                                    <p:set>
                                      <p:cBhvr>
                                        <p:cTn id="14" dur="1" fill="hold">
                                          <p:stCondLst>
                                            <p:cond delay="0"/>
                                          </p:stCondLst>
                                        </p:cTn>
                                        <p:tgtEl>
                                          <p:spTgt spid="8"/>
                                        </p:tgtEl>
                                        <p:attrNameLst>
                                          <p:attrName>style.visibility</p:attrName>
                                        </p:attrNameLst>
                                      </p:cBhvr>
                                      <p:to>
                                        <p:strVal val="visible"/>
                                      </p:to>
                                    </p:set>
                                    <p:anim calcmode="discrete" valueType="clr">
                                      <p:cBhvr override="childStyle">
                                        <p:cTn id="15"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8"/>
                                        </p:tgtEl>
                                        <p:attrNameLst>
                                          <p:attrName>fillcolor</p:attrName>
                                        </p:attrNameLst>
                                      </p:cBhvr>
                                      <p:tavLst>
                                        <p:tav tm="0">
                                          <p:val>
                                            <p:clrVal>
                                              <a:schemeClr val="accent2"/>
                                            </p:clrVal>
                                          </p:val>
                                        </p:tav>
                                        <p:tav tm="50000">
                                          <p:val>
                                            <p:clrVal>
                                              <a:schemeClr val="hlink"/>
                                            </p:clrVal>
                                          </p:val>
                                        </p:tav>
                                      </p:tavLst>
                                    </p:anim>
                                    <p:set>
                                      <p:cBhvr>
                                        <p:cTn id="17" dur="80"/>
                                        <p:tgtEl>
                                          <p:spTgt spid="8"/>
                                        </p:tgtEl>
                                        <p:attrNameLst>
                                          <p:attrName>fill.type</p:attrName>
                                        </p:attrNameLst>
                                      </p:cBhvr>
                                      <p:to>
                                        <p:strVal val="solid"/>
                                      </p:to>
                                    </p:set>
                                  </p:childTnLst>
                                </p:cTn>
                              </p:par>
                              <p:par>
                                <p:cTn id="18" presetID="40" presetClass="entr" presetSubtype="0" fill="hold" grpId="0" nodeType="withEffect">
                                  <p:stCondLst>
                                    <p:cond delay="0"/>
                                  </p:stCondLst>
                                  <p:iterate type="lt">
                                    <p:tmPct val="10000"/>
                                  </p:iterate>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anim calcmode="lin" valueType="num">
                                      <p:cBhvr>
                                        <p:cTn id="21" dur="500" fill="hold"/>
                                        <p:tgtEl>
                                          <p:spTgt spid="10"/>
                                        </p:tgtEl>
                                        <p:attrNameLst>
                                          <p:attrName>ppt_x</p:attrName>
                                        </p:attrNameLst>
                                      </p:cBhvr>
                                      <p:tavLst>
                                        <p:tav tm="0">
                                          <p:val>
                                            <p:strVal val="#ppt_x-.1"/>
                                          </p:val>
                                        </p:tav>
                                        <p:tav tm="100000">
                                          <p:val>
                                            <p:strVal val="#ppt_x"/>
                                          </p:val>
                                        </p:tav>
                                      </p:tavLst>
                                    </p:anim>
                                    <p:anim calcmode="lin" valueType="num">
                                      <p:cBhvr>
                                        <p:cTn id="22" dur="500" fill="hold"/>
                                        <p:tgtEl>
                                          <p:spTgt spid="10"/>
                                        </p:tgtEl>
                                        <p:attrNameLst>
                                          <p:attrName>ppt_y</p:attrName>
                                        </p:attrNameLst>
                                      </p:cBhvr>
                                      <p:tavLst>
                                        <p:tav tm="0">
                                          <p:val>
                                            <p:strVal val="#ppt_y"/>
                                          </p:val>
                                        </p:tav>
                                        <p:tav tm="100000">
                                          <p:val>
                                            <p:strVal val="#ppt_y"/>
                                          </p:val>
                                        </p:tav>
                                      </p:tavLst>
                                    </p:anim>
                                  </p:childTnLst>
                                </p:cTn>
                              </p:par>
                            </p:childTnLst>
                          </p:cTn>
                        </p:par>
                        <p:par>
                          <p:cTn id="23" fill="hold">
                            <p:stCondLst>
                              <p:cond delay="3150"/>
                            </p:stCondLst>
                            <p:childTnLst>
                              <p:par>
                                <p:cTn id="24" presetID="6" presetClass="entr" presetSubtype="16" fill="hold" nodeType="afterEffect">
                                  <p:stCondLst>
                                    <p:cond delay="0"/>
                                  </p:stCondLst>
                                  <p:childTnLst>
                                    <p:set>
                                      <p:cBhvr>
                                        <p:cTn id="25" dur="1" fill="hold">
                                          <p:stCondLst>
                                            <p:cond delay="0"/>
                                          </p:stCondLst>
                                        </p:cTn>
                                        <p:tgtEl>
                                          <p:spTgt spid="4099"/>
                                        </p:tgtEl>
                                        <p:attrNameLst>
                                          <p:attrName>style.visibility</p:attrName>
                                        </p:attrNameLst>
                                      </p:cBhvr>
                                      <p:to>
                                        <p:strVal val="visible"/>
                                      </p:to>
                                    </p:set>
                                    <p:animEffect transition="in" filter="circle(in)">
                                      <p:cBhvr>
                                        <p:cTn id="26" dur="2000"/>
                                        <p:tgtEl>
                                          <p:spTgt spid="4099"/>
                                        </p:tgtEl>
                                      </p:cBhvr>
                                    </p:animEffect>
                                  </p:childTnLst>
                                </p:cTn>
                              </p:par>
                              <p:par>
                                <p:cTn id="27" presetID="16" presetClass="entr" presetSubtype="26" fill="hold" nodeType="withEffect">
                                  <p:stCondLst>
                                    <p:cond delay="0"/>
                                  </p:stCondLst>
                                  <p:childTnLst>
                                    <p:set>
                                      <p:cBhvr>
                                        <p:cTn id="28" dur="1" fill="hold">
                                          <p:stCondLst>
                                            <p:cond delay="0"/>
                                          </p:stCondLst>
                                        </p:cTn>
                                        <p:tgtEl>
                                          <p:spTgt spid="4101"/>
                                        </p:tgtEl>
                                        <p:attrNameLst>
                                          <p:attrName>style.visibility</p:attrName>
                                        </p:attrNameLst>
                                      </p:cBhvr>
                                      <p:to>
                                        <p:strVal val="visible"/>
                                      </p:to>
                                    </p:set>
                                    <p:animEffect transition="in" filter="barn(inHorizontal)">
                                      <p:cBhvr>
                                        <p:cTn id="29" dur="2000"/>
                                        <p:tgtEl>
                                          <p:spTgt spid="4101"/>
                                        </p:tgtEl>
                                      </p:cBhvr>
                                    </p:animEffect>
                                  </p:childTnLst>
                                </p:cTn>
                              </p:par>
                            </p:childTnLst>
                          </p:cTn>
                        </p:par>
                        <p:par>
                          <p:cTn id="30" fill="hold">
                            <p:stCondLst>
                              <p:cond delay="5150"/>
                            </p:stCondLst>
                            <p:childTnLst>
                              <p:par>
                                <p:cTn id="31" presetID="38" presetClass="entr" presetSubtype="0" accel="50000" fill="hold" grpId="0" nodeType="afterEffect">
                                  <p:stCondLst>
                                    <p:cond delay="0"/>
                                  </p:stCondLst>
                                  <p:iterate type="lt">
                                    <p:tmPct val="50000"/>
                                  </p:iterate>
                                  <p:childTnLst>
                                    <p:set>
                                      <p:cBhvr>
                                        <p:cTn id="32" dur="1" fill="hold">
                                          <p:stCondLst>
                                            <p:cond delay="0"/>
                                          </p:stCondLst>
                                        </p:cTn>
                                        <p:tgtEl>
                                          <p:spTgt spid="7"/>
                                        </p:tgtEl>
                                        <p:attrNameLst>
                                          <p:attrName>style.visibility</p:attrName>
                                        </p:attrNameLst>
                                      </p:cBhvr>
                                      <p:to>
                                        <p:strVal val="visible"/>
                                      </p:to>
                                    </p:set>
                                    <p:set>
                                      <p:cBhvr>
                                        <p:cTn id="33" dur="228" fill="hold">
                                          <p:stCondLst>
                                            <p:cond delay="0"/>
                                          </p:stCondLst>
                                        </p:cTn>
                                        <p:tgtEl>
                                          <p:spTgt spid="7"/>
                                        </p:tgtEl>
                                        <p:attrNameLst>
                                          <p:attrName>style.rotation</p:attrName>
                                        </p:attrNameLst>
                                      </p:cBhvr>
                                      <p:to>
                                        <p:strVal val="-45.0"/>
                                      </p:to>
                                    </p:set>
                                    <p:anim calcmode="lin" valueType="num">
                                      <p:cBhvr>
                                        <p:cTn id="34" dur="228" fill="hold">
                                          <p:stCondLst>
                                            <p:cond delay="228"/>
                                          </p:stCondLst>
                                        </p:cTn>
                                        <p:tgtEl>
                                          <p:spTgt spid="7"/>
                                        </p:tgtEl>
                                        <p:attrNameLst>
                                          <p:attrName>style.rotation</p:attrName>
                                        </p:attrNameLst>
                                      </p:cBhvr>
                                      <p:tavLst>
                                        <p:tav tm="0">
                                          <p:val>
                                            <p:fltVal val="-45"/>
                                          </p:val>
                                        </p:tav>
                                        <p:tav tm="69900">
                                          <p:val>
                                            <p:fltVal val="45"/>
                                          </p:val>
                                        </p:tav>
                                        <p:tav tm="100000">
                                          <p:val>
                                            <p:fltVal val="0"/>
                                          </p:val>
                                        </p:tav>
                                      </p:tavLst>
                                    </p:anim>
                                    <p:anim calcmode="lin" valueType="num">
                                      <p:cBhvr>
                                        <p:cTn id="35" dur="228" fill="hold">
                                          <p:stCondLst>
                                            <p:cond delay="0"/>
                                          </p:stCondLst>
                                        </p:cTn>
                                        <p:tgtEl>
                                          <p:spTgt spid="7"/>
                                        </p:tgtEl>
                                        <p:attrNameLst>
                                          <p:attrName>ppt_y</p:attrName>
                                        </p:attrNameLst>
                                      </p:cBhvr>
                                      <p:tavLst>
                                        <p:tav tm="0">
                                          <p:val>
                                            <p:strVal val="#ppt_y-1"/>
                                          </p:val>
                                        </p:tav>
                                        <p:tav tm="100000">
                                          <p:val>
                                            <p:strVal val="#ppt_y-(0.354*#ppt_w-0.172*#ppt_h)"/>
                                          </p:val>
                                        </p:tav>
                                      </p:tavLst>
                                    </p:anim>
                                    <p:anim calcmode="lin" valueType="num">
                                      <p:cBhvr>
                                        <p:cTn id="36" dur="78" decel="50000" autoRev="1" fill="hold">
                                          <p:stCondLst>
                                            <p:cond delay="228"/>
                                          </p:stCondLst>
                                        </p:cTn>
                                        <p:tgtEl>
                                          <p:spTgt spid="7"/>
                                        </p:tgtEl>
                                        <p:attrNameLst>
                                          <p:attrName>ppt_y</p:attrName>
                                        </p:attrNameLst>
                                      </p:cBhvr>
                                      <p:tavLst>
                                        <p:tav tm="0">
                                          <p:val>
                                            <p:strVal val="#ppt_y-(0.354*#ppt_w-0.172*#ppt_h)"/>
                                          </p:val>
                                        </p:tav>
                                        <p:tav tm="100000">
                                          <p:val>
                                            <p:strVal val="#ppt_y-(0.354*#ppt_w-0.172*#ppt_h)-#ppt_h/2"/>
                                          </p:val>
                                        </p:tav>
                                      </p:tavLst>
                                    </p:anim>
                                    <p:anim calcmode="lin" valueType="num">
                                      <p:cBhvr>
                                        <p:cTn id="37" dur="68" fill="hold">
                                          <p:stCondLst>
                                            <p:cond delay="432"/>
                                          </p:stCondLst>
                                        </p:cTn>
                                        <p:tgtEl>
                                          <p:spTgt spid="7"/>
                                        </p:tgtEl>
                                        <p:attrNameLst>
                                          <p:attrName>ppt_y</p:attrName>
                                        </p:attrNameLst>
                                      </p:cBhvr>
                                      <p:tavLst>
                                        <p:tav tm="0">
                                          <p:val>
                                            <p:strVal val="#ppt_y-(0.354*#ppt_w-0.172*#ppt_h)"/>
                                          </p:val>
                                        </p:tav>
                                        <p:tav tm="100000">
                                          <p:val>
                                            <p:strVal val="#ppt_y"/>
                                          </p:val>
                                        </p:tav>
                                      </p:tavLst>
                                    </p:anim>
                                  </p:childTnLst>
                                </p:cTn>
                              </p:par>
                              <p:par>
                                <p:cTn id="38" presetID="41" presetClass="entr" presetSubtype="0" fill="hold" grpId="0" nodeType="withEffect">
                                  <p:stCondLst>
                                    <p:cond delay="0"/>
                                  </p:stCondLst>
                                  <p:iterate type="lt">
                                    <p:tmPct val="10000"/>
                                  </p:iterate>
                                  <p:childTnLst>
                                    <p:set>
                                      <p:cBhvr>
                                        <p:cTn id="39" dur="1" fill="hold">
                                          <p:stCondLst>
                                            <p:cond delay="0"/>
                                          </p:stCondLst>
                                        </p:cTn>
                                        <p:tgtEl>
                                          <p:spTgt spid="13"/>
                                        </p:tgtEl>
                                        <p:attrNameLst>
                                          <p:attrName>style.visibility</p:attrName>
                                        </p:attrNameLst>
                                      </p:cBhvr>
                                      <p:to>
                                        <p:strVal val="visible"/>
                                      </p:to>
                                    </p:set>
                                    <p:anim calcmode="lin" valueType="num">
                                      <p:cBhvr>
                                        <p:cTn id="40" dur="20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41" dur="2000" fill="hold"/>
                                        <p:tgtEl>
                                          <p:spTgt spid="13"/>
                                        </p:tgtEl>
                                        <p:attrNameLst>
                                          <p:attrName>ppt_y</p:attrName>
                                        </p:attrNameLst>
                                      </p:cBhvr>
                                      <p:tavLst>
                                        <p:tav tm="0">
                                          <p:val>
                                            <p:strVal val="#ppt_y"/>
                                          </p:val>
                                        </p:tav>
                                        <p:tav tm="100000">
                                          <p:val>
                                            <p:strVal val="#ppt_y"/>
                                          </p:val>
                                        </p:tav>
                                      </p:tavLst>
                                    </p:anim>
                                    <p:anim calcmode="lin" valueType="num">
                                      <p:cBhvr>
                                        <p:cTn id="42" dur="20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43" dur="20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44" dur="2000" tmFilter="0,0; .5, 1; 1, 1"/>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3"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TotalTime>
  <Words>556</Words>
  <Application>Microsoft Office PowerPoint</Application>
  <PresentationFormat>Экран (4:3)</PresentationFormat>
  <Paragraphs>36</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City Wales</vt:lpstr>
      <vt:lpstr>Cardiff</vt:lpstr>
      <vt:lpstr>Слайд 3</vt:lpstr>
      <vt:lpstr>Слайд 4</vt:lpstr>
      <vt:lpstr>Слайд 5</vt:lpstr>
      <vt:lpstr> Port Talbot </vt:lpstr>
      <vt:lpstr> Carmarthen </vt:lpstr>
      <vt:lpstr> Aberaeron </vt:lpstr>
      <vt:lpstr>Слайд 9</vt:lpstr>
      <vt:lpstr> Ruthin </vt:lpstr>
      <vt:lpstr>Слайд 11</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City Wales</dc:title>
  <dc:creator>X</dc:creator>
  <cp:lastModifiedBy>X</cp:lastModifiedBy>
  <cp:revision>20</cp:revision>
  <dcterms:created xsi:type="dcterms:W3CDTF">2013-02-20T21:18:21Z</dcterms:created>
  <dcterms:modified xsi:type="dcterms:W3CDTF">2013-02-24T11:26:28Z</dcterms:modified>
</cp:coreProperties>
</file>