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68" y="5929330"/>
            <a:ext cx="1714512" cy="928670"/>
          </a:xfrm>
        </p:spPr>
        <p:txBody>
          <a:bodyPr/>
          <a:lstStyle/>
          <a:p>
            <a:r>
              <a:rPr lang="uk-UA" sz="1400" dirty="0" smtClean="0">
                <a:solidFill>
                  <a:schemeClr val="tx1">
                    <a:lumMod val="50000"/>
                  </a:schemeClr>
                </a:solidFill>
              </a:rPr>
              <a:t>Виконала: учениця 7-А класу</a:t>
            </a:r>
          </a:p>
          <a:p>
            <a:r>
              <a:rPr lang="uk-UA" sz="1400" dirty="0" err="1" smtClean="0">
                <a:solidFill>
                  <a:schemeClr val="tx1">
                    <a:lumMod val="50000"/>
                  </a:schemeClr>
                </a:solidFill>
              </a:rPr>
              <a:t>Волочай</a:t>
            </a:r>
            <a:r>
              <a:rPr lang="uk-UA" sz="1400" dirty="0" smtClean="0">
                <a:solidFill>
                  <a:schemeClr val="tx1">
                    <a:lumMod val="50000"/>
                  </a:schemeClr>
                </a:solidFill>
              </a:rPr>
              <a:t> Ольга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348880"/>
            <a:ext cx="4598888" cy="648320"/>
          </a:xfrm>
        </p:spPr>
        <p:txBody>
          <a:bodyPr>
            <a:normAutofit fontScale="90000"/>
          </a:bodyPr>
          <a:lstStyle/>
          <a:p>
            <a:r>
              <a:rPr lang="uk-UA" sz="2000" dirty="0" smtClean="0"/>
              <a:t>Соціум </a:t>
            </a:r>
            <a:br>
              <a:rPr lang="uk-UA" sz="2000" dirty="0" smtClean="0"/>
            </a:br>
            <a:r>
              <a:rPr lang="uk-UA" sz="2000" dirty="0" smtClean="0"/>
              <a:t>(суспільство людей)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42272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79512" y="2662601"/>
            <a:ext cx="8784976" cy="4176464"/>
          </a:xfrm>
        </p:spPr>
        <p:txBody>
          <a:bodyPr>
            <a:normAutofit/>
          </a:bodyPr>
          <a:lstStyle/>
          <a:p>
            <a:r>
              <a:rPr lang="ru-RU" sz="3200" dirty="0"/>
              <a:t>Так званий </a:t>
            </a:r>
            <a:r>
              <a:rPr lang="ru-RU" sz="3200" b="1" i="1" dirty="0" err="1">
                <a:solidFill>
                  <a:srgbClr val="FF0000"/>
                </a:solidFill>
              </a:rPr>
              <a:t>ідеалістичний</a:t>
            </a:r>
            <a:r>
              <a:rPr lang="ru-RU" sz="3200" b="1" i="1" dirty="0">
                <a:solidFill>
                  <a:srgbClr val="FF0000"/>
                </a:solidFill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</a:rPr>
              <a:t>підхід</a:t>
            </a:r>
            <a:r>
              <a:rPr lang="ru-RU" sz="3200" b="1" i="1" dirty="0">
                <a:solidFill>
                  <a:srgbClr val="FF0000"/>
                </a:solidFill>
              </a:rPr>
              <a:t> </a:t>
            </a:r>
            <a:r>
              <a:rPr lang="ru-RU" sz="3200" dirty="0" err="1"/>
              <a:t>сутність</a:t>
            </a:r>
            <a:r>
              <a:rPr lang="ru-RU" sz="3200" dirty="0"/>
              <a:t> </a:t>
            </a:r>
            <a:r>
              <a:rPr lang="ru-RU" sz="3200" dirty="0" err="1"/>
              <a:t>зв'язків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об'єднують</a:t>
            </a:r>
            <a:r>
              <a:rPr lang="ru-RU" sz="3200" dirty="0"/>
              <a:t> людей в </a:t>
            </a:r>
            <a:r>
              <a:rPr lang="ru-RU" sz="3200" dirty="0" err="1"/>
              <a:t>єдине</a:t>
            </a:r>
            <a:r>
              <a:rPr lang="ru-RU" sz="3200" dirty="0"/>
              <a:t> </a:t>
            </a:r>
            <a:r>
              <a:rPr lang="ru-RU" sz="3200" dirty="0" err="1"/>
              <a:t>ціле</a:t>
            </a:r>
            <a:r>
              <a:rPr lang="ru-RU" sz="3200" dirty="0"/>
              <a:t>, </a:t>
            </a:r>
            <a:r>
              <a:rPr lang="ru-RU" sz="3200" dirty="0" err="1"/>
              <a:t>вбачає</a:t>
            </a:r>
            <a:r>
              <a:rPr lang="ru-RU" sz="3200" dirty="0"/>
              <a:t> в </a:t>
            </a:r>
            <a:r>
              <a:rPr lang="ru-RU" sz="3200" dirty="0" err="1"/>
              <a:t>комплексі</a:t>
            </a:r>
            <a:r>
              <a:rPr lang="ru-RU" sz="3200" dirty="0"/>
              <a:t> тих </a:t>
            </a:r>
            <a:r>
              <a:rPr lang="ru-RU" sz="3200" dirty="0" err="1"/>
              <a:t>чи</a:t>
            </a:r>
            <a:r>
              <a:rPr lang="ru-RU" sz="3200" dirty="0"/>
              <a:t> </a:t>
            </a:r>
            <a:r>
              <a:rPr lang="ru-RU" sz="3200" dirty="0" err="1"/>
              <a:t>інших</a:t>
            </a:r>
            <a:r>
              <a:rPr lang="ru-RU" sz="3200" dirty="0"/>
              <a:t> </a:t>
            </a:r>
            <a:r>
              <a:rPr lang="ru-RU" sz="3200" dirty="0" err="1"/>
              <a:t>ідей</a:t>
            </a:r>
            <a:r>
              <a:rPr lang="ru-RU" sz="3200" dirty="0"/>
              <a:t>, </a:t>
            </a:r>
            <a:r>
              <a:rPr lang="ru-RU" sz="3200" dirty="0" err="1"/>
              <a:t>вірувань</a:t>
            </a:r>
            <a:r>
              <a:rPr lang="ru-RU" sz="3200" dirty="0"/>
              <a:t>, </a:t>
            </a:r>
            <a:r>
              <a:rPr lang="ru-RU" sz="3200" dirty="0" err="1"/>
              <a:t>міфів</a:t>
            </a:r>
            <a:r>
              <a:rPr lang="ru-RU" sz="3200" dirty="0"/>
              <a:t>. </a:t>
            </a:r>
            <a:r>
              <a:rPr lang="ru-RU" sz="3200" dirty="0" err="1"/>
              <a:t>Історія</a:t>
            </a:r>
            <a:r>
              <a:rPr lang="ru-RU" sz="3200" dirty="0"/>
              <a:t> </a:t>
            </a:r>
            <a:r>
              <a:rPr lang="ru-RU" sz="3200" dirty="0" err="1"/>
              <a:t>знає</a:t>
            </a:r>
            <a:r>
              <a:rPr lang="ru-RU" sz="3200" dirty="0"/>
              <a:t> </a:t>
            </a:r>
            <a:r>
              <a:rPr lang="ru-RU" sz="3200" dirty="0" err="1"/>
              <a:t>чимало</a:t>
            </a:r>
            <a:r>
              <a:rPr lang="ru-RU" sz="3200" dirty="0"/>
              <a:t> </a:t>
            </a:r>
            <a:r>
              <a:rPr lang="ru-RU" sz="3200" dirty="0" err="1"/>
              <a:t>прикладів</a:t>
            </a:r>
            <a:r>
              <a:rPr lang="ru-RU" sz="3200" dirty="0"/>
              <a:t> </a:t>
            </a:r>
            <a:r>
              <a:rPr lang="ru-RU" sz="3200" dirty="0" err="1"/>
              <a:t>існування</a:t>
            </a:r>
            <a:r>
              <a:rPr lang="ru-RU" sz="3200" dirty="0"/>
              <a:t> </a:t>
            </a:r>
            <a:r>
              <a:rPr lang="ru-RU" sz="3200" dirty="0" err="1"/>
              <a:t>теократичних</a:t>
            </a:r>
            <a:r>
              <a:rPr lang="ru-RU" sz="3200" dirty="0"/>
              <a:t> держав (</a:t>
            </a:r>
            <a:r>
              <a:rPr lang="ru-RU" sz="3200" dirty="0" err="1"/>
              <a:t>наприклад</a:t>
            </a:r>
            <a:r>
              <a:rPr lang="ru-RU" sz="3200" dirty="0"/>
              <a:t>, Ватикан), де </a:t>
            </a:r>
            <a:r>
              <a:rPr lang="ru-RU" sz="3200" dirty="0" err="1"/>
              <a:t>єдність</a:t>
            </a:r>
            <a:r>
              <a:rPr lang="ru-RU" sz="3200" dirty="0"/>
              <a:t> </a:t>
            </a:r>
            <a:r>
              <a:rPr lang="ru-RU" sz="3200" dirty="0" err="1"/>
              <a:t>забезпечувалася</a:t>
            </a:r>
            <a:r>
              <a:rPr lang="ru-RU" sz="3200" dirty="0"/>
              <a:t> </a:t>
            </a:r>
            <a:r>
              <a:rPr lang="ru-RU" sz="3200" dirty="0" err="1"/>
              <a:t>однією</a:t>
            </a:r>
            <a:r>
              <a:rPr lang="ru-RU" sz="3200" dirty="0"/>
              <a:t> </a:t>
            </a:r>
            <a:r>
              <a:rPr lang="ru-RU" sz="3200" dirty="0" err="1"/>
              <a:t>вірою</a:t>
            </a:r>
            <a:r>
              <a:rPr lang="ru-RU" sz="3200" dirty="0"/>
              <a:t>, яка </a:t>
            </a:r>
            <a:r>
              <a:rPr lang="ru-RU" sz="3200" dirty="0" err="1"/>
              <a:t>завдяки</a:t>
            </a:r>
            <a:r>
              <a:rPr lang="ru-RU" sz="3200" dirty="0"/>
              <a:t> </a:t>
            </a:r>
            <a:r>
              <a:rPr lang="ru-RU" sz="3200" dirty="0" err="1"/>
              <a:t>цьому</a:t>
            </a:r>
            <a:r>
              <a:rPr lang="ru-RU" sz="3200" dirty="0"/>
              <a:t> </a:t>
            </a:r>
            <a:r>
              <a:rPr lang="ru-RU" sz="3200" dirty="0" err="1"/>
              <a:t>стає</a:t>
            </a:r>
            <a:r>
              <a:rPr lang="ru-RU" sz="3200" dirty="0"/>
              <a:t> державною </a:t>
            </a:r>
            <a:r>
              <a:rPr lang="ru-RU" sz="3200" dirty="0" err="1"/>
              <a:t>релігією</a:t>
            </a:r>
            <a:r>
              <a:rPr lang="ru-RU" sz="3200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92711"/>
            <a:ext cx="2329934" cy="24732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92711"/>
            <a:ext cx="4032448" cy="247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019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07504" y="1412776"/>
            <a:ext cx="8928992" cy="4683224"/>
          </a:xfrm>
        </p:spPr>
        <p:txBody>
          <a:bodyPr>
            <a:normAutofit/>
          </a:bodyPr>
          <a:lstStyle/>
          <a:p>
            <a:r>
              <a:rPr lang="ru-RU" sz="2400" dirty="0" err="1"/>
              <a:t>Третій</a:t>
            </a:r>
            <a:r>
              <a:rPr lang="ru-RU" sz="2400" dirty="0"/>
              <a:t> </a:t>
            </a:r>
            <a:r>
              <a:rPr lang="ru-RU" sz="2400" dirty="0" err="1"/>
              <a:t>підхід</a:t>
            </a:r>
            <a:r>
              <a:rPr lang="ru-RU" sz="2400" dirty="0"/>
              <a:t> </a:t>
            </a:r>
            <a:r>
              <a:rPr lang="ru-RU" sz="2400" dirty="0" err="1"/>
              <a:t>пояснення</a:t>
            </a:r>
            <a:r>
              <a:rPr lang="ru-RU" sz="2400" dirty="0"/>
              <a:t> </a:t>
            </a:r>
            <a:r>
              <a:rPr lang="ru-RU" sz="2400" dirty="0" err="1"/>
              <a:t>суспільного</a:t>
            </a:r>
            <a:r>
              <a:rPr lang="ru-RU" sz="2400" dirty="0"/>
              <a:t> устрою </a:t>
            </a:r>
            <a:r>
              <a:rPr lang="ru-RU" sz="2400" dirty="0" err="1"/>
              <a:t>пов'язаний</a:t>
            </a:r>
            <a:r>
              <a:rPr lang="ru-RU" sz="2400" dirty="0"/>
              <a:t> з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філософським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аналізом</a:t>
            </a:r>
            <a:r>
              <a:rPr lang="ru-RU" sz="2400" dirty="0"/>
              <a:t> </a:t>
            </a:r>
            <a:r>
              <a:rPr lang="ru-RU" sz="2400" dirty="0" err="1"/>
              <a:t>міжлюдських</a:t>
            </a:r>
            <a:r>
              <a:rPr lang="ru-RU" sz="2400" dirty="0"/>
              <a:t> </a:t>
            </a:r>
            <a:r>
              <a:rPr lang="ru-RU" sz="2400" dirty="0" err="1"/>
              <a:t>зв'язків</a:t>
            </a:r>
            <a:r>
              <a:rPr lang="ru-RU" sz="2400" dirty="0"/>
              <a:t> і </a:t>
            </a:r>
            <a:r>
              <a:rPr lang="ru-RU" sz="2400" dirty="0" err="1"/>
              <a:t>відносин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виникають</a:t>
            </a:r>
            <a:r>
              <a:rPr lang="ru-RU" sz="2400" dirty="0"/>
              <a:t> у </a:t>
            </a:r>
            <a:r>
              <a:rPr lang="ru-RU" sz="2400" dirty="0" err="1"/>
              <a:t>відповідних</a:t>
            </a:r>
            <a:r>
              <a:rPr lang="ru-RU" sz="2400" dirty="0"/>
              <a:t> </a:t>
            </a:r>
            <a:r>
              <a:rPr lang="ru-RU" sz="2400" dirty="0" err="1"/>
              <a:t>природних</a:t>
            </a:r>
            <a:r>
              <a:rPr lang="ru-RU" sz="2400" dirty="0"/>
              <a:t> </a:t>
            </a:r>
            <a:r>
              <a:rPr lang="ru-RU" sz="2400" dirty="0" err="1"/>
              <a:t>умовах</a:t>
            </a:r>
            <a:r>
              <a:rPr lang="ru-RU" sz="2400" dirty="0"/>
              <a:t> і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визначальний</a:t>
            </a:r>
            <a:r>
              <a:rPr lang="ru-RU" sz="2400" dirty="0"/>
              <a:t> характер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У </a:t>
            </a:r>
            <a:r>
              <a:rPr lang="ru-RU" sz="2400" dirty="0" err="1"/>
              <a:t>дусі</a:t>
            </a:r>
            <a:r>
              <a:rPr lang="ru-RU" sz="2400" dirty="0"/>
              <a:t> </a:t>
            </a:r>
            <a:r>
              <a:rPr lang="ru-RU" sz="2400" dirty="0" err="1"/>
              <a:t>цієї</a:t>
            </a:r>
            <a:r>
              <a:rPr lang="ru-RU" sz="2400" dirty="0"/>
              <a:t> </a:t>
            </a:r>
            <a:r>
              <a:rPr lang="ru-RU" sz="2400" dirty="0" err="1"/>
              <a:t>моделі</a:t>
            </a:r>
            <a:r>
              <a:rPr lang="ru-RU" sz="2400" dirty="0"/>
              <a:t> Маркс і </a:t>
            </a:r>
            <a:r>
              <a:rPr lang="ru-RU" sz="2400" dirty="0" err="1"/>
              <a:t>Енгельс</a:t>
            </a:r>
            <a:r>
              <a:rPr lang="ru-RU" sz="2400" dirty="0"/>
              <a:t> </a:t>
            </a:r>
            <a:r>
              <a:rPr lang="ru-RU" sz="2400" dirty="0" err="1"/>
              <a:t>розробили</a:t>
            </a:r>
            <a:r>
              <a:rPr lang="ru-RU" sz="2400" dirty="0"/>
              <a:t> </a:t>
            </a:r>
            <a:r>
              <a:rPr lang="ru-RU" sz="2400" dirty="0" err="1"/>
              <a:t>концепцію</a:t>
            </a:r>
            <a:r>
              <a:rPr lang="ru-RU" sz="2400" dirty="0"/>
              <a:t> </a:t>
            </a:r>
            <a:r>
              <a:rPr lang="ru-RU" sz="2400" dirty="0" err="1"/>
              <a:t>матеріалістичного</a:t>
            </a:r>
            <a:r>
              <a:rPr lang="ru-RU" sz="2400" dirty="0"/>
              <a:t> </a:t>
            </a:r>
            <a:r>
              <a:rPr lang="ru-RU" sz="2400" dirty="0" err="1"/>
              <a:t>розуміння</a:t>
            </a:r>
            <a:r>
              <a:rPr lang="ru-RU" sz="2400" dirty="0"/>
              <a:t> </a:t>
            </a:r>
            <a:r>
              <a:rPr lang="ru-RU" sz="2400" dirty="0" err="1"/>
              <a:t>історії</a:t>
            </a:r>
            <a:r>
              <a:rPr lang="ru-RU" sz="2400" dirty="0"/>
              <a:t>, </a:t>
            </a:r>
            <a:r>
              <a:rPr lang="ru-RU" sz="2400" dirty="0" err="1"/>
              <a:t>сутністю</a:t>
            </a:r>
            <a:r>
              <a:rPr lang="ru-RU" sz="2400" dirty="0"/>
              <a:t> </a:t>
            </a:r>
            <a:r>
              <a:rPr lang="ru-RU" sz="2400" dirty="0" err="1"/>
              <a:t>якої</a:t>
            </a:r>
            <a:r>
              <a:rPr lang="ru-RU" sz="2400" dirty="0"/>
              <a:t> є </a:t>
            </a:r>
            <a:r>
              <a:rPr lang="ru-RU" sz="2400" dirty="0" err="1"/>
              <a:t>положення</a:t>
            </a:r>
            <a:r>
              <a:rPr lang="ru-RU" sz="2400" dirty="0"/>
              <a:t> про </a:t>
            </a:r>
            <a:r>
              <a:rPr lang="ru-RU" sz="2400" dirty="0" err="1"/>
              <a:t>спосіб</a:t>
            </a:r>
            <a:r>
              <a:rPr lang="ru-RU" sz="2400" dirty="0"/>
              <a:t> </a:t>
            </a:r>
            <a:r>
              <a:rPr lang="ru-RU" sz="2400" dirty="0" err="1"/>
              <a:t>виробництва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формується</a:t>
            </a:r>
            <a:r>
              <a:rPr lang="ru-RU" sz="2400" dirty="0"/>
              <a:t> </a:t>
            </a:r>
            <a:r>
              <a:rPr lang="ru-RU" sz="2400" dirty="0" err="1"/>
              <a:t>об'єктивно</a:t>
            </a:r>
            <a:r>
              <a:rPr lang="ru-RU" sz="2400" dirty="0"/>
              <a:t>, </a:t>
            </a:r>
            <a:r>
              <a:rPr lang="ru-RU" sz="2400" dirty="0" err="1"/>
              <a:t>тобто</a:t>
            </a:r>
            <a:r>
              <a:rPr lang="ru-RU" sz="2400" dirty="0"/>
              <a:t> </a:t>
            </a:r>
            <a:r>
              <a:rPr lang="ru-RU" sz="2400" dirty="0" err="1"/>
              <a:t>незалежно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волі</a:t>
            </a:r>
            <a:r>
              <a:rPr lang="ru-RU" sz="2400" dirty="0"/>
              <a:t> і </a:t>
            </a:r>
            <a:r>
              <a:rPr lang="ru-RU" sz="2400" dirty="0" err="1"/>
              <a:t>свідомості</a:t>
            </a:r>
            <a:r>
              <a:rPr lang="ru-RU" sz="2400" dirty="0"/>
              <a:t> людей. Не </a:t>
            </a:r>
            <a:r>
              <a:rPr lang="ru-RU" sz="2400" dirty="0" err="1"/>
              <a:t>загальна</a:t>
            </a:r>
            <a:r>
              <a:rPr lang="ru-RU" sz="2400" dirty="0"/>
              <a:t> </a:t>
            </a:r>
            <a:r>
              <a:rPr lang="ru-RU" sz="2400" dirty="0" err="1"/>
              <a:t>ідея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загальний</a:t>
            </a:r>
            <a:r>
              <a:rPr lang="ru-RU" sz="2400" dirty="0"/>
              <a:t> Бог </a:t>
            </a:r>
            <a:r>
              <a:rPr lang="ru-RU" sz="2400" dirty="0" err="1"/>
              <a:t>пов'язують</a:t>
            </a:r>
            <a:r>
              <a:rPr lang="ru-RU" sz="2400" dirty="0"/>
              <a:t> людей в "</a:t>
            </a:r>
            <a:r>
              <a:rPr lang="ru-RU" sz="2400" dirty="0" err="1"/>
              <a:t>соціальний</a:t>
            </a:r>
            <a:r>
              <a:rPr lang="ru-RU" sz="2400" dirty="0"/>
              <a:t> </a:t>
            </a:r>
            <a:r>
              <a:rPr lang="ru-RU" sz="2400" dirty="0" err="1"/>
              <a:t>організм</a:t>
            </a:r>
            <a:r>
              <a:rPr lang="ru-RU" sz="2400" dirty="0"/>
              <a:t>", а </a:t>
            </a:r>
            <a:r>
              <a:rPr lang="ru-RU" sz="2400" dirty="0" err="1"/>
              <a:t>продуктивні</a:t>
            </a:r>
            <a:r>
              <a:rPr lang="ru-RU" sz="2400" dirty="0"/>
              <a:t> </a:t>
            </a:r>
            <a:r>
              <a:rPr lang="ru-RU" sz="2400" dirty="0" err="1"/>
              <a:t>сили</a:t>
            </a:r>
            <a:r>
              <a:rPr lang="ru-RU" sz="2400" dirty="0"/>
              <a:t> і </a:t>
            </a:r>
            <a:r>
              <a:rPr lang="ru-RU" sz="2400" dirty="0" err="1"/>
              <a:t>виробничі</a:t>
            </a:r>
            <a:r>
              <a:rPr lang="ru-RU" sz="2400" dirty="0"/>
              <a:t> </a:t>
            </a:r>
            <a:r>
              <a:rPr lang="ru-RU" sz="2400" dirty="0" err="1"/>
              <a:t>відносини</a:t>
            </a:r>
            <a:r>
              <a:rPr lang="ru-RU" sz="2400" dirty="0"/>
              <a:t>, </a:t>
            </a:r>
            <a:r>
              <a:rPr lang="ru-RU" sz="2400" dirty="0" err="1"/>
              <a:t>видозміни</a:t>
            </a:r>
            <a:r>
              <a:rPr lang="ru-RU" sz="2400" dirty="0"/>
              <a:t>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становлять</a:t>
            </a:r>
            <a:r>
              <a:rPr lang="ru-RU" sz="2400" dirty="0"/>
              <a:t> основу </a:t>
            </a:r>
            <a:r>
              <a:rPr lang="ru-RU" sz="2400" dirty="0" err="1"/>
              <a:t>суспільно-економічних</a:t>
            </a:r>
            <a:r>
              <a:rPr lang="ru-RU" sz="2400" dirty="0"/>
              <a:t> </a:t>
            </a:r>
            <a:r>
              <a:rPr lang="ru-RU" sz="2400" dirty="0" err="1"/>
              <a:t>формацій</a:t>
            </a:r>
            <a:r>
              <a:rPr lang="ru-RU" sz="2400" dirty="0"/>
              <a:t> як </a:t>
            </a:r>
            <a:r>
              <a:rPr lang="ru-RU" sz="2400" dirty="0" err="1"/>
              <a:t>етапів</a:t>
            </a:r>
            <a:r>
              <a:rPr lang="ru-RU" sz="2400" dirty="0"/>
              <a:t> </a:t>
            </a:r>
            <a:r>
              <a:rPr lang="ru-RU" sz="2400" dirty="0" err="1"/>
              <a:t>світової</a:t>
            </a:r>
            <a:r>
              <a:rPr lang="ru-RU" sz="2400" dirty="0"/>
              <a:t> </a:t>
            </a:r>
            <a:r>
              <a:rPr lang="ru-RU" sz="2400" dirty="0" err="1"/>
              <a:t>історії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15713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988839"/>
            <a:ext cx="4680520" cy="440133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688" y="980728"/>
            <a:ext cx="5369768" cy="701040"/>
          </a:xfrm>
        </p:spPr>
        <p:txBody>
          <a:bodyPr>
            <a:normAutofit/>
          </a:bodyPr>
          <a:lstStyle/>
          <a:p>
            <a:r>
              <a:rPr lang="ru-RU" dirty="0" err="1"/>
              <a:t>Соціальна</a:t>
            </a:r>
            <a:r>
              <a:rPr lang="ru-RU" dirty="0"/>
              <a:t> структура </a:t>
            </a:r>
            <a:r>
              <a:rPr lang="ru-RU" dirty="0" err="1"/>
              <a:t>суспільства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0366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07504" y="1484784"/>
            <a:ext cx="8784976" cy="5184576"/>
          </a:xfrm>
        </p:spPr>
        <p:txBody>
          <a:bodyPr>
            <a:normAutofit/>
          </a:bodyPr>
          <a:lstStyle/>
          <a:p>
            <a:r>
              <a:rPr lang="ru-RU" sz="3600" dirty="0"/>
              <a:t>Будь-яке </a:t>
            </a:r>
            <a:r>
              <a:rPr lang="ru-RU" sz="3600" dirty="0" err="1"/>
              <a:t>суспільство</a:t>
            </a:r>
            <a:r>
              <a:rPr lang="ru-RU" sz="3600" dirty="0"/>
              <a:t> – </a:t>
            </a:r>
            <a:r>
              <a:rPr lang="ru-RU" sz="3600" dirty="0" err="1"/>
              <a:t>це</a:t>
            </a:r>
            <a:r>
              <a:rPr lang="ru-RU" sz="3600" dirty="0"/>
              <a:t> не просто </a:t>
            </a:r>
            <a:r>
              <a:rPr lang="ru-RU" sz="3600" dirty="0" err="1"/>
              <a:t>група</a:t>
            </a:r>
            <a:r>
              <a:rPr lang="ru-RU" sz="3600" dirty="0"/>
              <a:t> </a:t>
            </a:r>
            <a:r>
              <a:rPr lang="ru-RU" sz="3600" dirty="0" err="1"/>
              <a:t>окремих</a:t>
            </a:r>
            <a:r>
              <a:rPr lang="ru-RU" sz="3600" dirty="0"/>
              <a:t> </a:t>
            </a:r>
            <a:r>
              <a:rPr lang="ru-RU" sz="3600" dirty="0" err="1"/>
              <a:t>індивідів</a:t>
            </a:r>
            <a:r>
              <a:rPr lang="ru-RU" sz="3600" dirty="0"/>
              <a:t>, а </a:t>
            </a:r>
            <a:r>
              <a:rPr lang="ru-RU" sz="3600" dirty="0" err="1"/>
              <a:t>певна</a:t>
            </a:r>
            <a:r>
              <a:rPr lang="ru-RU" sz="3600" dirty="0"/>
              <a:t> система </a:t>
            </a:r>
            <a:r>
              <a:rPr lang="ru-RU" sz="3600" dirty="0" err="1"/>
              <a:t>соціальних</a:t>
            </a:r>
            <a:r>
              <a:rPr lang="ru-RU" sz="3600" dirty="0"/>
              <a:t> </a:t>
            </a:r>
            <a:r>
              <a:rPr lang="ru-RU" sz="3600" dirty="0" err="1"/>
              <a:t>зв'язків</a:t>
            </a:r>
            <a:r>
              <a:rPr lang="ru-RU" sz="3600" dirty="0"/>
              <a:t>, </a:t>
            </a:r>
            <a:r>
              <a:rPr lang="ru-RU" sz="3600" dirty="0" err="1"/>
              <a:t>відносин</a:t>
            </a:r>
            <a:r>
              <a:rPr lang="ru-RU" sz="3600" dirty="0"/>
              <a:t>, </a:t>
            </a:r>
            <a:r>
              <a:rPr lang="ru-RU" sz="3600" dirty="0" err="1"/>
              <a:t>тенденцій</a:t>
            </a:r>
            <a:r>
              <a:rPr lang="ru-RU" sz="3600" dirty="0"/>
              <a:t> та </a:t>
            </a:r>
            <a:r>
              <a:rPr lang="ru-RU" sz="3600" dirty="0" err="1"/>
              <a:t>закономірностей</a:t>
            </a:r>
            <a:r>
              <a:rPr lang="ru-RU" sz="3600" dirty="0"/>
              <a:t> </a:t>
            </a:r>
            <a:r>
              <a:rPr lang="ru-RU" sz="3600" dirty="0" err="1"/>
              <a:t>розвитку</a:t>
            </a:r>
            <a:r>
              <a:rPr lang="ru-RU" sz="3600" dirty="0"/>
              <a:t>.</a:t>
            </a:r>
          </a:p>
          <a:p>
            <a:r>
              <a:rPr lang="ru-RU" sz="3600" dirty="0" err="1"/>
              <a:t>Сукупність</a:t>
            </a:r>
            <a:r>
              <a:rPr lang="ru-RU" sz="3600" dirty="0"/>
              <a:t> </a:t>
            </a:r>
            <a:r>
              <a:rPr lang="ru-RU" sz="3600" dirty="0" err="1"/>
              <a:t>соціальних</a:t>
            </a:r>
            <a:r>
              <a:rPr lang="ru-RU" sz="3600" dirty="0"/>
              <a:t> </a:t>
            </a:r>
            <a:r>
              <a:rPr lang="ru-RU" sz="3600" dirty="0" err="1"/>
              <a:t>спільностей</a:t>
            </a:r>
            <a:r>
              <a:rPr lang="ru-RU" sz="3600" dirty="0"/>
              <a:t> і </a:t>
            </a:r>
            <a:r>
              <a:rPr lang="ru-RU" sz="3600" dirty="0" err="1"/>
              <a:t>груп</a:t>
            </a:r>
            <a:r>
              <a:rPr lang="ru-RU" sz="3600" dirty="0"/>
              <a:t>, </a:t>
            </a:r>
            <a:r>
              <a:rPr lang="ru-RU" sz="3600" dirty="0" err="1"/>
              <a:t>що</a:t>
            </a:r>
            <a:r>
              <a:rPr lang="ru-RU" sz="3600" dirty="0"/>
              <a:t> </a:t>
            </a:r>
            <a:r>
              <a:rPr lang="ru-RU" sz="3600" dirty="0" err="1"/>
              <a:t>певним</a:t>
            </a:r>
            <a:r>
              <a:rPr lang="ru-RU" sz="3600" dirty="0"/>
              <a:t> чином </a:t>
            </a:r>
            <a:r>
              <a:rPr lang="ru-RU" sz="3600" dirty="0" err="1"/>
              <a:t>взаємодіють</a:t>
            </a:r>
            <a:r>
              <a:rPr lang="ru-RU" sz="3600" dirty="0"/>
              <a:t> </a:t>
            </a:r>
            <a:r>
              <a:rPr lang="ru-RU" sz="3600" dirty="0" err="1"/>
              <a:t>між</a:t>
            </a:r>
            <a:r>
              <a:rPr lang="ru-RU" sz="3600" dirty="0"/>
              <a:t> собою, становить </a:t>
            </a:r>
            <a:r>
              <a:rPr lang="ru-RU" sz="3600" dirty="0" err="1"/>
              <a:t>соціальну</a:t>
            </a:r>
            <a:r>
              <a:rPr lang="ru-RU" sz="3600" dirty="0"/>
              <a:t> структуру </a:t>
            </a:r>
            <a:r>
              <a:rPr lang="ru-RU" sz="3600" dirty="0" err="1"/>
              <a:t>суспільства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44294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4680520" cy="6120680"/>
          </a:xfrm>
        </p:spPr>
        <p:txBody>
          <a:bodyPr/>
          <a:lstStyle/>
          <a:p>
            <a:r>
              <a:rPr lang="ru-RU" sz="2800" dirty="0" err="1"/>
              <a:t>Залежно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кількісного</a:t>
            </a:r>
            <a:r>
              <a:rPr lang="ru-RU" sz="2800" dirty="0"/>
              <a:t> складу </a:t>
            </a:r>
            <a:r>
              <a:rPr lang="ru-RU" sz="2800" dirty="0" err="1"/>
              <a:t>соціальні</a:t>
            </a:r>
            <a:r>
              <a:rPr lang="ru-RU" sz="2800" dirty="0"/>
              <a:t> </a:t>
            </a:r>
            <a:r>
              <a:rPr lang="ru-RU" sz="2800" dirty="0" err="1"/>
              <a:t>спільності</a:t>
            </a:r>
            <a:r>
              <a:rPr lang="ru-RU" sz="2800" dirty="0"/>
              <a:t> </a:t>
            </a:r>
            <a:r>
              <a:rPr lang="ru-RU" sz="2800" dirty="0" err="1"/>
              <a:t>поділяються</a:t>
            </a:r>
            <a:r>
              <a:rPr lang="ru-RU" sz="2800" dirty="0"/>
              <a:t> на:</a:t>
            </a:r>
          </a:p>
          <a:p>
            <a:r>
              <a:rPr lang="ru-RU" sz="2800" dirty="0"/>
              <a:t>– </a:t>
            </a:r>
            <a:r>
              <a:rPr lang="ru-RU" sz="2800" dirty="0" err="1"/>
              <a:t>великі</a:t>
            </a:r>
            <a:r>
              <a:rPr lang="ru-RU" sz="2800" dirty="0"/>
              <a:t> (</a:t>
            </a:r>
            <a:r>
              <a:rPr lang="ru-RU" sz="2800" dirty="0" err="1"/>
              <a:t>класи</a:t>
            </a:r>
            <a:r>
              <a:rPr lang="ru-RU" sz="2800" dirty="0"/>
              <a:t>, </a:t>
            </a:r>
            <a:r>
              <a:rPr lang="ru-RU" sz="2800" dirty="0" err="1"/>
              <a:t>нації</a:t>
            </a:r>
            <a:r>
              <a:rPr lang="ru-RU" sz="2800" dirty="0"/>
              <a:t>, </a:t>
            </a:r>
            <a:r>
              <a:rPr lang="ru-RU" sz="2800" dirty="0" err="1"/>
              <a:t>професійні</a:t>
            </a:r>
            <a:r>
              <a:rPr lang="ru-RU" sz="2800" dirty="0"/>
              <a:t> та </a:t>
            </a:r>
            <a:r>
              <a:rPr lang="ru-RU" sz="2800" dirty="0" err="1"/>
              <a:t>галузеві</a:t>
            </a:r>
            <a:r>
              <a:rPr lang="ru-RU" sz="2800" dirty="0"/>
              <a:t> </a:t>
            </a:r>
            <a:r>
              <a:rPr lang="ru-RU" sz="2800" dirty="0" err="1"/>
              <a:t>групи</a:t>
            </a:r>
            <a:r>
              <a:rPr lang="ru-RU" sz="2800" dirty="0"/>
              <a:t> </a:t>
            </a:r>
            <a:r>
              <a:rPr lang="ru-RU" sz="2800" dirty="0" err="1"/>
              <a:t>тощо</a:t>
            </a:r>
            <a:r>
              <a:rPr lang="ru-RU" sz="2800" dirty="0"/>
              <a:t>);</a:t>
            </a:r>
          </a:p>
          <a:p>
            <a:r>
              <a:rPr lang="ru-RU" sz="2800" dirty="0"/>
              <a:t>– </a:t>
            </a:r>
            <a:r>
              <a:rPr lang="ru-RU" sz="2800" dirty="0" err="1"/>
              <a:t>середні</a:t>
            </a:r>
            <a:r>
              <a:rPr lang="ru-RU" sz="2800" dirty="0"/>
              <a:t> (</a:t>
            </a:r>
            <a:r>
              <a:rPr lang="ru-RU" sz="2800" dirty="0" err="1"/>
              <a:t>територіальні</a:t>
            </a:r>
            <a:r>
              <a:rPr lang="ru-RU" sz="2800" dirty="0"/>
              <a:t> </a:t>
            </a:r>
            <a:r>
              <a:rPr lang="ru-RU" sz="2800" dirty="0" err="1"/>
              <a:t>спільності</a:t>
            </a:r>
            <a:r>
              <a:rPr lang="ru-RU" sz="2800" dirty="0"/>
              <a:t>, </a:t>
            </a:r>
            <a:r>
              <a:rPr lang="ru-RU" sz="2800" dirty="0" err="1"/>
              <a:t>виробничі</a:t>
            </a:r>
            <a:r>
              <a:rPr lang="ru-RU" sz="2800" dirty="0"/>
              <a:t> </a:t>
            </a:r>
            <a:r>
              <a:rPr lang="ru-RU" sz="2800" dirty="0" err="1"/>
              <a:t>колективи</a:t>
            </a:r>
            <a:r>
              <a:rPr lang="ru-RU" sz="2800" dirty="0"/>
              <a:t> </a:t>
            </a:r>
            <a:r>
              <a:rPr lang="ru-RU" sz="2800" dirty="0" err="1"/>
              <a:t>тощо</a:t>
            </a:r>
            <a:r>
              <a:rPr lang="ru-RU" sz="2800" dirty="0"/>
              <a:t>);</a:t>
            </a:r>
          </a:p>
          <a:p>
            <a:r>
              <a:rPr lang="ru-RU" sz="2800" dirty="0"/>
              <a:t>– </a:t>
            </a:r>
            <a:r>
              <a:rPr lang="ru-RU" sz="2800" dirty="0" err="1"/>
              <a:t>малі</a:t>
            </a:r>
            <a:r>
              <a:rPr lang="ru-RU" sz="2800" dirty="0"/>
              <a:t> (</a:t>
            </a:r>
            <a:r>
              <a:rPr lang="ru-RU" sz="2800" dirty="0" err="1"/>
              <a:t>сім'я</a:t>
            </a:r>
            <a:r>
              <a:rPr lang="ru-RU" sz="2800" dirty="0"/>
              <a:t> та </a:t>
            </a:r>
            <a:r>
              <a:rPr lang="ru-RU" sz="2800" dirty="0" err="1"/>
              <a:t>інші</a:t>
            </a:r>
            <a:r>
              <a:rPr lang="ru-RU" sz="2800" dirty="0"/>
              <a:t>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7795" y="2924944"/>
            <a:ext cx="381642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253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07504" y="2357430"/>
            <a:ext cx="8784976" cy="4383938"/>
          </a:xfrm>
        </p:spPr>
        <p:txBody>
          <a:bodyPr>
            <a:normAutofit/>
          </a:bodyPr>
          <a:lstStyle/>
          <a:p>
            <a:r>
              <a:rPr lang="ru-RU" dirty="0" err="1"/>
              <a:t>Значне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малих</a:t>
            </a:r>
            <a:r>
              <a:rPr lang="ru-RU" dirty="0"/>
              <a:t> форм </a:t>
            </a:r>
            <a:r>
              <a:rPr lang="ru-RU" dirty="0" err="1"/>
              <a:t>бізнесу</a:t>
            </a:r>
            <a:r>
              <a:rPr lang="ru-RU" dirty="0"/>
              <a:t> та </a:t>
            </a:r>
            <a:r>
              <a:rPr lang="ru-RU" dirty="0" err="1"/>
              <a:t>інтелектуалізація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сфер </a:t>
            </a:r>
            <a:r>
              <a:rPr lang="ru-RU" dirty="0" err="1"/>
              <a:t>суспільного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прогнозувати</a:t>
            </a:r>
            <a:r>
              <a:rPr lang="ru-RU" dirty="0"/>
              <a:t> як подальше </a:t>
            </a:r>
            <a:r>
              <a:rPr lang="ru-RU" dirty="0" err="1"/>
              <a:t>кількісне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проміжних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, так і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значимості</a:t>
            </a:r>
            <a:r>
              <a:rPr lang="ru-RU" dirty="0"/>
              <a:t> в </a:t>
            </a:r>
            <a:r>
              <a:rPr lang="ru-RU" dirty="0" err="1"/>
              <a:t>соціальній</a:t>
            </a:r>
            <a:r>
              <a:rPr lang="ru-RU" dirty="0"/>
              <a:t> </a:t>
            </a:r>
            <a:r>
              <a:rPr lang="ru-RU" dirty="0" err="1"/>
              <a:t>структурі</a:t>
            </a:r>
            <a:r>
              <a:rPr lang="ru-RU" dirty="0"/>
              <a:t>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зв'язку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дослідники</a:t>
            </a:r>
            <a:r>
              <a:rPr lang="ru-RU" dirty="0"/>
              <a:t> </a:t>
            </a:r>
            <a:r>
              <a:rPr lang="ru-RU" dirty="0" err="1"/>
              <a:t>стверджують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,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інформаційного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, </a:t>
            </a:r>
            <a:r>
              <a:rPr lang="ru-RU" dirty="0" err="1"/>
              <a:t>закінчується</a:t>
            </a:r>
            <a:r>
              <a:rPr lang="ru-RU" dirty="0"/>
              <a:t> великий </a:t>
            </a:r>
            <a:r>
              <a:rPr lang="ru-RU" dirty="0" err="1"/>
              <a:t>період</a:t>
            </a:r>
            <a:r>
              <a:rPr lang="ru-RU" dirty="0"/>
              <a:t> в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, </a:t>
            </a:r>
            <a:r>
              <a:rPr lang="ru-RU" dirty="0" err="1"/>
              <a:t>пов'язаний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поділом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на </a:t>
            </a:r>
            <a:r>
              <a:rPr lang="ru-RU" dirty="0" err="1"/>
              <a:t>класи</a:t>
            </a:r>
            <a:r>
              <a:rPr lang="ru-RU" dirty="0"/>
              <a:t>. </a:t>
            </a:r>
            <a:r>
              <a:rPr lang="ru-RU" dirty="0" err="1"/>
              <a:t>Зростаючі</a:t>
            </a:r>
            <a:r>
              <a:rPr lang="ru-RU" dirty="0"/>
              <a:t> </a:t>
            </a:r>
            <a:r>
              <a:rPr lang="ru-RU" dirty="0" err="1"/>
              <a:t>масштаби</a:t>
            </a:r>
            <a:r>
              <a:rPr lang="ru-RU" dirty="0"/>
              <a:t> </a:t>
            </a:r>
            <a:r>
              <a:rPr lang="ru-RU" dirty="0" err="1"/>
              <a:t>інтелектуальної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в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формах і видах </a:t>
            </a:r>
            <a:r>
              <a:rPr lang="ru-RU" dirty="0" err="1"/>
              <a:t>створюють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для </a:t>
            </a:r>
            <a:r>
              <a:rPr lang="ru-RU" dirty="0" err="1"/>
              <a:t>становлення</a:t>
            </a:r>
            <a:r>
              <a:rPr lang="ru-RU" dirty="0"/>
              <a:t> </a:t>
            </a:r>
            <a:r>
              <a:rPr lang="ru-RU" dirty="0" err="1"/>
              <a:t>соціально</a:t>
            </a:r>
            <a:r>
              <a:rPr lang="ru-RU" dirty="0"/>
              <a:t> </a:t>
            </a:r>
            <a:r>
              <a:rPr lang="ru-RU" dirty="0" err="1"/>
              <a:t>розмаїтого</a:t>
            </a:r>
            <a:r>
              <a:rPr lang="ru-RU" dirty="0"/>
              <a:t> </a:t>
            </a:r>
            <a:r>
              <a:rPr lang="ru-RU" dirty="0" err="1"/>
              <a:t>безкласового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7" y="18928"/>
            <a:ext cx="3074979" cy="23385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214290"/>
            <a:ext cx="2917088" cy="218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699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3464" y="1428736"/>
            <a:ext cx="3140536" cy="3571900"/>
          </a:xfrm>
        </p:spPr>
      </p:pic>
      <p:sp>
        <p:nvSpPr>
          <p:cNvPr id="5" name="TextBox 4"/>
          <p:cNvSpPr txBox="1"/>
          <p:nvPr/>
        </p:nvSpPr>
        <p:spPr>
          <a:xfrm>
            <a:off x="142844" y="1000108"/>
            <a:ext cx="571504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 </a:t>
            </a:r>
            <a:r>
              <a:rPr lang="ru-RU" sz="2800" dirty="0" err="1" smtClean="0"/>
              <a:t>зв'язку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цим</a:t>
            </a:r>
            <a:r>
              <a:rPr lang="ru-RU" sz="2800" dirty="0" smtClean="0"/>
              <a:t> </a:t>
            </a:r>
            <a:r>
              <a:rPr lang="ru-RU" sz="2800" dirty="0" err="1" smtClean="0"/>
              <a:t>деякі</a:t>
            </a:r>
            <a:r>
              <a:rPr lang="ru-RU" sz="2800" dirty="0" smtClean="0"/>
              <a:t> </a:t>
            </a:r>
            <a:r>
              <a:rPr lang="ru-RU" sz="2800" dirty="0" err="1" smtClean="0"/>
              <a:t>дослідники</a:t>
            </a:r>
            <a:r>
              <a:rPr lang="ru-RU" sz="2800" dirty="0" smtClean="0"/>
              <a:t> </a:t>
            </a:r>
            <a:r>
              <a:rPr lang="ru-RU" sz="2800" dirty="0" err="1" smtClean="0"/>
              <a:t>стверджують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сьогодні</a:t>
            </a:r>
            <a:r>
              <a:rPr lang="ru-RU" sz="2800" dirty="0" smtClean="0"/>
              <a:t>, в </a:t>
            </a:r>
            <a:r>
              <a:rPr lang="ru-RU" sz="2800" dirty="0" err="1" smtClean="0"/>
              <a:t>умовах</a:t>
            </a:r>
            <a:r>
              <a:rPr lang="ru-RU" sz="2800" dirty="0" smtClean="0"/>
              <a:t> </a:t>
            </a:r>
            <a:r>
              <a:rPr lang="ru-RU" sz="2800" dirty="0" err="1" smtClean="0"/>
              <a:t>інформаційного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суспільства</a:t>
            </a:r>
            <a:r>
              <a:rPr lang="ru-RU" sz="2800" dirty="0" smtClean="0"/>
              <a:t>, </a:t>
            </a:r>
            <a:r>
              <a:rPr lang="ru-RU" sz="2800" dirty="0" err="1" smtClean="0"/>
              <a:t>закінчується</a:t>
            </a:r>
            <a:r>
              <a:rPr lang="ru-RU" sz="2800" dirty="0" smtClean="0"/>
              <a:t> великий </a:t>
            </a:r>
            <a:r>
              <a:rPr lang="ru-RU" sz="2800" dirty="0" err="1" smtClean="0"/>
              <a:t>період</a:t>
            </a:r>
            <a:r>
              <a:rPr lang="ru-RU" sz="2800" dirty="0" smtClean="0"/>
              <a:t> в </a:t>
            </a:r>
            <a:r>
              <a:rPr lang="ru-RU" sz="2800" dirty="0" err="1" smtClean="0"/>
              <a:t>історії</a:t>
            </a:r>
            <a:r>
              <a:rPr lang="ru-RU" sz="2800" dirty="0" smtClean="0"/>
              <a:t> </a:t>
            </a:r>
            <a:r>
              <a:rPr lang="ru-RU" sz="2800" dirty="0" err="1" smtClean="0"/>
              <a:t>людства</a:t>
            </a:r>
            <a:r>
              <a:rPr lang="ru-RU" sz="2800" dirty="0" smtClean="0"/>
              <a:t>, </a:t>
            </a:r>
            <a:r>
              <a:rPr lang="ru-RU" sz="2800" dirty="0" err="1" smtClean="0"/>
              <a:t>пов'язаний</a:t>
            </a:r>
            <a:r>
              <a:rPr lang="ru-RU" sz="2800" dirty="0" smtClean="0"/>
              <a:t> </a:t>
            </a:r>
            <a:r>
              <a:rPr lang="ru-RU" sz="2800" dirty="0" err="1" smtClean="0"/>
              <a:t>із</a:t>
            </a:r>
            <a:r>
              <a:rPr lang="ru-RU" sz="2800" dirty="0" smtClean="0"/>
              <a:t> </a:t>
            </a:r>
            <a:r>
              <a:rPr lang="ru-RU" sz="2800" dirty="0" err="1" smtClean="0"/>
              <a:t>поділом</a:t>
            </a:r>
            <a:r>
              <a:rPr lang="ru-RU" sz="2800" dirty="0" smtClean="0"/>
              <a:t> </a:t>
            </a:r>
            <a:r>
              <a:rPr lang="ru-RU" sz="2800" dirty="0" err="1" smtClean="0"/>
              <a:t>суспільства</a:t>
            </a:r>
            <a:r>
              <a:rPr lang="ru-RU" sz="2800" dirty="0" smtClean="0"/>
              <a:t> на </a:t>
            </a:r>
            <a:r>
              <a:rPr lang="ru-RU" sz="2800" dirty="0" err="1" smtClean="0"/>
              <a:t>класи</a:t>
            </a:r>
            <a:r>
              <a:rPr lang="ru-RU" sz="2800" dirty="0" smtClean="0"/>
              <a:t>. </a:t>
            </a:r>
            <a:r>
              <a:rPr lang="ru-RU" sz="2800" dirty="0" err="1" smtClean="0"/>
              <a:t>Зростаючі</a:t>
            </a:r>
            <a:r>
              <a:rPr lang="ru-RU" sz="2800" dirty="0" smtClean="0"/>
              <a:t> </a:t>
            </a:r>
            <a:r>
              <a:rPr lang="ru-RU" sz="2800" dirty="0" err="1" smtClean="0"/>
              <a:t>масштаби</a:t>
            </a:r>
            <a:r>
              <a:rPr lang="ru-RU" sz="2800" dirty="0" smtClean="0"/>
              <a:t> </a:t>
            </a:r>
            <a:r>
              <a:rPr lang="ru-RU" sz="2800" dirty="0" err="1" smtClean="0"/>
              <a:t>інтелектуальної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діяльності</a:t>
            </a:r>
            <a:r>
              <a:rPr lang="ru-RU" sz="2800" dirty="0" smtClean="0"/>
              <a:t> в </a:t>
            </a:r>
            <a:r>
              <a:rPr lang="ru-RU" sz="2800" dirty="0" err="1" smtClean="0"/>
              <a:t>її</a:t>
            </a:r>
            <a:r>
              <a:rPr lang="ru-RU" sz="2800" dirty="0" smtClean="0"/>
              <a:t> </a:t>
            </a:r>
            <a:r>
              <a:rPr lang="ru-RU" sz="2800" dirty="0" err="1" smtClean="0"/>
              <a:t>різних</a:t>
            </a:r>
            <a:r>
              <a:rPr lang="ru-RU" sz="2800" dirty="0" smtClean="0"/>
              <a:t> формах </a:t>
            </a:r>
            <a:r>
              <a:rPr lang="ru-RU" sz="2800" dirty="0" err="1" smtClean="0"/>
              <a:t>і</a:t>
            </a:r>
            <a:r>
              <a:rPr lang="ru-RU" sz="2800" dirty="0" smtClean="0"/>
              <a:t> видах </a:t>
            </a:r>
            <a:r>
              <a:rPr lang="ru-RU" sz="2800" dirty="0" err="1" smtClean="0"/>
              <a:t>створюють</a:t>
            </a:r>
            <a:r>
              <a:rPr lang="ru-RU" sz="2800" dirty="0" smtClean="0"/>
              <a:t> </a:t>
            </a:r>
            <a:r>
              <a:rPr lang="ru-RU" sz="2800" dirty="0" err="1" smtClean="0"/>
              <a:t>умови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становлення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соціально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розмаїтого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безкласового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суспільства</a:t>
            </a:r>
            <a:r>
              <a:rPr lang="ru-RU" sz="2800" dirty="0" smtClean="0"/>
              <a:t>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0567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44824"/>
            <a:ext cx="5941157" cy="4752528"/>
          </a:xfrm>
        </p:spPr>
        <p:txBody>
          <a:bodyPr>
            <a:normAutofit/>
          </a:bodyPr>
          <a:lstStyle/>
          <a:p>
            <a:r>
              <a:rPr lang="ru-RU" sz="2400" dirty="0"/>
              <a:t>"Наука про </a:t>
            </a:r>
            <a:r>
              <a:rPr lang="ru-RU" sz="2400" dirty="0" err="1"/>
              <a:t>суспільство</a:t>
            </a:r>
            <a:r>
              <a:rPr lang="ru-RU" sz="2400" dirty="0"/>
              <a:t> – </a:t>
            </a:r>
            <a:r>
              <a:rPr lang="ru-RU" sz="2400" dirty="0" err="1"/>
              <a:t>найскладніша</a:t>
            </a:r>
            <a:r>
              <a:rPr lang="ru-RU" sz="2400" dirty="0"/>
              <a:t> з </a:t>
            </a:r>
            <a:r>
              <a:rPr lang="ru-RU" sz="2400" dirty="0" err="1"/>
              <a:t>усіх</a:t>
            </a:r>
            <a:r>
              <a:rPr lang="ru-RU" sz="2400" dirty="0"/>
              <a:t> наук. </a:t>
            </a:r>
            <a:r>
              <a:rPr lang="ru-RU" sz="2400" dirty="0" err="1"/>
              <a:t>Суспільство</a:t>
            </a:r>
            <a:r>
              <a:rPr lang="ru-RU" sz="2400" dirty="0"/>
              <a:t> </a:t>
            </a:r>
            <a:r>
              <a:rPr lang="ru-RU" sz="2400" dirty="0" err="1"/>
              <a:t>зазнає</a:t>
            </a:r>
            <a:r>
              <a:rPr lang="ru-RU" sz="2400" dirty="0"/>
              <a:t> </a:t>
            </a:r>
            <a:r>
              <a:rPr lang="ru-RU" sz="2400" dirty="0" err="1"/>
              <a:t>впливу</a:t>
            </a:r>
            <a:r>
              <a:rPr lang="ru-RU" sz="2400" dirty="0"/>
              <a:t> </a:t>
            </a:r>
            <a:r>
              <a:rPr lang="ru-RU" sz="2400" dirty="0" err="1"/>
              <a:t>різноманітних</a:t>
            </a:r>
            <a:r>
              <a:rPr lang="ru-RU" sz="2400" dirty="0"/>
              <a:t> </a:t>
            </a:r>
            <a:r>
              <a:rPr lang="ru-RU" sz="2400" dirty="0" err="1"/>
              <a:t>факторів</a:t>
            </a:r>
            <a:r>
              <a:rPr lang="ru-RU" sz="2400" dirty="0"/>
              <a:t>, </a:t>
            </a:r>
            <a:r>
              <a:rPr lang="ru-RU" sz="2400" dirty="0" err="1"/>
              <a:t>воно</a:t>
            </a:r>
            <a:r>
              <a:rPr lang="ru-RU" sz="2400" dirty="0"/>
              <a:t> </a:t>
            </a:r>
            <a:r>
              <a:rPr lang="ru-RU" sz="2400" dirty="0" err="1"/>
              <a:t>надто</a:t>
            </a:r>
            <a:r>
              <a:rPr lang="ru-RU" sz="2400" dirty="0"/>
              <a:t> </a:t>
            </a:r>
            <a:r>
              <a:rPr lang="ru-RU" sz="2400" dirty="0" err="1"/>
              <a:t>рухливе</a:t>
            </a:r>
            <a:r>
              <a:rPr lang="ru-RU" sz="2400" dirty="0"/>
              <a:t>, </a:t>
            </a:r>
            <a:r>
              <a:rPr lang="ru-RU" sz="2400" dirty="0" err="1"/>
              <a:t>динамічне</a:t>
            </a:r>
            <a:r>
              <a:rPr lang="ru-RU" sz="2400" dirty="0"/>
              <a:t>..."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Джон </a:t>
            </a:r>
            <a:r>
              <a:rPr lang="uk-UA" dirty="0" err="1" smtClean="0"/>
              <a:t>Бернал</a:t>
            </a:r>
            <a:r>
              <a:rPr lang="uk-UA" dirty="0" smtClean="0"/>
              <a:t>   говорив: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2276872"/>
            <a:ext cx="2928893" cy="402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137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i="1" dirty="0" err="1">
                <a:solidFill>
                  <a:srgbClr val="FF0000"/>
                </a:solidFill>
              </a:rPr>
              <a:t>Суспільство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форма </a:t>
            </a:r>
            <a:r>
              <a:rPr lang="ru-RU" dirty="0" err="1"/>
              <a:t>життєдіяльності</a:t>
            </a:r>
            <a:r>
              <a:rPr lang="ru-RU" dirty="0"/>
              <a:t> людей,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система,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розвивається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об'єктивних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законів</a:t>
            </a:r>
            <a:r>
              <a:rPr lang="ru-RU" dirty="0" smtClean="0"/>
              <a:t>.</a:t>
            </a:r>
          </a:p>
          <a:p>
            <a:r>
              <a:rPr lang="ru-RU" dirty="0"/>
              <a:t>Як </a:t>
            </a:r>
            <a:r>
              <a:rPr lang="ru-RU" dirty="0" err="1"/>
              <a:t>тотожне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"</a:t>
            </a:r>
            <a:r>
              <a:rPr lang="ru-RU" dirty="0" err="1"/>
              <a:t>соціум</a:t>
            </a:r>
            <a:r>
              <a:rPr lang="ru-RU" dirty="0"/>
              <a:t>". </a:t>
            </a:r>
            <a:endParaRPr lang="ru-RU" dirty="0" smtClean="0"/>
          </a:p>
          <a:p>
            <a:r>
              <a:rPr lang="ru-RU" b="1" i="1" dirty="0" err="1" smtClean="0">
                <a:solidFill>
                  <a:srgbClr val="FF0000"/>
                </a:solidFill>
              </a:rPr>
              <a:t>Соціум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–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це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система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суспільного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співжиття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людей.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Соціум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походить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від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латинського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слова "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соціо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",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що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означає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з'єднати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поєднати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розпочинати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спільну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працю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Звідси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первинне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значення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поняття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"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суспільство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",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що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означає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спільність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, союз,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співпраця</a:t>
            </a:r>
            <a:r>
              <a:rPr lang="ru-RU" sz="1600" dirty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Що</a:t>
            </a:r>
            <a:r>
              <a:rPr lang="ru-RU" dirty="0"/>
              <a:t> ж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суспільство</a:t>
            </a:r>
            <a:r>
              <a:rPr lang="ru-R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400407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07504" y="1268760"/>
            <a:ext cx="8856984" cy="2304256"/>
          </a:xfrm>
        </p:spPr>
        <p:txBody>
          <a:bodyPr/>
          <a:lstStyle/>
          <a:p>
            <a:r>
              <a:rPr lang="ru-RU" dirty="0" err="1"/>
              <a:t>Суспільство</a:t>
            </a:r>
            <a:r>
              <a:rPr lang="ru-RU" dirty="0"/>
              <a:t> як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вивчається</a:t>
            </a:r>
            <a:r>
              <a:rPr lang="ru-RU" dirty="0"/>
              <a:t> </a:t>
            </a:r>
            <a:r>
              <a:rPr lang="ru-RU" dirty="0" err="1"/>
              <a:t>багатьма</a:t>
            </a:r>
            <a:r>
              <a:rPr lang="ru-RU" dirty="0"/>
              <a:t> </a:t>
            </a:r>
            <a:r>
              <a:rPr lang="ru-RU" dirty="0" err="1"/>
              <a:t>суспільними</a:t>
            </a:r>
            <a:r>
              <a:rPr lang="ru-RU" dirty="0"/>
              <a:t> </a:t>
            </a:r>
            <a:r>
              <a:rPr lang="ru-RU" dirty="0" err="1"/>
              <a:t>дисциплінами</a:t>
            </a:r>
            <a:r>
              <a:rPr lang="ru-RU" dirty="0"/>
              <a:t>: </a:t>
            </a:r>
            <a:r>
              <a:rPr lang="ru-RU" dirty="0" err="1"/>
              <a:t>соціологією</a:t>
            </a:r>
            <a:r>
              <a:rPr lang="ru-RU" dirty="0"/>
              <a:t>, </a:t>
            </a:r>
            <a:r>
              <a:rPr lang="ru-RU" dirty="0" err="1"/>
              <a:t>антропологією</a:t>
            </a:r>
            <a:r>
              <a:rPr lang="ru-RU" dirty="0"/>
              <a:t>, </a:t>
            </a:r>
            <a:r>
              <a:rPr lang="ru-RU" dirty="0" err="1"/>
              <a:t>психологією</a:t>
            </a:r>
            <a:r>
              <a:rPr lang="ru-RU" dirty="0"/>
              <a:t>, </a:t>
            </a:r>
            <a:r>
              <a:rPr lang="ru-RU" dirty="0" err="1"/>
              <a:t>етнографією</a:t>
            </a:r>
            <a:r>
              <a:rPr lang="ru-RU" dirty="0"/>
              <a:t>, </a:t>
            </a:r>
            <a:r>
              <a:rPr lang="ru-RU" dirty="0" err="1"/>
              <a:t>мовознавством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Соціальна</a:t>
            </a:r>
            <a:r>
              <a:rPr lang="ru-RU" dirty="0"/>
              <a:t> </a:t>
            </a:r>
            <a:r>
              <a:rPr lang="ru-RU" dirty="0" err="1"/>
              <a:t>філософія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базується</a:t>
            </a:r>
            <a:r>
              <a:rPr lang="ru-RU" dirty="0"/>
              <a:t> на </a:t>
            </a:r>
            <a:r>
              <a:rPr lang="ru-RU" dirty="0" err="1"/>
              <a:t>принципі</a:t>
            </a:r>
            <a:r>
              <a:rPr lang="ru-RU" dirty="0"/>
              <a:t> антропоцентризму, </a:t>
            </a:r>
            <a:r>
              <a:rPr lang="ru-RU" dirty="0" err="1"/>
              <a:t>досліджує</a:t>
            </a:r>
            <a:r>
              <a:rPr lang="ru-RU" dirty="0"/>
              <a:t> стан </a:t>
            </a:r>
            <a:r>
              <a:rPr lang="ru-RU" dirty="0" err="1"/>
              <a:t>суспільства</a:t>
            </a:r>
            <a:r>
              <a:rPr lang="ru-RU" dirty="0"/>
              <a:t> як </a:t>
            </a:r>
            <a:r>
              <a:rPr lang="ru-RU" dirty="0" err="1"/>
              <a:t>цілісної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dirty="0" err="1"/>
              <a:t>всезагальні</a:t>
            </a:r>
            <a:r>
              <a:rPr lang="ru-RU" dirty="0"/>
              <a:t> </a:t>
            </a:r>
            <a:r>
              <a:rPr lang="ru-RU" dirty="0" err="1"/>
              <a:t>закони</a:t>
            </a:r>
            <a:r>
              <a:rPr lang="ru-RU" dirty="0"/>
              <a:t> та </a:t>
            </a:r>
            <a:r>
              <a:rPr lang="ru-RU" dirty="0" err="1"/>
              <a:t>рушійні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функціонування</a:t>
            </a:r>
            <a:r>
              <a:rPr lang="ru-RU" dirty="0"/>
              <a:t> та </a:t>
            </a:r>
            <a:r>
              <a:rPr lang="ru-RU" dirty="0" err="1" smtClean="0"/>
              <a:t>розвитку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взаємозв'язок</a:t>
            </a:r>
            <a:r>
              <a:rPr lang="ru-RU" dirty="0"/>
              <a:t> з </a:t>
            </a:r>
            <a:r>
              <a:rPr lang="ru-RU" dirty="0" err="1"/>
              <a:t>природним</a:t>
            </a:r>
            <a:r>
              <a:rPr lang="ru-RU" dirty="0"/>
              <a:t> </a:t>
            </a:r>
            <a:r>
              <a:rPr lang="ru-RU" dirty="0" err="1"/>
              <a:t>середовищем</a:t>
            </a:r>
            <a:r>
              <a:rPr lang="ru-RU" dirty="0"/>
              <a:t>, </a:t>
            </a:r>
            <a:r>
              <a:rPr lang="ru-RU" dirty="0" err="1"/>
              <a:t>навколишнім</a:t>
            </a:r>
            <a:r>
              <a:rPr lang="ru-RU" dirty="0"/>
              <a:t> </a:t>
            </a:r>
            <a:r>
              <a:rPr lang="ru-RU" dirty="0" err="1"/>
              <a:t>світом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3546095"/>
            <a:ext cx="5112568" cy="319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361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8568952" cy="4896544"/>
          </a:xfrm>
        </p:spPr>
        <p:txBody>
          <a:bodyPr>
            <a:normAutofit/>
          </a:bodyPr>
          <a:lstStyle/>
          <a:p>
            <a:r>
              <a:rPr lang="ru-RU" dirty="0" err="1"/>
              <a:t>Суспільство</a:t>
            </a:r>
            <a:r>
              <a:rPr lang="ru-RU" dirty="0"/>
              <a:t> як </a:t>
            </a:r>
            <a:r>
              <a:rPr lang="ru-RU" dirty="0" err="1"/>
              <a:t>соціальна</a:t>
            </a:r>
            <a:r>
              <a:rPr lang="ru-RU" dirty="0"/>
              <a:t> </a:t>
            </a:r>
            <a:r>
              <a:rPr lang="ru-RU" dirty="0" err="1"/>
              <a:t>реальність</a:t>
            </a:r>
            <a:r>
              <a:rPr lang="ru-RU" dirty="0"/>
              <a:t> є </a:t>
            </a:r>
            <a:r>
              <a:rPr lang="ru-RU" dirty="0" err="1"/>
              <a:t>вищою</a:t>
            </a:r>
            <a:r>
              <a:rPr lang="ru-RU" dirty="0"/>
              <a:t> формою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матеріального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 </a:t>
            </a:r>
            <a:r>
              <a:rPr lang="ru-RU" dirty="0" err="1"/>
              <a:t>Суспільство</a:t>
            </a:r>
            <a:r>
              <a:rPr lang="ru-RU" dirty="0"/>
              <a:t> </a:t>
            </a:r>
            <a:r>
              <a:rPr lang="ru-RU" dirty="0" err="1"/>
              <a:t>виникло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еволюції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 і з самого початку мало </a:t>
            </a:r>
            <a:r>
              <a:rPr lang="ru-RU" dirty="0" err="1"/>
              <a:t>характерні</a:t>
            </a:r>
            <a:r>
              <a:rPr lang="ru-RU" dirty="0"/>
              <a:t> </a:t>
            </a:r>
            <a:r>
              <a:rPr lang="ru-RU" dirty="0" err="1"/>
              <a:t>риси</a:t>
            </a:r>
            <a:r>
              <a:rPr lang="ru-RU" dirty="0"/>
              <a:t>.</a:t>
            </a:r>
          </a:p>
          <a:p>
            <a:r>
              <a:rPr lang="ru-RU" dirty="0" err="1">
                <a:solidFill>
                  <a:srgbClr val="FF0000"/>
                </a:solidFill>
              </a:rPr>
              <a:t>По-перше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специфічна</a:t>
            </a:r>
            <a:r>
              <a:rPr lang="ru-RU" dirty="0"/>
              <a:t> системна </a:t>
            </a:r>
            <a:r>
              <a:rPr lang="ru-RU" dirty="0" err="1"/>
              <a:t>організація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відрізняється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матеріальних</a:t>
            </a:r>
            <a:r>
              <a:rPr lang="ru-RU" dirty="0"/>
              <a:t> систем особливою структурною базою, яка </a:t>
            </a:r>
            <a:r>
              <a:rPr lang="ru-RU" dirty="0" err="1"/>
              <a:t>поєднує</a:t>
            </a:r>
            <a:r>
              <a:rPr lang="ru-RU" dirty="0"/>
              <a:t> в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матеріальне</a:t>
            </a:r>
            <a:r>
              <a:rPr lang="ru-RU" dirty="0"/>
              <a:t> і </a:t>
            </a:r>
            <a:r>
              <a:rPr lang="ru-RU" dirty="0" err="1"/>
              <a:t>духовне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,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суспільних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, </a:t>
            </a:r>
            <a:r>
              <a:rPr lang="ru-RU" dirty="0" err="1"/>
              <a:t>соціальну</a:t>
            </a:r>
            <a:r>
              <a:rPr lang="ru-RU" dirty="0"/>
              <a:t> структуру, </a:t>
            </a:r>
            <a:r>
              <a:rPr lang="ru-RU" dirty="0" err="1"/>
              <a:t>політичні</a:t>
            </a:r>
            <a:r>
              <a:rPr lang="ru-RU" dirty="0"/>
              <a:t> </a:t>
            </a:r>
            <a:r>
              <a:rPr lang="ru-RU" dirty="0" err="1"/>
              <a:t>інститути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r>
              <a:rPr lang="ru-RU" dirty="0" err="1">
                <a:solidFill>
                  <a:srgbClr val="FF0000"/>
                </a:solidFill>
              </a:rPr>
              <a:t>По-друге</a:t>
            </a:r>
            <a:r>
              <a:rPr lang="ru-RU" dirty="0"/>
              <a:t>, </a:t>
            </a:r>
            <a:r>
              <a:rPr lang="ru-RU" dirty="0" err="1"/>
              <a:t>суспільство</a:t>
            </a:r>
            <a:r>
              <a:rPr lang="ru-RU" dirty="0"/>
              <a:t> </a:t>
            </a:r>
            <a:r>
              <a:rPr lang="ru-RU" dirty="0" err="1"/>
              <a:t>володіє</a:t>
            </a:r>
            <a:r>
              <a:rPr lang="ru-RU" dirty="0"/>
              <a:t> </a:t>
            </a:r>
            <a:r>
              <a:rPr lang="ru-RU" dirty="0" err="1"/>
              <a:t>особливим</a:t>
            </a:r>
            <a:r>
              <a:rPr lang="ru-RU" dirty="0"/>
              <a:t> </a:t>
            </a:r>
            <a:r>
              <a:rPr lang="ru-RU" dirty="0" err="1"/>
              <a:t>механізмом</a:t>
            </a:r>
            <a:r>
              <a:rPr lang="ru-RU" dirty="0"/>
              <a:t>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і способом </a:t>
            </a:r>
            <a:r>
              <a:rPr lang="ru-RU" dirty="0" err="1"/>
              <a:t>успадкування</a:t>
            </a:r>
            <a:r>
              <a:rPr lang="ru-RU" dirty="0"/>
              <a:t>.</a:t>
            </a:r>
          </a:p>
          <a:p>
            <a:r>
              <a:rPr lang="ru-RU" dirty="0" err="1">
                <a:solidFill>
                  <a:srgbClr val="FF0000"/>
                </a:solidFill>
              </a:rPr>
              <a:t>По-третє</a:t>
            </a:r>
            <a:r>
              <a:rPr lang="ru-RU" dirty="0"/>
              <a:t>, головною </a:t>
            </a:r>
            <a:r>
              <a:rPr lang="ru-RU" dirty="0" err="1"/>
              <a:t>відмінністю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матерії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форм </a:t>
            </a:r>
            <a:r>
              <a:rPr lang="ru-RU" dirty="0" err="1"/>
              <a:t>руху</a:t>
            </a:r>
            <a:r>
              <a:rPr lang="ru-RU" dirty="0"/>
              <a:t> є те, </a:t>
            </a:r>
            <a:r>
              <a:rPr lang="ru-RU" dirty="0" err="1"/>
              <a:t>що</a:t>
            </a:r>
            <a:r>
              <a:rPr lang="ru-RU" dirty="0"/>
              <a:t> вона </a:t>
            </a:r>
            <a:r>
              <a:rPr lang="ru-RU" dirty="0" err="1"/>
              <a:t>поєднує</a:t>
            </a:r>
            <a:r>
              <a:rPr lang="ru-RU" dirty="0"/>
              <a:t> в </a:t>
            </a:r>
            <a:r>
              <a:rPr lang="ru-RU" dirty="0" err="1"/>
              <a:t>собі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матеріальні</a:t>
            </a:r>
            <a:r>
              <a:rPr lang="ru-RU" dirty="0"/>
              <a:t>, а й </a:t>
            </a:r>
            <a:r>
              <a:rPr lang="ru-RU" dirty="0" err="1"/>
              <a:t>духовні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, </a:t>
            </a:r>
            <a:r>
              <a:rPr lang="ru-RU" dirty="0" err="1"/>
              <a:t>свідомість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332656"/>
            <a:ext cx="4114800" cy="701040"/>
          </a:xfrm>
        </p:spPr>
        <p:txBody>
          <a:bodyPr/>
          <a:lstStyle/>
          <a:p>
            <a:r>
              <a:rPr lang="uk-UA" dirty="0" smtClean="0"/>
              <a:t>Соціум(суспільство людей)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315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3212976"/>
            <a:ext cx="8136904" cy="3499112"/>
          </a:xfrm>
        </p:spPr>
        <p:txBody>
          <a:bodyPr/>
          <a:lstStyle/>
          <a:p>
            <a:r>
              <a:rPr lang="ru-RU" dirty="0"/>
              <a:t>Характеристика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, а й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і </a:t>
            </a:r>
            <a:r>
              <a:rPr lang="ru-RU" dirty="0" err="1"/>
              <a:t>ролі</a:t>
            </a:r>
            <a:r>
              <a:rPr lang="ru-RU" dirty="0"/>
              <a:t> кожного з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функціонуванні</a:t>
            </a:r>
            <a:r>
              <a:rPr lang="ru-RU" dirty="0"/>
              <a:t> і </a:t>
            </a:r>
            <a:r>
              <a:rPr lang="ru-RU" dirty="0" err="1"/>
              <a:t>розвиткові</a:t>
            </a:r>
            <a:r>
              <a:rPr lang="ru-RU" dirty="0"/>
              <a:t>. Так, </a:t>
            </a:r>
            <a:r>
              <a:rPr lang="ru-RU" dirty="0" err="1"/>
              <a:t>основними</a:t>
            </a:r>
            <a:r>
              <a:rPr lang="ru-RU" dirty="0"/>
              <a:t> факторами </a:t>
            </a:r>
            <a:r>
              <a:rPr lang="ru-RU" dirty="0" err="1"/>
              <a:t>життєдіяльності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є </a:t>
            </a:r>
            <a:r>
              <a:rPr lang="ru-RU" dirty="0" err="1"/>
              <a:t>матеріально-виробничий</a:t>
            </a:r>
            <a:r>
              <a:rPr lang="ru-RU" dirty="0"/>
              <a:t>, </a:t>
            </a:r>
            <a:r>
              <a:rPr lang="ru-RU" dirty="0" err="1"/>
              <a:t>соціальний</a:t>
            </a:r>
            <a:r>
              <a:rPr lang="ru-RU" dirty="0"/>
              <a:t>, </a:t>
            </a:r>
            <a:r>
              <a:rPr lang="ru-RU" dirty="0" err="1"/>
              <a:t>політико-управлінський</a:t>
            </a:r>
            <a:r>
              <a:rPr lang="ru-RU" dirty="0"/>
              <a:t> і </a:t>
            </a:r>
            <a:r>
              <a:rPr lang="ru-RU" dirty="0" err="1"/>
              <a:t>духовний</a:t>
            </a:r>
            <a:r>
              <a:rPr lang="ru-RU" dirty="0"/>
              <a:t>.</a:t>
            </a:r>
          </a:p>
          <a:p>
            <a:r>
              <a:rPr lang="ru-RU" dirty="0"/>
              <a:t>При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названих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 </a:t>
            </a:r>
            <a:r>
              <a:rPr lang="ru-RU" dirty="0" err="1"/>
              <a:t>суспільного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провідною</a:t>
            </a:r>
            <a:r>
              <a:rPr lang="ru-RU" dirty="0"/>
              <a:t> в </a:t>
            </a:r>
            <a:r>
              <a:rPr lang="ru-RU" dirty="0" err="1"/>
              <a:t>соціальному</a:t>
            </a:r>
            <a:r>
              <a:rPr lang="ru-RU" dirty="0"/>
              <a:t> </a:t>
            </a:r>
            <a:r>
              <a:rPr lang="ru-RU" dirty="0" err="1"/>
              <a:t>процесі</a:t>
            </a:r>
            <a:r>
              <a:rPr lang="ru-RU" dirty="0"/>
              <a:t> є </a:t>
            </a:r>
            <a:r>
              <a:rPr lang="ru-RU" dirty="0" err="1"/>
              <a:t>матеріально-виробнича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економічна</a:t>
            </a:r>
            <a:r>
              <a:rPr lang="ru-RU" dirty="0"/>
              <a:t> сторона,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, </a:t>
            </a:r>
            <a:r>
              <a:rPr lang="ru-RU" dirty="0" err="1"/>
              <a:t>розподіл</a:t>
            </a:r>
            <a:r>
              <a:rPr lang="ru-RU" dirty="0"/>
              <a:t>, </a:t>
            </a:r>
            <a:r>
              <a:rPr lang="ru-RU" dirty="0" err="1"/>
              <a:t>обмін</a:t>
            </a:r>
            <a:r>
              <a:rPr lang="ru-RU" dirty="0"/>
              <a:t> та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 та </a:t>
            </a:r>
            <a:r>
              <a:rPr lang="ru-RU" dirty="0" err="1"/>
              <a:t>послуг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16632"/>
            <a:ext cx="5904656" cy="303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97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1520" y="2782824"/>
            <a:ext cx="8229600" cy="4075176"/>
          </a:xfrm>
        </p:spPr>
        <p:txBody>
          <a:bodyPr/>
          <a:lstStyle/>
          <a:p>
            <a:r>
              <a:rPr lang="ru-RU" dirty="0" err="1"/>
              <a:t>Матеріальне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вихідні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для </a:t>
            </a:r>
            <a:r>
              <a:rPr lang="ru-RU" dirty="0" err="1"/>
              <a:t>життєдіяльності</a:t>
            </a:r>
            <a:r>
              <a:rPr lang="ru-RU" dirty="0"/>
              <a:t> людей.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суспільний</a:t>
            </a:r>
            <a:r>
              <a:rPr lang="ru-RU" dirty="0"/>
              <a:t> характер і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взаємодію</a:t>
            </a:r>
            <a:r>
              <a:rPr lang="ru-RU" dirty="0"/>
              <a:t> людей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на природу, </a:t>
            </a:r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 в </a:t>
            </a:r>
            <a:r>
              <a:rPr lang="ru-RU" dirty="0" err="1"/>
              <a:t>предмети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б </a:t>
            </a:r>
            <a:r>
              <a:rPr lang="ru-RU" dirty="0" err="1"/>
              <a:t>задовольняли</a:t>
            </a:r>
            <a:r>
              <a:rPr lang="ru-RU" dirty="0"/>
              <a:t> потреби </a:t>
            </a:r>
            <a:r>
              <a:rPr lang="ru-RU" dirty="0" err="1"/>
              <a:t>людини</a:t>
            </a:r>
            <a:r>
              <a:rPr lang="ru-RU" dirty="0"/>
              <a:t>.</a:t>
            </a:r>
          </a:p>
          <a:p>
            <a:r>
              <a:rPr lang="ru-RU" dirty="0" err="1"/>
              <a:t>Проте</a:t>
            </a:r>
            <a:r>
              <a:rPr lang="ru-RU" dirty="0"/>
              <a:t> в </a:t>
            </a:r>
            <a:r>
              <a:rPr lang="ru-RU" dirty="0" err="1"/>
              <a:t>життєдіяльності</a:t>
            </a:r>
            <a:r>
              <a:rPr lang="ru-RU" dirty="0"/>
              <a:t> людей </a:t>
            </a:r>
            <a:r>
              <a:rPr lang="ru-RU" dirty="0" err="1"/>
              <a:t>значну</a:t>
            </a:r>
            <a:r>
              <a:rPr lang="ru-RU" dirty="0"/>
              <a:t> роль </a:t>
            </a:r>
            <a:r>
              <a:rPr lang="ru-RU" dirty="0" err="1"/>
              <a:t>відіграє</a:t>
            </a:r>
            <a:r>
              <a:rPr lang="ru-RU" dirty="0"/>
              <a:t> духовна сфера.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того, на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розуміння</a:t>
            </a:r>
            <a:r>
              <a:rPr lang="ru-RU" dirty="0"/>
              <a:t> – </a:t>
            </a:r>
            <a:r>
              <a:rPr lang="ru-RU" dirty="0" err="1"/>
              <a:t>свідомому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несвідомому</a:t>
            </a:r>
            <a:r>
              <a:rPr lang="ru-RU" dirty="0"/>
              <a:t> –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здійснює</a:t>
            </a:r>
            <a:r>
              <a:rPr lang="ru-RU" dirty="0"/>
              <a:t> свою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залежать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. </a:t>
            </a:r>
            <a:r>
              <a:rPr lang="ru-RU" dirty="0" err="1"/>
              <a:t>Суспільне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нерозривна</a:t>
            </a:r>
            <a:r>
              <a:rPr lang="ru-RU" dirty="0"/>
              <a:t> </a:t>
            </a:r>
            <a:r>
              <a:rPr lang="ru-RU" dirty="0" err="1"/>
              <a:t>єдність</a:t>
            </a:r>
            <a:r>
              <a:rPr lang="ru-RU" dirty="0"/>
              <a:t> </a:t>
            </a:r>
            <a:r>
              <a:rPr lang="ru-RU" dirty="0" err="1"/>
              <a:t>матеріального</a:t>
            </a:r>
            <a:r>
              <a:rPr lang="ru-RU" dirty="0"/>
              <a:t> і духовного,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взаємодія</a:t>
            </a:r>
            <a:r>
              <a:rPr lang="ru-RU" dirty="0"/>
              <a:t> і переходи </a:t>
            </a:r>
            <a:r>
              <a:rPr lang="ru-RU" dirty="0" err="1"/>
              <a:t>одне</a:t>
            </a:r>
            <a:r>
              <a:rPr lang="ru-RU" dirty="0"/>
              <a:t> в </a:t>
            </a:r>
            <a:r>
              <a:rPr lang="ru-RU" dirty="0" err="1"/>
              <a:t>одне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-686"/>
            <a:ext cx="4680520" cy="311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585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116632"/>
            <a:ext cx="8229600" cy="4075176"/>
          </a:xfrm>
        </p:spPr>
        <p:txBody>
          <a:bodyPr/>
          <a:lstStyle/>
          <a:p>
            <a:r>
              <a:rPr lang="ru-RU" dirty="0" err="1"/>
              <a:t>Вчення</a:t>
            </a:r>
            <a:r>
              <a:rPr lang="ru-RU" dirty="0"/>
              <a:t> про </a:t>
            </a:r>
            <a:r>
              <a:rPr lang="ru-RU" dirty="0" err="1"/>
              <a:t>суспільство</a:t>
            </a:r>
            <a:r>
              <a:rPr lang="ru-RU" dirty="0"/>
              <a:t> як </a:t>
            </a:r>
            <a:r>
              <a:rPr lang="ru-RU" dirty="0" err="1"/>
              <a:t>складова</a:t>
            </a:r>
            <a:r>
              <a:rPr lang="ru-RU" dirty="0"/>
              <a:t> </a:t>
            </a:r>
            <a:r>
              <a:rPr lang="ru-RU" dirty="0" err="1"/>
              <a:t>філософії</a:t>
            </a:r>
            <a:r>
              <a:rPr lang="ru-RU" dirty="0"/>
              <a:t> </a:t>
            </a:r>
            <a:r>
              <a:rPr lang="ru-RU" dirty="0" err="1"/>
              <a:t>пройшло</a:t>
            </a:r>
            <a:r>
              <a:rPr lang="ru-RU" dirty="0"/>
              <a:t> </a:t>
            </a:r>
            <a:r>
              <a:rPr lang="ru-RU" dirty="0" err="1"/>
              <a:t>довгий</a:t>
            </a:r>
            <a:r>
              <a:rPr lang="ru-RU" dirty="0"/>
              <a:t> і </a:t>
            </a:r>
            <a:r>
              <a:rPr lang="ru-RU" dirty="0" err="1"/>
              <a:t>складний</a:t>
            </a:r>
            <a:r>
              <a:rPr lang="ru-RU" dirty="0"/>
              <a:t> шлях </a:t>
            </a:r>
            <a:r>
              <a:rPr lang="ru-RU" dirty="0" err="1"/>
              <a:t>розвитку</a:t>
            </a:r>
            <a:r>
              <a:rPr lang="ru-RU" dirty="0"/>
              <a:t>.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виділити</a:t>
            </a:r>
            <a:r>
              <a:rPr lang="ru-RU" dirty="0"/>
              <a:t> три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підходи</a:t>
            </a:r>
            <a:r>
              <a:rPr lang="ru-RU" dirty="0"/>
              <a:t> до </a:t>
            </a:r>
            <a:r>
              <a:rPr lang="ru-RU" dirty="0" err="1"/>
              <a:t>пояснення</a:t>
            </a:r>
            <a:r>
              <a:rPr lang="ru-RU" dirty="0"/>
              <a:t> </a:t>
            </a:r>
            <a:r>
              <a:rPr lang="ru-RU" dirty="0" err="1"/>
              <a:t>сутності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 та </a:t>
            </a:r>
            <a:r>
              <a:rPr lang="ru-RU" dirty="0" err="1"/>
              <a:t>закономірностей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556792"/>
            <a:ext cx="7200800" cy="509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234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1520" y="1268760"/>
            <a:ext cx="8363272" cy="5589240"/>
          </a:xfrm>
        </p:spPr>
        <p:txBody>
          <a:bodyPr>
            <a:normAutofit/>
          </a:bodyPr>
          <a:lstStyle/>
          <a:p>
            <a:r>
              <a:rPr lang="ru-RU" sz="2800" b="1" i="1" dirty="0" err="1">
                <a:solidFill>
                  <a:srgbClr val="FF0000"/>
                </a:solidFill>
              </a:rPr>
              <a:t>Натуралістичний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підхід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dirty="0" err="1"/>
              <a:t>зводиться</a:t>
            </a:r>
            <a:r>
              <a:rPr lang="ru-RU" sz="2800" dirty="0"/>
              <a:t> до </a:t>
            </a:r>
            <a:r>
              <a:rPr lang="ru-RU" sz="2800" dirty="0" err="1"/>
              <a:t>твердження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людське</a:t>
            </a:r>
            <a:r>
              <a:rPr lang="ru-RU" sz="2800" dirty="0"/>
              <a:t> </a:t>
            </a:r>
            <a:r>
              <a:rPr lang="ru-RU" sz="2800" dirty="0" err="1"/>
              <a:t>суспільство</a:t>
            </a:r>
            <a:r>
              <a:rPr lang="ru-RU" sz="2800" dirty="0"/>
              <a:t> </a:t>
            </a:r>
            <a:r>
              <a:rPr lang="ru-RU" sz="2800" dirty="0" err="1"/>
              <a:t>розглядається</a:t>
            </a:r>
            <a:r>
              <a:rPr lang="ru-RU" sz="2800" dirty="0"/>
              <a:t> як </a:t>
            </a:r>
            <a:r>
              <a:rPr lang="ru-RU" sz="2800" dirty="0" err="1"/>
              <a:t>продовження</a:t>
            </a:r>
            <a:r>
              <a:rPr lang="ru-RU" sz="2800" dirty="0"/>
              <a:t> </a:t>
            </a:r>
            <a:r>
              <a:rPr lang="ru-RU" sz="2800" dirty="0" err="1"/>
              <a:t>закономірностей</a:t>
            </a:r>
            <a:r>
              <a:rPr lang="ru-RU" sz="2800" dirty="0"/>
              <a:t> </a:t>
            </a:r>
            <a:r>
              <a:rPr lang="ru-RU" sz="2800" dirty="0" err="1"/>
              <a:t>природи</a:t>
            </a:r>
            <a:r>
              <a:rPr lang="ru-RU" sz="2800" dirty="0"/>
              <a:t>, </a:t>
            </a:r>
            <a:r>
              <a:rPr lang="ru-RU" sz="2800" dirty="0" err="1"/>
              <a:t>світу</a:t>
            </a:r>
            <a:r>
              <a:rPr lang="ru-RU" sz="2800" dirty="0"/>
              <a:t> </a:t>
            </a:r>
            <a:r>
              <a:rPr lang="ru-RU" sz="2800" dirty="0" err="1"/>
              <a:t>тварин</a:t>
            </a:r>
            <a:r>
              <a:rPr lang="ru-RU" sz="2800" dirty="0"/>
              <a:t> і Космосу в </a:t>
            </a:r>
            <a:r>
              <a:rPr lang="ru-RU" sz="2800" dirty="0" err="1"/>
              <a:t>цілому</a:t>
            </a:r>
            <a:r>
              <a:rPr lang="ru-RU" sz="2800" dirty="0"/>
              <a:t>. </a:t>
            </a:r>
            <a:r>
              <a:rPr lang="ru-RU" sz="2800" dirty="0" err="1"/>
              <a:t>Виходячи</a:t>
            </a:r>
            <a:r>
              <a:rPr lang="ru-RU" sz="2800" dirty="0"/>
              <a:t> з </a:t>
            </a:r>
            <a:r>
              <a:rPr lang="ru-RU" sz="2800" dirty="0" err="1"/>
              <a:t>цього</a:t>
            </a:r>
            <a:r>
              <a:rPr lang="ru-RU" sz="2800" dirty="0"/>
              <a:t>, тип </a:t>
            </a:r>
            <a:r>
              <a:rPr lang="ru-RU" sz="2800" dirty="0" err="1"/>
              <a:t>суспільного</a:t>
            </a:r>
            <a:r>
              <a:rPr lang="ru-RU" sz="2800" dirty="0"/>
              <a:t> устрою та </a:t>
            </a:r>
            <a:r>
              <a:rPr lang="ru-RU" sz="2800" dirty="0" err="1"/>
              <a:t>хід</a:t>
            </a:r>
            <a:r>
              <a:rPr lang="ru-RU" sz="2800" dirty="0"/>
              <a:t> </a:t>
            </a:r>
            <a:r>
              <a:rPr lang="ru-RU" sz="2800" dirty="0" err="1"/>
              <a:t>історії</a:t>
            </a:r>
            <a:r>
              <a:rPr lang="ru-RU" sz="2800" dirty="0"/>
              <a:t> </a:t>
            </a:r>
            <a:r>
              <a:rPr lang="ru-RU" sz="2800" dirty="0" err="1"/>
              <a:t>визначається</a:t>
            </a:r>
            <a:r>
              <a:rPr lang="ru-RU" sz="2800" dirty="0"/>
              <a:t> ритмами </a:t>
            </a:r>
            <a:r>
              <a:rPr lang="ru-RU" sz="2800" dirty="0" err="1"/>
              <a:t>сонячної</a:t>
            </a:r>
            <a:r>
              <a:rPr lang="ru-RU" sz="2800" dirty="0"/>
              <a:t> </a:t>
            </a:r>
            <a:r>
              <a:rPr lang="ru-RU" sz="2800" dirty="0" err="1"/>
              <a:t>активності</a:t>
            </a:r>
            <a:r>
              <a:rPr lang="ru-RU" sz="2800" dirty="0"/>
              <a:t> й </a:t>
            </a:r>
            <a:r>
              <a:rPr lang="ru-RU" sz="2800" dirty="0" err="1"/>
              <a:t>космічних</a:t>
            </a:r>
            <a:r>
              <a:rPr lang="ru-RU" sz="2800" dirty="0"/>
              <a:t> </a:t>
            </a:r>
            <a:r>
              <a:rPr lang="ru-RU" sz="2800" dirty="0" err="1" smtClean="0"/>
              <a:t>випромінювань</a:t>
            </a:r>
            <a:r>
              <a:rPr lang="ru-RU" sz="2800" dirty="0" smtClean="0"/>
              <a:t>, </a:t>
            </a:r>
            <a:r>
              <a:rPr lang="ru-RU" sz="2800" dirty="0" err="1"/>
              <a:t>особливостями</a:t>
            </a:r>
            <a:r>
              <a:rPr lang="ru-RU" sz="2800" dirty="0"/>
              <a:t> </a:t>
            </a:r>
            <a:r>
              <a:rPr lang="ru-RU" sz="2800" dirty="0" err="1"/>
              <a:t>географічного</a:t>
            </a:r>
            <a:r>
              <a:rPr lang="ru-RU" sz="2800" dirty="0"/>
              <a:t> та </a:t>
            </a:r>
            <a:r>
              <a:rPr lang="ru-RU" sz="2800" dirty="0" err="1"/>
              <a:t>природно-кліматичного</a:t>
            </a:r>
            <a:r>
              <a:rPr lang="ru-RU" sz="2800" dirty="0"/>
              <a:t> </a:t>
            </a:r>
            <a:r>
              <a:rPr lang="ru-RU" sz="2800" dirty="0" err="1" smtClean="0"/>
              <a:t>середовища</a:t>
            </a:r>
            <a:r>
              <a:rPr lang="ru-RU" sz="2800" dirty="0" smtClean="0"/>
              <a:t>, </a:t>
            </a:r>
            <a:r>
              <a:rPr lang="ru-RU" sz="2800" dirty="0" err="1"/>
              <a:t>специфікою</a:t>
            </a:r>
            <a:r>
              <a:rPr lang="ru-RU" sz="2800" dirty="0"/>
              <a:t> </a:t>
            </a:r>
            <a:r>
              <a:rPr lang="ru-RU" sz="2800" dirty="0" err="1"/>
              <a:t>людини</a:t>
            </a:r>
            <a:r>
              <a:rPr lang="ru-RU" sz="2800" dirty="0"/>
              <a:t> як </a:t>
            </a:r>
            <a:r>
              <a:rPr lang="ru-RU" sz="2800" dirty="0" err="1"/>
              <a:t>природної</a:t>
            </a:r>
            <a:r>
              <a:rPr lang="ru-RU" sz="2800" dirty="0"/>
              <a:t> </a:t>
            </a:r>
            <a:r>
              <a:rPr lang="ru-RU" sz="2800" dirty="0" err="1"/>
              <a:t>істоти</a:t>
            </a:r>
            <a:r>
              <a:rPr lang="ru-RU" sz="2800" dirty="0"/>
              <a:t>,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генетичними</a:t>
            </a:r>
            <a:r>
              <a:rPr lang="ru-RU" sz="2800" dirty="0"/>
              <a:t>, </a:t>
            </a:r>
            <a:r>
              <a:rPr lang="ru-RU" sz="2800" dirty="0" err="1"/>
              <a:t>расовими</a:t>
            </a:r>
            <a:r>
              <a:rPr lang="ru-RU" sz="2800" dirty="0"/>
              <a:t> і </a:t>
            </a:r>
            <a:r>
              <a:rPr lang="ru-RU" sz="2800" dirty="0" err="1"/>
              <a:t>статевими</a:t>
            </a:r>
            <a:r>
              <a:rPr lang="ru-RU" sz="2800" dirty="0"/>
              <a:t> </a:t>
            </a:r>
            <a:r>
              <a:rPr lang="ru-RU" sz="2800" dirty="0" err="1" smtClean="0"/>
              <a:t>особливостями</a:t>
            </a:r>
            <a:endParaRPr lang="ru-RU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194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61</TotalTime>
  <Words>873</Words>
  <Application>Microsoft Office PowerPoint</Application>
  <PresentationFormat>Экран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BlackTie</vt:lpstr>
      <vt:lpstr>Соціум  (суспільство людей)</vt:lpstr>
      <vt:lpstr>Джон Бернал   говорив:</vt:lpstr>
      <vt:lpstr>Що ж таке суспільство?</vt:lpstr>
      <vt:lpstr>Слайд 4</vt:lpstr>
      <vt:lpstr>Соціум(суспільство людей)</vt:lpstr>
      <vt:lpstr>Слайд 6</vt:lpstr>
      <vt:lpstr>Слайд 7</vt:lpstr>
      <vt:lpstr>Слайд 8</vt:lpstr>
      <vt:lpstr>Слайд 9</vt:lpstr>
      <vt:lpstr>Слайд 10</vt:lpstr>
      <vt:lpstr>Слайд 11</vt:lpstr>
      <vt:lpstr>Соціальна структура суспільства 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Соціум  (суспільство людей)</dc:title>
  <dc:creator>Natalya</dc:creator>
  <cp:lastModifiedBy>Garet</cp:lastModifiedBy>
  <cp:revision>9</cp:revision>
  <dcterms:created xsi:type="dcterms:W3CDTF">2012-11-29T11:20:26Z</dcterms:created>
  <dcterms:modified xsi:type="dcterms:W3CDTF">2013-11-18T19:00:52Z</dcterms:modified>
</cp:coreProperties>
</file>