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9" r:id="rId15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BA7F-03DB-4BDE-89EC-D559C3B5E48C}" type="datetimeFigureOut">
              <a:rPr lang="ru-RU" smtClean="0"/>
              <a:t>16.09.2013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F7173-2DDB-412F-8B7E-D33D665569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F7173-2DDB-412F-8B7E-D33D6655697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2638" y="3810001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2662" y="3897010"/>
            <a:ext cx="4977753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2662" y="4115167"/>
            <a:ext cx="4977753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2661" y="4164403"/>
            <a:ext cx="2620939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2661" y="4199572"/>
            <a:ext cx="2620939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2661" y="3962400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4063" y="406098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0413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0414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0955" y="3643090"/>
            <a:ext cx="363946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0413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521" y="2401888"/>
            <a:ext cx="11276132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521" y="3899938"/>
            <a:ext cx="660314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39636" y="4206240"/>
            <a:ext cx="1279993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2661" y="4205288"/>
            <a:ext cx="1726975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2006" y="1136"/>
            <a:ext cx="996820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1223" y="1143000"/>
            <a:ext cx="2539669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0" y="1143000"/>
            <a:ext cx="8330116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1981201"/>
            <a:ext cx="10361851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3367088"/>
            <a:ext cx="10361851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2249425"/>
            <a:ext cx="5384099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34" y="1143000"/>
            <a:ext cx="11174545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934" y="2244970"/>
            <a:ext cx="538816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148" y="2244970"/>
            <a:ext cx="538833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7934" y="2708519"/>
            <a:ext cx="538816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0254" y="2708519"/>
            <a:ext cx="5388332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7097" y="612648"/>
            <a:ext cx="1276186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09487" y="612648"/>
            <a:ext cx="176761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8229" y="2272"/>
            <a:ext cx="1015868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065" y="1101970"/>
            <a:ext cx="4510453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065" y="2010727"/>
            <a:ext cx="4510453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174" y="776287"/>
            <a:ext cx="6802250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2969" y="1109161"/>
            <a:ext cx="782302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158" y="1143000"/>
            <a:ext cx="6095207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6867" y="3274309"/>
            <a:ext cx="345395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0413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0413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0414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2638" y="360247"/>
            <a:ext cx="4977777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2662" y="440113"/>
            <a:ext cx="4977753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8847" y="497504"/>
            <a:ext cx="4083788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0248" y="588943"/>
            <a:ext cx="2133322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1711" y="-2001"/>
            <a:ext cx="7682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7738" y="-2001"/>
            <a:ext cx="36571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2338" y="-2001"/>
            <a:ext cx="12190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5673" y="-2001"/>
            <a:ext cx="3657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6022" y="380"/>
            <a:ext cx="7314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29760" y="380"/>
            <a:ext cx="12190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521" y="1143000"/>
            <a:ext cx="10971372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521" y="2249424"/>
            <a:ext cx="10971372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0905" y="612648"/>
            <a:ext cx="1276186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09487" y="612648"/>
            <a:ext cx="176761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8229" y="2272"/>
            <a:ext cx="1015868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Засоби й методи ведення воєнних дій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Підготували:</a:t>
            </a:r>
          </a:p>
          <a:p>
            <a:r>
              <a:rPr lang="uk-UA" dirty="0" smtClean="0"/>
              <a:t>учениці 11-Б класу</a:t>
            </a:r>
          </a:p>
          <a:p>
            <a:r>
              <a:rPr lang="uk-UA" dirty="0" err="1" smtClean="0"/>
              <a:t>Козаренко</a:t>
            </a:r>
            <a:r>
              <a:rPr lang="uk-UA" dirty="0" smtClean="0"/>
              <a:t> Таїсія та</a:t>
            </a:r>
          </a:p>
          <a:p>
            <a:r>
              <a:rPr lang="uk-UA" dirty="0" err="1" smtClean="0"/>
              <a:t>Оренбургська</a:t>
            </a:r>
            <a:r>
              <a:rPr lang="uk-UA" dirty="0" smtClean="0"/>
              <a:t> Марина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2167" y="1484784"/>
            <a:ext cx="5269663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 1981 р.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підписана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Конвенція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заборону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конкретних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вважатися</a:t>
            </a:r>
            <a:r>
              <a:rPr lang="ru-RU" sz="2400" dirty="0" smtClean="0"/>
              <a:t> такими,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наносять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надмірні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ушкодження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невибіркову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дію</a:t>
            </a:r>
            <a:r>
              <a:rPr lang="ru-RU" sz="2400" dirty="0" smtClean="0"/>
              <a:t>, до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протоколи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20120807105437-7d8bea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82" y="1628800"/>
            <a:ext cx="5918942" cy="3958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35" y="620688"/>
            <a:ext cx="6408712" cy="604867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Зокрема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встановлені</a:t>
            </a:r>
            <a:r>
              <a:rPr lang="ru-RU" sz="2400" dirty="0" smtClean="0"/>
              <a:t> заборони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мін</a:t>
            </a:r>
            <a:r>
              <a:rPr lang="ru-RU" sz="2400" dirty="0" smtClean="0"/>
              <a:t>, </a:t>
            </a:r>
            <a:r>
              <a:rPr lang="ru-RU" sz="2400" dirty="0" err="1" smtClean="0"/>
              <a:t>дистанційно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керованих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мін</a:t>
            </a:r>
            <a:r>
              <a:rPr lang="ru-RU" sz="2400" dirty="0" smtClean="0"/>
              <a:t>, </a:t>
            </a:r>
            <a:r>
              <a:rPr lang="ru-RU" sz="2400" dirty="0" err="1" smtClean="0"/>
              <a:t>мін-пасток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smtClean="0"/>
              <a:t>Заборонено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</a:t>
            </a:r>
            <a:r>
              <a:rPr lang="ru-RU" sz="2400" dirty="0" err="1" smtClean="0"/>
              <a:t>цивільного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err="1" smtClean="0"/>
              <a:t>Сторони</a:t>
            </a:r>
            <a:r>
              <a:rPr lang="ru-RU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конфлікті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реєструвати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запланованих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районів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використовували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міни-пастки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err="1" smtClean="0"/>
              <a:t>Обмежене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запалювальної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 (</a:t>
            </a:r>
            <a:r>
              <a:rPr lang="ru-RU" sz="2400" dirty="0" err="1" smtClean="0"/>
              <a:t>вогнеметів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фугасів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снарядів</a:t>
            </a:r>
            <a:r>
              <a:rPr lang="ru-RU" sz="2400" dirty="0" smtClean="0"/>
              <a:t>, ракет, гранат, </a:t>
            </a:r>
            <a:r>
              <a:rPr lang="ru-RU" sz="2400" dirty="0" err="1" smtClean="0"/>
              <a:t>мін</a:t>
            </a:r>
            <a:r>
              <a:rPr lang="ru-RU" sz="2400" dirty="0" smtClean="0"/>
              <a:t>, бомб, </a:t>
            </a:r>
            <a:r>
              <a:rPr lang="ru-RU" sz="2400" dirty="0" err="1" smtClean="0"/>
              <a:t>ємностей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запалювальними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речовинами</a:t>
            </a:r>
            <a:r>
              <a:rPr lang="ru-RU" sz="2400" dirty="0" smtClean="0"/>
              <a:t>). </a:t>
            </a:r>
            <a:endParaRPr lang="ru-RU" sz="2400" dirty="0" smtClean="0"/>
          </a:p>
        </p:txBody>
      </p:sp>
      <p:pic>
        <p:nvPicPr>
          <p:cNvPr id="4" name="Рисунок 3" descr="u25_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9750" y="1700808"/>
            <a:ext cx="5220072" cy="3915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598" y="620688"/>
            <a:ext cx="10971372" cy="544979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Об’єктом</a:t>
            </a:r>
            <a:r>
              <a:rPr lang="ru-RU" sz="2400" dirty="0" smtClean="0"/>
              <a:t> нападу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цивільне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цивільні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об’єкти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Заборонено </a:t>
            </a:r>
            <a:r>
              <a:rPr lang="ru-RU" sz="2400" dirty="0" err="1" smtClean="0"/>
              <a:t>перетворювати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рослинності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об’єкт</a:t>
            </a:r>
            <a:r>
              <a:rPr lang="ru-RU" sz="2400" dirty="0" smtClean="0"/>
              <a:t> нападу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запалювальної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,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в таких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елементах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переховуються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комбатанти</a:t>
            </a:r>
            <a:r>
              <a:rPr lang="ru-RU" sz="2400" dirty="0" smtClean="0"/>
              <a:t>, </a:t>
            </a:r>
            <a:r>
              <a:rPr lang="ru-RU" sz="2400" dirty="0" err="1" smtClean="0"/>
              <a:t>військові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самі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об’єктами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авіації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припустимим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невійськових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об’єктів</a:t>
            </a:r>
            <a:r>
              <a:rPr lang="ru-RU" sz="2400" dirty="0" smtClean="0"/>
              <a:t>, мирного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w42_50413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241" y="3861048"/>
            <a:ext cx="3839917" cy="271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43_0402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206" y="3861048"/>
            <a:ext cx="3960440" cy="2766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1268760"/>
            <a:ext cx="10971372" cy="5305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Заборонені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: </a:t>
            </a:r>
            <a:endParaRPr lang="ru-RU" sz="2400" dirty="0" smtClean="0"/>
          </a:p>
          <a:p>
            <a:r>
              <a:rPr lang="ru-RU" sz="2400" dirty="0" err="1" smtClean="0"/>
              <a:t>зрадницьки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вбивати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ранити</a:t>
            </a:r>
            <a:r>
              <a:rPr lang="ru-RU" sz="2400" dirty="0" smtClean="0"/>
              <a:t> ворога; </a:t>
            </a:r>
            <a:endParaRPr lang="ru-RU" sz="2400" dirty="0" smtClean="0"/>
          </a:p>
          <a:p>
            <a:r>
              <a:rPr lang="ru-RU" sz="2400" dirty="0" err="1" smtClean="0"/>
              <a:t>вбивати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ранити</a:t>
            </a:r>
            <a:r>
              <a:rPr lang="ru-RU" sz="2400" dirty="0" smtClean="0"/>
              <a:t> ворога,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склав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зброю</a:t>
            </a:r>
            <a:r>
              <a:rPr lang="ru-RU" sz="2400" dirty="0" smtClean="0"/>
              <a:t>; </a:t>
            </a:r>
            <a:endParaRPr lang="ru-RU" sz="2400" dirty="0" smtClean="0"/>
          </a:p>
          <a:p>
            <a:r>
              <a:rPr lang="ru-RU" sz="2400" dirty="0" err="1" smtClean="0"/>
              <a:t>оголошувати</a:t>
            </a:r>
            <a:r>
              <a:rPr lang="ru-RU" sz="2400" dirty="0" smtClean="0"/>
              <a:t> </a:t>
            </a:r>
            <a:r>
              <a:rPr lang="ru-RU" sz="2400" dirty="0" smtClean="0"/>
              <a:t>тому,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обороняється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пощади не буде; </a:t>
            </a:r>
            <a:endParaRPr lang="ru-RU" sz="2400" dirty="0" smtClean="0"/>
          </a:p>
          <a:p>
            <a:r>
              <a:rPr lang="ru-RU" sz="2400" dirty="0" smtClean="0"/>
              <a:t>незаконно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парламентарський</a:t>
            </a:r>
            <a:r>
              <a:rPr lang="ru-RU" sz="2400" dirty="0" smtClean="0"/>
              <a:t> прапор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прапор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бере</a:t>
            </a:r>
            <a:r>
              <a:rPr lang="ru-RU" sz="2400" dirty="0" smtClean="0"/>
              <a:t> </a:t>
            </a:r>
            <a:r>
              <a:rPr lang="ru-RU" sz="2400" dirty="0" err="1" smtClean="0"/>
              <a:t>участі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конфлікті</a:t>
            </a:r>
            <a:r>
              <a:rPr lang="ru-RU" sz="2400" dirty="0" smtClean="0"/>
              <a:t>, прапор </a:t>
            </a:r>
            <a:r>
              <a:rPr lang="ru-RU" sz="2400" dirty="0" err="1" smtClean="0"/>
              <a:t>чи</a:t>
            </a:r>
            <a:r>
              <a:rPr lang="ru-RU" sz="2400" dirty="0" smtClean="0"/>
              <a:t> знаки Червоного </a:t>
            </a:r>
            <a:r>
              <a:rPr lang="ru-RU" sz="2400" dirty="0" err="1" smtClean="0"/>
              <a:t>Хреста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; </a:t>
            </a:r>
            <a:endParaRPr lang="ru-RU" sz="2400" dirty="0" smtClean="0"/>
          </a:p>
          <a:p>
            <a:r>
              <a:rPr lang="ru-RU" sz="2400" dirty="0" err="1" smtClean="0"/>
              <a:t>примушувати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</a:t>
            </a:r>
            <a:r>
              <a:rPr lang="ru-RU" sz="2400" dirty="0" smtClean="0"/>
              <a:t> </a:t>
            </a:r>
            <a:r>
              <a:rPr lang="ru-RU" sz="2400" dirty="0" err="1" smtClean="0"/>
              <a:t>ворожої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брати</a:t>
            </a:r>
            <a:r>
              <a:rPr lang="ru-RU" sz="2400" dirty="0" smtClean="0"/>
              <a:t> участь у </a:t>
            </a:r>
            <a:r>
              <a:rPr lang="ru-RU" sz="2400" dirty="0" err="1" smtClean="0"/>
              <a:t>бойових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; </a:t>
            </a:r>
            <a:endParaRPr lang="ru-RU" sz="2400" dirty="0" smtClean="0"/>
          </a:p>
          <a:p>
            <a:r>
              <a:rPr lang="ru-RU" sz="2400" dirty="0" smtClean="0"/>
              <a:t>геноцид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; </a:t>
            </a:r>
            <a:endParaRPr lang="ru-RU" sz="2400" dirty="0" smtClean="0"/>
          </a:p>
          <a:p>
            <a:r>
              <a:rPr lang="ru-RU" sz="2400" dirty="0" err="1" smtClean="0"/>
              <a:t>взяття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заручників</a:t>
            </a:r>
            <a:r>
              <a:rPr lang="ru-RU" sz="2400" dirty="0" smtClean="0"/>
              <a:t>; </a:t>
            </a:r>
            <a:endParaRPr lang="ru-RU" sz="2400" dirty="0" smtClean="0"/>
          </a:p>
          <a:p>
            <a:r>
              <a:rPr lang="ru-RU" sz="2400" dirty="0" err="1" smtClean="0"/>
              <a:t>бомбардування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незахищених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</a:t>
            </a:r>
            <a:r>
              <a:rPr lang="ru-RU" sz="2400" dirty="0" smtClean="0"/>
              <a:t>;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Дякуємо за увагу!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908720"/>
            <a:ext cx="10971372" cy="4325112"/>
          </a:xfrm>
        </p:spPr>
        <p:txBody>
          <a:bodyPr/>
          <a:lstStyle/>
          <a:p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— </a:t>
            </a:r>
            <a:r>
              <a:rPr lang="ru-RU" dirty="0" err="1" smtClean="0"/>
              <a:t>організоване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, сил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поставлених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на </a:t>
            </a:r>
            <a:r>
              <a:rPr lang="ru-RU" dirty="0" err="1" smtClean="0"/>
              <a:t>суші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морі</a:t>
            </a:r>
            <a:r>
              <a:rPr lang="ru-RU" dirty="0" smtClean="0"/>
              <a:t>, в </a:t>
            </a:r>
            <a:r>
              <a:rPr lang="ru-RU" dirty="0" err="1" smtClean="0"/>
              <a:t>повітрі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космосі</a:t>
            </a:r>
            <a:r>
              <a:rPr lang="ru-RU" dirty="0" smtClean="0"/>
              <a:t>, —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стратегічному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оперативному масштабах.</a:t>
            </a:r>
            <a:endParaRPr lang="ru-RU" dirty="0"/>
          </a:p>
        </p:txBody>
      </p:sp>
      <p:pic>
        <p:nvPicPr>
          <p:cNvPr id="5" name="Рисунок 4" descr="00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878" y="2614342"/>
            <a:ext cx="5616624" cy="4127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774727" y="620688"/>
            <a:ext cx="8568951" cy="3528392"/>
            <a:chOff x="1558702" y="620688"/>
            <a:chExt cx="9051323" cy="3528392"/>
          </a:xfrm>
        </p:grpSpPr>
        <p:sp>
          <p:nvSpPr>
            <p:cNvPr id="4" name="Овал 3"/>
            <p:cNvSpPr/>
            <p:nvPr/>
          </p:nvSpPr>
          <p:spPr>
            <a:xfrm>
              <a:off x="2782838" y="620688"/>
              <a:ext cx="6840760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ru-RU" dirty="0" err="1" smtClean="0"/>
                <a:t>Залежно</a:t>
              </a:r>
              <a:r>
                <a:rPr lang="ru-RU" dirty="0" smtClean="0"/>
                <a:t> </a:t>
              </a:r>
              <a:r>
                <a:rPr lang="ru-RU" dirty="0" err="1" smtClean="0"/>
                <a:t>від</a:t>
              </a:r>
              <a:r>
                <a:rPr lang="ru-RU" dirty="0" smtClean="0"/>
                <a:t> </a:t>
              </a:r>
              <a:r>
                <a:rPr lang="ru-RU" dirty="0" err="1" smtClean="0"/>
                <a:t>можливостей</a:t>
              </a:r>
              <a:r>
                <a:rPr lang="ru-RU" dirty="0" smtClean="0"/>
                <a:t> </a:t>
              </a:r>
              <a:r>
                <a:rPr lang="ru-RU" dirty="0" err="1" smtClean="0"/>
                <a:t>збройних</a:t>
              </a:r>
              <a:r>
                <a:rPr lang="ru-RU" dirty="0" smtClean="0"/>
                <a:t> сил, мети </a:t>
              </a:r>
              <a:r>
                <a:rPr lang="ru-RU" dirty="0" err="1" smtClean="0"/>
                <a:t>і</a:t>
              </a:r>
              <a:r>
                <a:rPr lang="ru-RU" dirty="0" smtClean="0"/>
                <a:t> характеру </a:t>
              </a:r>
              <a:r>
                <a:rPr lang="ru-RU" dirty="0" err="1" smtClean="0"/>
                <a:t>їх</a:t>
              </a:r>
              <a:r>
                <a:rPr lang="ru-RU" dirty="0" smtClean="0"/>
                <a:t> </a:t>
              </a:r>
              <a:r>
                <a:rPr lang="ru-RU" dirty="0" err="1" smtClean="0"/>
                <a:t>дій</a:t>
              </a:r>
              <a:r>
                <a:rPr lang="ru-RU" dirty="0" smtClean="0"/>
                <a:t> </a:t>
              </a:r>
              <a:r>
                <a:rPr lang="ru-RU" dirty="0" err="1" smtClean="0"/>
                <a:t>ведуться</a:t>
              </a:r>
              <a:r>
                <a:rPr lang="ru-RU" dirty="0" smtClean="0"/>
                <a:t> у </a:t>
              </a:r>
              <a:r>
                <a:rPr lang="ru-RU" dirty="0" err="1" smtClean="0"/>
                <a:t>формі</a:t>
              </a:r>
              <a:r>
                <a:rPr lang="ru-RU" dirty="0" smtClean="0"/>
                <a:t>: </a:t>
              </a:r>
            </a:p>
          </p:txBody>
        </p:sp>
        <p:cxnSp>
          <p:nvCxnSpPr>
            <p:cNvPr id="6" name="Прямая со стрелкой 5"/>
            <p:cNvCxnSpPr>
              <a:stCxn id="4" idx="3"/>
            </p:cNvCxnSpPr>
            <p:nvPr/>
          </p:nvCxnSpPr>
          <p:spPr>
            <a:xfrm flipH="1">
              <a:off x="1558702" y="2095792"/>
              <a:ext cx="2225943" cy="973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1918742" y="1484784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3718942" y="2348880"/>
              <a:ext cx="1548172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10800000" flipH="1" flipV="1">
              <a:off x="8384082" y="2132856"/>
              <a:ext cx="2225943" cy="973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6851290" y="2348880"/>
              <a:ext cx="1548172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9623598" y="1484784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Скругленный прямоугольник 28"/>
          <p:cNvSpPr/>
          <p:nvPr/>
        </p:nvSpPr>
        <p:spPr>
          <a:xfrm>
            <a:off x="334566" y="1340768"/>
            <a:ext cx="146563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кампаній</a:t>
            </a:r>
            <a:endParaRPr lang="ru-RU" dirty="0" smtClean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63358" y="4221088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операцій</a:t>
            </a:r>
            <a:endParaRPr lang="ru-RU" dirty="0" smtClean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59702" y="1340768"/>
            <a:ext cx="151216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битв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839622" y="3212976"/>
            <a:ext cx="19442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ударів</a:t>
            </a:r>
            <a:endParaRPr lang="ru-RU" dirty="0" smtClean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2558" y="3140968"/>
            <a:ext cx="19442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боїв</a:t>
            </a:r>
            <a:endParaRPr lang="ru-RU" dirty="0" smtClean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66814" y="4221088"/>
            <a:ext cx="22322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систематичних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endParaRPr lang="ru-RU" dirty="0" smtClean="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836712"/>
            <a:ext cx="10971372" cy="5737824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 </a:t>
            </a:r>
            <a:r>
              <a:rPr lang="ru-RU" sz="2400" dirty="0" err="1" smtClean="0"/>
              <a:t>доктрині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міжнародного</a:t>
            </a:r>
            <a:r>
              <a:rPr lang="ru-RU" sz="2400" dirty="0" smtClean="0"/>
              <a:t> права </a:t>
            </a:r>
            <a:r>
              <a:rPr lang="ru-RU" sz="2400" dirty="0" err="1" smtClean="0"/>
              <a:t>під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засобами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ведення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війни</a:t>
            </a:r>
            <a:r>
              <a:rPr lang="ru-RU" sz="2400" i="1" dirty="0" smtClean="0"/>
              <a:t> </a:t>
            </a:r>
            <a:r>
              <a:rPr lang="ru-RU" sz="2400" dirty="0" err="1" smtClean="0"/>
              <a:t>розуміють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збройними</a:t>
            </a:r>
            <a:r>
              <a:rPr lang="ru-RU" sz="2400" dirty="0" smtClean="0"/>
              <a:t> силами </a:t>
            </a:r>
            <a:r>
              <a:rPr lang="ru-RU" sz="2400" dirty="0" err="1" smtClean="0"/>
              <a:t>воюючих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сторін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шкоди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поразки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противникові</a:t>
            </a:r>
            <a:r>
              <a:rPr lang="ru-RU" sz="2400" dirty="0" smtClean="0"/>
              <a:t>, а </a:t>
            </a:r>
            <a:r>
              <a:rPr lang="ru-RU" sz="2400" dirty="0" err="1" smtClean="0"/>
              <a:t>під</a:t>
            </a:r>
            <a:r>
              <a:rPr lang="ru-RU" sz="2400" dirty="0" smtClean="0"/>
              <a:t> </a:t>
            </a:r>
            <a:r>
              <a:rPr lang="ru-RU" sz="2400" i="1" dirty="0" smtClean="0"/>
              <a:t>методами </a:t>
            </a:r>
            <a:r>
              <a:rPr lang="ru-RU" sz="2400" i="1" dirty="0" err="1" smtClean="0"/>
              <a:t>ведення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війни</a:t>
            </a:r>
            <a:r>
              <a:rPr lang="ru-RU" sz="2400" i="1" dirty="0" smtClean="0"/>
              <a:t> </a:t>
            </a:r>
            <a:r>
              <a:rPr lang="ru-RU" sz="2400" dirty="0" smtClean="0"/>
              <a:t>— порядок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Відповідно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поділити</a:t>
            </a:r>
            <a:r>
              <a:rPr lang="ru-RU" sz="2400" dirty="0" smtClean="0"/>
              <a:t> на </a:t>
            </a:r>
            <a:r>
              <a:rPr lang="ru-RU" sz="2400" u="sng" dirty="0" err="1" smtClean="0">
                <a:solidFill>
                  <a:srgbClr val="FF0000"/>
                </a:solidFill>
              </a:rPr>
              <a:t>дозволені</a:t>
            </a:r>
            <a:r>
              <a:rPr lang="ru-RU" sz="2400" dirty="0" smtClean="0"/>
              <a:t> (</a:t>
            </a:r>
            <a:r>
              <a:rPr lang="ru-RU" sz="2400" dirty="0" err="1" smtClean="0"/>
              <a:t>законні</a:t>
            </a:r>
            <a:r>
              <a:rPr lang="ru-RU" sz="2400" dirty="0" smtClean="0"/>
              <a:t>) та </a:t>
            </a:r>
            <a:r>
              <a:rPr lang="ru-RU" sz="2400" u="sng" dirty="0" err="1" smtClean="0">
                <a:solidFill>
                  <a:srgbClr val="FF0000"/>
                </a:solidFill>
              </a:rPr>
              <a:t>недозволені</a:t>
            </a:r>
            <a:r>
              <a:rPr lang="ru-RU" sz="2400" dirty="0" smtClean="0"/>
              <a:t> (</a:t>
            </a:r>
            <a:r>
              <a:rPr lang="ru-RU" sz="2400" dirty="0" err="1" smtClean="0"/>
              <a:t>незаконні</a:t>
            </a:r>
            <a:r>
              <a:rPr lang="ru-RU" sz="2400" dirty="0" smtClean="0"/>
              <a:t>). </a:t>
            </a:r>
            <a:r>
              <a:rPr lang="ru-RU" sz="2400" dirty="0" err="1" smtClean="0"/>
              <a:t>Такий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доктринальним</a:t>
            </a:r>
            <a:r>
              <a:rPr lang="ru-RU" sz="2400" dirty="0" smtClean="0"/>
              <a:t>, </a:t>
            </a:r>
            <a:r>
              <a:rPr lang="ru-RU" sz="2400" dirty="0" err="1" smtClean="0"/>
              <a:t>докладно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проаналізованим</a:t>
            </a:r>
            <a:r>
              <a:rPr lang="ru-RU" sz="2400" dirty="0" smtClean="0"/>
              <a:t> у </a:t>
            </a:r>
            <a:r>
              <a:rPr lang="ru-RU" sz="2400" dirty="0" err="1" smtClean="0"/>
              <a:t>дослідженнях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гуманітарного</a:t>
            </a:r>
            <a:r>
              <a:rPr lang="ru-RU" sz="2400" dirty="0" smtClean="0"/>
              <a:t> права.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конвенцій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, то тут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чіткого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бойових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почергово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закріплюють</a:t>
            </a:r>
            <a:r>
              <a:rPr lang="ru-RU" sz="2400" dirty="0" smtClean="0"/>
              <a:t> 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призначення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21" y="764704"/>
            <a:ext cx="10971372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Право </a:t>
            </a:r>
            <a:r>
              <a:rPr lang="ru-RU" sz="2400" dirty="0" err="1" smtClean="0"/>
              <a:t>сторін</a:t>
            </a:r>
            <a:r>
              <a:rPr lang="ru-RU" sz="2400" dirty="0" smtClean="0"/>
              <a:t> у </a:t>
            </a:r>
            <a:r>
              <a:rPr lang="ru-RU" sz="2400" dirty="0" err="1" smtClean="0"/>
              <a:t>збройному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конфлікті</a:t>
            </a:r>
            <a:r>
              <a:rPr lang="ru-RU" sz="2400" dirty="0" smtClean="0"/>
              <a:t> </a:t>
            </a:r>
            <a:r>
              <a:rPr lang="ru-RU" sz="2400" dirty="0" err="1" smtClean="0"/>
              <a:t>обирати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обмеженим</a:t>
            </a:r>
            <a:r>
              <a:rPr lang="ru-RU" sz="2400" dirty="0" smtClean="0"/>
              <a:t>. </a:t>
            </a:r>
            <a:r>
              <a:rPr lang="ru-RU" sz="2400" dirty="0" err="1" smtClean="0"/>
              <a:t>Існує</a:t>
            </a:r>
            <a:r>
              <a:rPr lang="ru-RU" sz="2400" dirty="0" smtClean="0"/>
              <a:t> принцип,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заборону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зброї</a:t>
            </a:r>
            <a:r>
              <a:rPr lang="ru-RU" sz="2400" dirty="0" smtClean="0"/>
              <a:t>, </a:t>
            </a:r>
            <a:r>
              <a:rPr lang="ru-RU" sz="2400" dirty="0" err="1" smtClean="0"/>
              <a:t>снарядів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надмірних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ушкоджень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страждань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1280864362_009_igrushki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854" y="2299121"/>
            <a:ext cx="5730974" cy="4298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34" y="692696"/>
            <a:ext cx="5413677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Міжнародне</a:t>
            </a:r>
            <a:r>
              <a:rPr lang="ru-RU" sz="2400" dirty="0" smtClean="0"/>
              <a:t> право </a:t>
            </a:r>
            <a:r>
              <a:rPr lang="ru-RU" sz="2400" dirty="0" err="1" smtClean="0"/>
              <a:t>обмежує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розуміється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збройними</a:t>
            </a:r>
            <a:r>
              <a:rPr lang="ru-RU" sz="2400" dirty="0" smtClean="0"/>
              <a:t> силами в </a:t>
            </a:r>
            <a:r>
              <a:rPr lang="ru-RU" sz="2400" dirty="0" err="1" smtClean="0"/>
              <a:t>конфлікті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заподіяння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ураження</a:t>
            </a:r>
            <a:r>
              <a:rPr lang="ru-RU" sz="2400" dirty="0" smtClean="0"/>
              <a:t> ворога. </a:t>
            </a:r>
            <a:r>
              <a:rPr lang="ru-RU" sz="2400" dirty="0" err="1" smtClean="0"/>
              <a:t>Методи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e2ad117e08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7094" y="1305135"/>
            <a:ext cx="7103319" cy="472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606" y="1124744"/>
            <a:ext cx="10848468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Повністю</a:t>
            </a:r>
            <a:r>
              <a:rPr lang="ru-RU" sz="33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3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заборонені</a:t>
            </a:r>
            <a:r>
              <a:rPr lang="ru-RU" sz="33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endParaRPr lang="ru-RU" sz="33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33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dirty="0" err="1" smtClean="0"/>
              <a:t>вибухові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запалювальні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кулі</a:t>
            </a:r>
            <a:r>
              <a:rPr lang="ru-RU" sz="2400" dirty="0" smtClean="0"/>
              <a:t>; </a:t>
            </a:r>
            <a:endParaRPr lang="ru-RU" sz="2400" dirty="0" smtClean="0"/>
          </a:p>
          <a:p>
            <a:r>
              <a:rPr lang="ru-RU" sz="2400" dirty="0" err="1" smtClean="0"/>
              <a:t>кулі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розгортаються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сплющуються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людському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тілі</a:t>
            </a:r>
            <a:endParaRPr lang="ru-RU" sz="2400" dirty="0" smtClean="0"/>
          </a:p>
          <a:p>
            <a:r>
              <a:rPr lang="ru-RU" sz="2400" dirty="0" err="1" smtClean="0"/>
              <a:t>отрута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отруйна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зброя</a:t>
            </a:r>
            <a:r>
              <a:rPr lang="ru-RU" sz="2400" dirty="0" smtClean="0"/>
              <a:t> (І</a:t>
            </a:r>
            <a:r>
              <a:rPr lang="en-US" sz="2400" dirty="0" smtClean="0"/>
              <a:t>V </a:t>
            </a:r>
            <a:r>
              <a:rPr lang="ru-RU" sz="2400" dirty="0" err="1" smtClean="0"/>
              <a:t>Гаазька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конвенція</a:t>
            </a:r>
            <a:r>
              <a:rPr lang="ru-RU" sz="2400" dirty="0" smtClean="0"/>
              <a:t> 1907 р.); </a:t>
            </a:r>
            <a:endParaRPr lang="ru-RU" sz="2400" dirty="0" smtClean="0"/>
          </a:p>
          <a:p>
            <a:r>
              <a:rPr lang="ru-RU" sz="2400" dirty="0" err="1" smtClean="0"/>
              <a:t>задушливі</a:t>
            </a:r>
            <a:r>
              <a:rPr lang="ru-RU" sz="2400" dirty="0" smtClean="0"/>
              <a:t>, </a:t>
            </a:r>
            <a:r>
              <a:rPr lang="ru-RU" sz="2400" dirty="0" err="1" smtClean="0"/>
              <a:t>отруйні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гази, </a:t>
            </a:r>
            <a:r>
              <a:rPr lang="ru-RU" sz="2400" dirty="0" err="1" smtClean="0"/>
              <a:t>рідини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 (</a:t>
            </a:r>
            <a:r>
              <a:rPr lang="ru-RU" sz="2400" dirty="0" err="1" smtClean="0"/>
              <a:t>Женевський</a:t>
            </a:r>
            <a:r>
              <a:rPr lang="ru-RU" sz="2400" dirty="0" smtClean="0"/>
              <a:t> протокол 1925 р.); </a:t>
            </a:r>
            <a:endParaRPr lang="ru-RU" sz="2400" dirty="0" smtClean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450" y="1008112"/>
            <a:ext cx="10971372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Повністю</a:t>
            </a:r>
            <a:r>
              <a:rPr lang="ru-RU" sz="33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3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заборонені</a:t>
            </a:r>
            <a:r>
              <a:rPr lang="ru-RU" sz="33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endParaRPr lang="ru-RU" dirty="0" smtClean="0"/>
          </a:p>
          <a:p>
            <a:r>
              <a:rPr lang="ru-RU" sz="2400" dirty="0" err="1" smtClean="0"/>
              <a:t>біологічна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зброя</a:t>
            </a:r>
            <a:r>
              <a:rPr lang="ru-RU" sz="2400" dirty="0" smtClean="0"/>
              <a:t> (</a:t>
            </a:r>
            <a:r>
              <a:rPr lang="ru-RU" sz="2400" dirty="0" err="1" smtClean="0"/>
              <a:t>Конвенція</a:t>
            </a:r>
            <a:r>
              <a:rPr lang="ru-RU" sz="2400" dirty="0" smtClean="0"/>
              <a:t> 1972 р.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Женевський</a:t>
            </a:r>
            <a:r>
              <a:rPr lang="ru-RU" sz="2400" dirty="0" smtClean="0"/>
              <a:t> протокол 1925 р.); </a:t>
            </a:r>
          </a:p>
          <a:p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природне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широкі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довгострокові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наслідки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знищення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шкоди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іншій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державі</a:t>
            </a:r>
            <a:r>
              <a:rPr lang="ru-RU" sz="2400" dirty="0" smtClean="0"/>
              <a:t> (</a:t>
            </a:r>
            <a:r>
              <a:rPr lang="ru-RU" sz="2400" dirty="0" err="1" smtClean="0"/>
              <a:t>Конвенція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заборону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ворожого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природне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 1977 р.); </a:t>
            </a:r>
          </a:p>
          <a:p>
            <a:r>
              <a:rPr lang="ru-RU" sz="2400" dirty="0" err="1" smtClean="0"/>
              <a:t>будь-яка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нанесенні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ушкоджень</a:t>
            </a:r>
            <a:r>
              <a:rPr lang="ru-RU" sz="2400" dirty="0" smtClean="0"/>
              <a:t> осколками,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виявляються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людському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рентгенівськими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променями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710" y="1916832"/>
            <a:ext cx="8325948" cy="3384377"/>
          </a:xfrm>
        </p:spPr>
        <p:txBody>
          <a:bodyPr/>
          <a:lstStyle/>
          <a:p>
            <a:pPr algn="ctr"/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Міжнародне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право не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містить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прямої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заборони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використання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ядерної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зброї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7304" y="1343224"/>
            <a:ext cx="10361851" cy="1509712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Запам'ятай: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</TotalTime>
  <Words>547</Words>
  <Application>Microsoft Office PowerPoint</Application>
  <PresentationFormat>Произвольный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Засоби й методи ведення воєнних дій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Міжнародне право не містить прямої заборони використання ядерної зброї.</vt:lpstr>
      <vt:lpstr>Слайд 10</vt:lpstr>
      <vt:lpstr>Слайд 11</vt:lpstr>
      <vt:lpstr>Слайд 12</vt:lpstr>
      <vt:lpstr>Слайд 13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й методи ведення воєнних дій</dc:title>
  <cp:lastModifiedBy>Леонид</cp:lastModifiedBy>
  <cp:revision>10</cp:revision>
  <dcterms:modified xsi:type="dcterms:W3CDTF">2013-09-16T18:18:01Z</dcterms:modified>
</cp:coreProperties>
</file>