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4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F7A1-8276-4CEE-B0EC-6DBB3FE7F8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1E7D-1335-4CE7-BDA3-986416BBAB6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B260-2BD5-4930-8D6C-2AB166E0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E85D0-FDF3-4E29-BD74-455C8301D43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30A7-019B-4715-9748-283D0BC53E7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45DF-5320-4BA6-8012-06C44C10E96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03DB-6D4F-4369-843D-FC2F91E9930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6533-4F1D-49FD-B7BF-20D61E25279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8044-F48F-4C7F-B354-613FEBE2863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2086-6DF6-47F2-ACC3-40956C3DAD0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BB7-4113-44FE-9E43-BFEAA68DC0D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5108F9-71F7-45F1-82CD-A048D524103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5257800"/>
          </a:xfrm>
        </p:spPr>
        <p:txBody>
          <a:bodyPr/>
          <a:lstStyle/>
          <a:p>
            <a:pPr marL="182880" indent="0">
              <a:buNone/>
            </a:pPr>
            <a:r>
              <a:rPr lang="uk-UA" sz="4400" b="1" dirty="0">
                <a:latin typeface="Times New Roman" pitchFamily="18" charset="0"/>
              </a:rPr>
              <a:t>Кримінальне право –</a:t>
            </a:r>
            <a:r>
              <a:rPr lang="uk-UA" sz="4400" dirty="0">
                <a:latin typeface="Times New Roman" pitchFamily="18" charset="0"/>
              </a:rPr>
              <a:t> це сукупність юридичних норм, що встановлюють, які суспільно небезпечні діяння є злочинами і які покарання застосовуються до осіб, що їх вчинили.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</a:rPr>
              <a:t>Обставини, що виключають злочинність діяння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395288" y="981075"/>
            <a:ext cx="8280400" cy="48244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2800" b="1">
                <a:latin typeface="Times New Roman" pitchFamily="18" charset="0"/>
              </a:rPr>
              <a:t>Обставини, що виключають злочинність діяння: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необхідна оборона;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затримання особи, що вчинила злочин;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крайня необхідність;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фізичний або психічний примус;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виконання наказу або розпорядження;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діяння, пов'язані з ризиком;</a:t>
            </a:r>
          </a:p>
          <a:p>
            <a:pPr>
              <a:buFont typeface="Symbol" pitchFamily="18" charset="2"/>
              <a:buChar char="·"/>
            </a:pPr>
            <a:r>
              <a:rPr lang="uk-UA" sz="2400">
                <a:latin typeface="Times New Roman" pitchFamily="18" charset="0"/>
              </a:rPr>
              <a:t>  виконання спеціального завдання з попередження чи розкриття злочинної діяльності злочинної групи чи злочинної організації.</a:t>
            </a:r>
            <a:endParaRPr lang="uk-UA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4897090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b="1" dirty="0">
                <a:latin typeface="Times New Roman" pitchFamily="18" charset="0"/>
              </a:rPr>
              <a:t>Покарання </a:t>
            </a:r>
            <a:r>
              <a:rPr lang="uk-UA" sz="4000" dirty="0">
                <a:latin typeface="Times New Roman" pitchFamily="18" charset="0"/>
              </a:rPr>
              <a:t>є заходом примусу, що застосовується від імені держави за вироком суду до особи, визнаної винною у вчиненні злочину, і полягає в передбаченому законом обмеженні прав і свобод засудженого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Групи покарань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4213" y="4005263"/>
            <a:ext cx="2808287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latin typeface="Times New Roman" pitchFamily="18" charset="0"/>
              </a:rPr>
              <a:t>Додаткові покарання</a:t>
            </a:r>
          </a:p>
          <a:p>
            <a:pPr algn="just"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позбавлення військового, спеціального звання, рангу, чину або кваліфікаційного класу;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конфіскацію майна.</a:t>
            </a:r>
            <a:endParaRPr lang="uk-UA" sz="240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258888" y="836613"/>
            <a:ext cx="6408737" cy="2808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latin typeface="Times New Roman" pitchFamily="18" charset="0"/>
              </a:rPr>
              <a:t>Основні покарання</a:t>
            </a:r>
          </a:p>
          <a:p>
            <a:pPr algn="just"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громадські роботи;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виправні роботи;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службові обмеження для військовослужбовці;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арешт;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обмеження волі;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тримання в дисциплінарному батальйоні військовослужбовців;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позбавлення волі на певний строк;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довічне позбавлення волі.</a:t>
            </a:r>
            <a:endParaRPr lang="uk-UA" sz="24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795963" y="3068638"/>
            <a:ext cx="2808287" cy="237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latin typeface="Times New Roman" pitchFamily="18" charset="0"/>
              </a:rPr>
              <a:t>Покарання, що можуть призначатися і як основні, і як додаткові</a:t>
            </a:r>
          </a:p>
          <a:p>
            <a:pPr algn="just"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штраф;</a:t>
            </a:r>
          </a:p>
          <a:p>
            <a:pPr>
              <a:buFont typeface="Symbol" pitchFamily="18" charset="2"/>
              <a:buChar char="·"/>
            </a:pPr>
            <a:r>
              <a:rPr lang="uk-UA">
                <a:latin typeface="Times New Roman" pitchFamily="18" charset="0"/>
              </a:rPr>
              <a:t>  позбавлення права обіймати певні посади або займатися певною діяльністю.</a:t>
            </a:r>
            <a:endParaRPr lang="uk-UA" sz="2400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419475" y="3500438"/>
            <a:ext cx="2447925" cy="19431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b="1">
                <a:latin typeface="Times New Roman" pitchFamily="18" charset="0"/>
              </a:rPr>
              <a:t>Групи покарань</a:t>
            </a:r>
            <a:endParaRPr lang="uk-UA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marL="0" indent="0" algn="l">
              <a:buNone/>
            </a:pPr>
            <a:r>
              <a:rPr lang="uk-UA" sz="3600" b="1" dirty="0">
                <a:latin typeface="Times New Roman" pitchFamily="18" charset="0"/>
              </a:rPr>
              <a:t>Метою покарання</a:t>
            </a:r>
            <a:r>
              <a:rPr lang="uk-UA" sz="3600" dirty="0">
                <a:latin typeface="Times New Roman" pitchFamily="18" charset="0"/>
              </a:rPr>
              <a:t> є виправлення засуджених, а також попередження скоєння нових злочинів як засудженими, так й іншими особами. Покарання - несе особі, яка вчинила злочин, певні позбавлення. Однак покарання не має на меті заподіяння фізичних страждань або приниження людської гідності.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</a:rPr>
              <a:t>Предмет та метод кримінального права</a:t>
            </a: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250825" y="836613"/>
            <a:ext cx="5976938" cy="2520950"/>
            <a:chOff x="3497" y="4026"/>
            <a:chExt cx="4890" cy="1485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176" y="4026"/>
              <a:ext cx="3532" cy="540"/>
            </a:xfrm>
            <a:prstGeom prst="plaque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400" b="1">
                  <a:latin typeface="Times New Roman" pitchFamily="18" charset="0"/>
                </a:rPr>
                <a:t>Предмет кримінального права</a:t>
              </a:r>
              <a:endParaRPr lang="uk-UA" sz="3200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97" y="4836"/>
              <a:ext cx="4890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відносини, що виникають у зв'язку з вчиненням злочину і застосуванням відповідних покарань</a:t>
              </a:r>
              <a:endParaRPr lang="uk-UA" sz="3200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5942" y="456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4991" y="456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6893" y="456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3636963" y="3067049"/>
            <a:ext cx="5183187" cy="3387350"/>
            <a:chOff x="3225" y="5781"/>
            <a:chExt cx="5434" cy="2116"/>
          </a:xfrm>
        </p:grpSpPr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4312" y="5781"/>
              <a:ext cx="3532" cy="810"/>
            </a:xfrm>
            <a:prstGeom prst="plaque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400" b="1" dirty="0">
                  <a:latin typeface="Times New Roman" pitchFamily="18" charset="0"/>
                </a:rPr>
                <a:t>Метод кримінального права</a:t>
              </a:r>
              <a:endParaRPr lang="uk-UA" sz="3200" dirty="0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3225" y="6682"/>
              <a:ext cx="5434" cy="12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uk-UA" sz="2000" dirty="0">
                  <a:latin typeface="Times New Roman" pitchFamily="18" charset="0"/>
                </a:rPr>
                <a:t>  </a:t>
              </a:r>
              <a:r>
                <a:rPr lang="uk-UA" sz="2400" dirty="0">
                  <a:latin typeface="Times New Roman" pitchFamily="18" charset="0"/>
                </a:rPr>
                <a:t>метод правової охорони суспільних цінностей і відносин;</a:t>
              </a:r>
            </a:p>
            <a:p>
              <a:r>
                <a:rPr lang="uk-UA" sz="2400" dirty="0">
                  <a:latin typeface="Times New Roman" pitchFamily="18" charset="0"/>
                </a:rPr>
                <a:t>  метод застосування до особи, що вчинила злочин, покарання.</a:t>
              </a:r>
              <a:endParaRPr lang="uk-UA" sz="3200" dirty="0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5942" y="632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991" y="632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6893" y="632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marL="0" indent="0" algn="l">
              <a:buNone/>
            </a:pPr>
            <a:r>
              <a:rPr lang="uk-UA" sz="3600" b="1" dirty="0">
                <a:latin typeface="Times New Roman" pitchFamily="18" charset="0"/>
              </a:rPr>
              <a:t>Кримінальний закон</a:t>
            </a:r>
            <a:r>
              <a:rPr lang="uk-UA" sz="3600" dirty="0">
                <a:latin typeface="Times New Roman" pitchFamily="18" charset="0"/>
              </a:rPr>
              <a:t> - це ухвалений у запровадженому порядку правовий акт, який містить юридичні норми, що регулює охорону інтересів держави, прав та свобод громадян від злочинів шляхом застосування до винних покарання, яке визначає підстави і принципи кримінальної відповідальності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</a:rPr>
              <a:t>Джерело кримінального права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827088" y="1412875"/>
            <a:ext cx="7632700" cy="3862388"/>
            <a:chOff x="2781" y="13042"/>
            <a:chExt cx="7374" cy="2340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2781" y="13042"/>
              <a:ext cx="3964" cy="2340"/>
            </a:xfrm>
            <a:prstGeom prst="rightArrow">
              <a:avLst>
                <a:gd name="adj1" fmla="val 50000"/>
                <a:gd name="adj2" fmla="val 423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600" b="1">
                <a:latin typeface="Times New Roman" pitchFamily="18" charset="0"/>
              </a:endParaRPr>
            </a:p>
            <a:p>
              <a:pPr algn="ctr"/>
              <a:r>
                <a:rPr lang="uk-UA" sz="2800" b="1">
                  <a:latin typeface="Times New Roman" pitchFamily="18" charset="0"/>
                </a:rPr>
                <a:t>Єдине джерело кримінального права</a:t>
              </a:r>
              <a:endParaRPr lang="uk-UA" sz="3600"/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6741" y="13222"/>
              <a:ext cx="3414" cy="180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2800">
                <a:latin typeface="Times New Roman" pitchFamily="18" charset="0"/>
              </a:endParaRPr>
            </a:p>
            <a:p>
              <a:pPr algn="ctr"/>
              <a:r>
                <a:rPr lang="uk-UA" sz="2800">
                  <a:latin typeface="Times New Roman" pitchFamily="18" charset="0"/>
                </a:rPr>
                <a:t>Кримінальний кодекс України</a:t>
              </a:r>
              <a:endParaRPr lang="uk-UA" sz="36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Злочин та його ознаки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755650" y="620713"/>
            <a:ext cx="7777163" cy="20574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b="1" dirty="0">
                <a:latin typeface="Times New Roman" pitchFamily="18" charset="0"/>
              </a:rPr>
              <a:t>Злочином </a:t>
            </a:r>
            <a:r>
              <a:rPr lang="uk-UA" dirty="0">
                <a:latin typeface="Times New Roman" pitchFamily="18" charset="0"/>
              </a:rPr>
              <a:t>визнається передбачене кримінальним законом суспільно небезпечне діяння (дія або бездіяльність), яке посягає на конституційний устрій України, особистість, відносини власності, виборчі, трудові та інші особисті права і свободи громадян, а також інше суспільно небезпечне діяння, яке посягає на правопорядок.</a:t>
            </a:r>
            <a:endParaRPr lang="uk-UA" sz="2400" dirty="0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611188" y="2781300"/>
            <a:ext cx="7777162" cy="3600450"/>
            <a:chOff x="2953" y="3591"/>
            <a:chExt cx="5705" cy="2970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5127" y="4536"/>
              <a:ext cx="1494" cy="1080"/>
            </a:xfrm>
            <a:prstGeom prst="plus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400" b="1">
                  <a:latin typeface="Times New Roman" pitchFamily="18" charset="0"/>
                </a:rPr>
                <a:t>Ознаки злочину</a:t>
              </a:r>
              <a:endParaRPr lang="uk-UA" sz="3200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2953" y="4806"/>
              <a:ext cx="1766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400">
                  <a:latin typeface="Times New Roman" pitchFamily="18" charset="0"/>
                </a:rPr>
                <a:t>Суспільна небезпека</a:t>
              </a:r>
              <a:endParaRPr lang="uk-UA" sz="32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4991" y="3591"/>
              <a:ext cx="1765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400">
                <a:latin typeface="Times New Roman" pitchFamily="18" charset="0"/>
              </a:endParaRPr>
            </a:p>
            <a:p>
              <a:pPr algn="ctr"/>
              <a:r>
                <a:rPr lang="uk-UA" sz="2400">
                  <a:latin typeface="Times New Roman" pitchFamily="18" charset="0"/>
                </a:rPr>
                <a:t>Протиправність</a:t>
              </a:r>
              <a:endParaRPr lang="uk-UA" sz="320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7029" y="4806"/>
              <a:ext cx="1629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400">
                <a:latin typeface="Times New Roman" pitchFamily="18" charset="0"/>
              </a:endParaRPr>
            </a:p>
            <a:p>
              <a:pPr algn="ctr"/>
              <a:r>
                <a:rPr lang="uk-UA" sz="2400">
                  <a:latin typeface="Times New Roman" pitchFamily="18" charset="0"/>
                </a:rPr>
                <a:t>Винність</a:t>
              </a:r>
              <a:endParaRPr lang="uk-UA" sz="3200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4991" y="5886"/>
              <a:ext cx="1765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400">
                <a:latin typeface="Times New Roman" pitchFamily="18" charset="0"/>
              </a:endParaRPr>
            </a:p>
            <a:p>
              <a:pPr algn="ctr"/>
              <a:r>
                <a:rPr lang="uk-UA" sz="2400">
                  <a:latin typeface="Times New Roman" pitchFamily="18" charset="0"/>
                </a:rPr>
                <a:t>Караність</a:t>
              </a:r>
              <a:endParaRPr lang="uk-UA" sz="3200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4719" y="5076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6621" y="5076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5806" y="426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5806" y="561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6659" y="26064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Види злочинів</a:t>
            </a:r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468313" y="1482725"/>
            <a:ext cx="8135937" cy="3817938"/>
            <a:chOff x="2410" y="6831"/>
            <a:chExt cx="6928" cy="2700"/>
          </a:xfrm>
        </p:grpSpPr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4855" y="6831"/>
              <a:ext cx="2174" cy="4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400" b="1">
                  <a:latin typeface="Times New Roman" pitchFamily="18" charset="0"/>
                </a:rPr>
                <a:t>Види злочинів</a:t>
              </a:r>
              <a:endParaRPr lang="uk-UA" sz="3200"/>
            </a:p>
          </p:txBody>
        </p:sp>
        <p:sp>
          <p:nvSpPr>
            <p:cNvPr id="11281" name="AutoShape 17"/>
            <p:cNvSpPr>
              <a:spLocks noChangeArrowheads="1"/>
            </p:cNvSpPr>
            <p:nvPr/>
          </p:nvSpPr>
          <p:spPr bwMode="auto">
            <a:xfrm>
              <a:off x="2410" y="7506"/>
              <a:ext cx="1630" cy="20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000" b="1">
                  <a:latin typeface="Times New Roman" pitchFamily="18" charset="0"/>
                </a:rPr>
                <a:t>невеликої тяжкості </a:t>
              </a:r>
              <a:r>
                <a:rPr lang="uk-UA" sz="2000">
                  <a:latin typeface="Times New Roman" pitchFamily="18" charset="0"/>
                </a:rPr>
                <a:t>передбачено позбавлення волі на строк не більше 2 років</a:t>
              </a:r>
              <a:endParaRPr lang="uk-UA" sz="2800"/>
            </a:p>
          </p:txBody>
        </p:sp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>
              <a:off x="4176" y="7506"/>
              <a:ext cx="1630" cy="20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000" b="1">
                  <a:latin typeface="Times New Roman" pitchFamily="18" charset="0"/>
                </a:rPr>
                <a:t>середньої тяжкості </a:t>
              </a:r>
              <a:r>
                <a:rPr lang="uk-UA" sz="2000">
                  <a:latin typeface="Times New Roman" pitchFamily="18" charset="0"/>
                </a:rPr>
                <a:t>передбачено позбавлення волі на строк не більше 5 років</a:t>
              </a:r>
              <a:endParaRPr lang="en-US">
                <a:latin typeface="Times New Roman" pitchFamily="18" charset="0"/>
              </a:endParaRPr>
            </a:p>
            <a:p>
              <a:endParaRPr lang="uk-UA" sz="2800"/>
            </a:p>
          </p:txBody>
        </p:sp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5942" y="7506"/>
              <a:ext cx="1630" cy="20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000" b="1">
                  <a:latin typeface="Times New Roman" pitchFamily="18" charset="0"/>
                </a:rPr>
                <a:t>тяжкий</a:t>
              </a:r>
              <a:r>
                <a:rPr lang="uk-UA" sz="2000">
                  <a:latin typeface="Times New Roman" pitchFamily="18" charset="0"/>
                </a:rPr>
                <a:t> </a:t>
              </a:r>
            </a:p>
            <a:p>
              <a:pPr algn="ctr"/>
              <a:endParaRPr lang="uk-UA" sz="2000">
                <a:latin typeface="Times New Roman" pitchFamily="18" charset="0"/>
              </a:endParaRPr>
            </a:p>
            <a:p>
              <a:pPr algn="ctr"/>
              <a:r>
                <a:rPr lang="uk-UA" sz="2000">
                  <a:latin typeface="Times New Roman" pitchFamily="18" charset="0"/>
                </a:rPr>
                <a:t>передбачено позбавлення волі на строк не більше 10 років</a:t>
              </a:r>
              <a:endParaRPr lang="en-US">
                <a:latin typeface="Times New Roman" pitchFamily="18" charset="0"/>
              </a:endParaRPr>
            </a:p>
            <a:p>
              <a:endParaRPr lang="uk-UA" sz="2800"/>
            </a:p>
          </p:txBody>
        </p:sp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7708" y="7506"/>
              <a:ext cx="1630" cy="20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000" b="1">
                  <a:latin typeface="Times New Roman" pitchFamily="18" charset="0"/>
                </a:rPr>
                <a:t>особливо тяжкий </a:t>
              </a:r>
              <a:r>
                <a:rPr lang="uk-UA" sz="2000">
                  <a:latin typeface="Times New Roman" pitchFamily="18" charset="0"/>
                </a:rPr>
                <a:t>передбачено позбавлення волі на строк понад 10 років</a:t>
              </a:r>
              <a:endParaRPr lang="en-US">
                <a:latin typeface="Times New Roman" pitchFamily="18" charset="0"/>
              </a:endParaRPr>
            </a:p>
            <a:p>
              <a:endParaRPr lang="uk-UA" sz="2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3768" y="7236"/>
              <a:ext cx="1359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4991" y="7236"/>
              <a:ext cx="543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6214" y="7236"/>
              <a:ext cx="543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6757" y="7236"/>
              <a:ext cx="1359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Стадії злочину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827088" y="1412875"/>
            <a:ext cx="7489825" cy="4032250"/>
            <a:chOff x="2961" y="13156"/>
            <a:chExt cx="7019" cy="2340"/>
          </a:xfrm>
        </p:grpSpPr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941" y="13876"/>
              <a:ext cx="3060" cy="1620"/>
            </a:xfrm>
            <a:custGeom>
              <a:avLst/>
              <a:gdLst>
                <a:gd name="G0" fmla="+- 6480 0 0"/>
                <a:gd name="G1" fmla="+- 8640 0 0"/>
                <a:gd name="G2" fmla="+- 6171 0 0"/>
                <a:gd name="G3" fmla="+- 21600 0 6480"/>
                <a:gd name="G4" fmla="+- 21600 0 8640"/>
                <a:gd name="G5" fmla="*/ G0 21600 G3"/>
                <a:gd name="G6" fmla="*/ G1 21600 G3"/>
                <a:gd name="G7" fmla="*/ G2 G3 21600"/>
                <a:gd name="G8" fmla="*/ 10800 21600 G3"/>
                <a:gd name="G9" fmla="*/ G4 21600 G3"/>
                <a:gd name="G10" fmla="+- 21600 0 G7"/>
                <a:gd name="G11" fmla="+- G5 0 G8"/>
                <a:gd name="G12" fmla="+- G6 0 G8"/>
                <a:gd name="G13" fmla="*/ G12 G7 G11"/>
                <a:gd name="G14" fmla="+- 21600 0 G13"/>
                <a:gd name="G15" fmla="+- G0 0 10800"/>
                <a:gd name="G16" fmla="+- G1 0 10800"/>
                <a:gd name="G17" fmla="*/ G2 G16 G15"/>
                <a:gd name="T0" fmla="*/ 10800 w 21600"/>
                <a:gd name="T1" fmla="*/ 0 h 21600"/>
                <a:gd name="T2" fmla="*/ 0 w 21600"/>
                <a:gd name="T3" fmla="*/ 15429 h 21600"/>
                <a:gd name="T4" fmla="*/ 10800 w 21600"/>
                <a:gd name="T5" fmla="*/ 18514 h 21600"/>
                <a:gd name="T6" fmla="*/ 21600 w 21600"/>
                <a:gd name="T7" fmla="*/ 1542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G13 w 21600"/>
                <a:gd name="T13" fmla="*/ G6 h 21600"/>
                <a:gd name="T14" fmla="*/ G14 w 21600"/>
                <a:gd name="T15" fmla="*/ G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800" b="1">
                  <a:latin typeface="Times New Roman" pitchFamily="18" charset="0"/>
                </a:rPr>
                <a:t>Стадії злочину</a:t>
              </a:r>
              <a:endParaRPr lang="uk-UA" sz="3600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2961" y="14596"/>
              <a:ext cx="19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600">
                <a:latin typeface="Times New Roman" pitchFamily="18" charset="0"/>
              </a:endParaRPr>
            </a:p>
            <a:p>
              <a:pPr algn="ctr"/>
              <a:r>
                <a:rPr lang="uk-UA" sz="2800">
                  <a:latin typeface="Times New Roman" pitchFamily="18" charset="0"/>
                </a:rPr>
                <a:t>Підготовка</a:t>
              </a:r>
              <a:endParaRPr lang="uk-UA" sz="3600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8001" y="14596"/>
              <a:ext cx="1979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2800">
                  <a:latin typeface="Times New Roman" pitchFamily="18" charset="0"/>
                </a:rPr>
                <a:t>Закінчений злочин</a:t>
              </a:r>
              <a:endParaRPr lang="uk-UA" sz="36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481" y="13156"/>
              <a:ext cx="197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900">
                <a:latin typeface="Times New Roman" pitchFamily="18" charset="0"/>
              </a:endParaRPr>
            </a:p>
            <a:p>
              <a:pPr algn="ctr"/>
              <a:r>
                <a:rPr lang="uk-UA" sz="2800">
                  <a:latin typeface="Times New Roman" pitchFamily="18" charset="0"/>
                </a:rPr>
                <a:t>Замах</a:t>
              </a:r>
              <a:endParaRPr lang="uk-UA" sz="36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Кримінальна відповідальність та її підстави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916238" y="908050"/>
            <a:ext cx="5832475" cy="2265363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2000" b="1">
                <a:latin typeface="Times New Roman" pitchFamily="18" charset="0"/>
              </a:rPr>
              <a:t>Кримінальна відповідальність </a:t>
            </a:r>
            <a:r>
              <a:rPr lang="uk-UA" sz="2000">
                <a:latin typeface="Times New Roman" pitchFamily="18" charset="0"/>
              </a:rPr>
              <a:t>- вид юридичної відповідальності, який передбачає обов'язок особи, що вчинила злочин, перетерпіти визначені позбавлення особистого або майнового характеру за вчинене</a:t>
            </a:r>
            <a:endParaRPr lang="uk-UA" sz="28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23850" y="3716338"/>
            <a:ext cx="5829300" cy="2395537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uk-UA" sz="2000" b="1" dirty="0" smtClean="0">
                <a:latin typeface="Times New Roman" pitchFamily="18" charset="0"/>
              </a:rPr>
              <a:t>Підставою кримінальної </a:t>
            </a:r>
            <a:r>
              <a:rPr lang="uk-UA" sz="2000" b="1" dirty="0">
                <a:latin typeface="Times New Roman" pitchFamily="18" charset="0"/>
              </a:rPr>
              <a:t>відповідальності </a:t>
            </a:r>
            <a:r>
              <a:rPr lang="uk-UA" sz="2000" dirty="0">
                <a:latin typeface="Times New Roman" pitchFamily="18" charset="0"/>
              </a:rPr>
              <a:t>є наявність у скоєному особою діянні </a:t>
            </a:r>
            <a:r>
              <a:rPr lang="uk-UA" sz="2000" b="1" dirty="0">
                <a:latin typeface="Times New Roman" pitchFamily="18" charset="0"/>
              </a:rPr>
              <a:t>ознак конкретного складу злочину</a:t>
            </a:r>
            <a:r>
              <a:rPr lang="uk-UA" sz="2000" dirty="0">
                <a:latin typeface="Times New Roman" pitchFamily="18" charset="0"/>
              </a:rPr>
              <a:t>, передбаченого кримінальним законом</a:t>
            </a:r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</a:rPr>
              <a:t>Об'єкт злочину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684213" y="1196975"/>
            <a:ext cx="7920037" cy="4586288"/>
            <a:chOff x="3089" y="5384"/>
            <a:chExt cx="5842" cy="3375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4040" y="5384"/>
              <a:ext cx="4076" cy="9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uk-UA" sz="2400" b="1">
                  <a:latin typeface="Times New Roman" pitchFamily="18" charset="0"/>
                </a:rPr>
                <a:t>Об'єкт злочину - </a:t>
              </a:r>
              <a:r>
                <a:rPr lang="uk-UA" sz="2400">
                  <a:latin typeface="Times New Roman" pitchFamily="18" charset="0"/>
                </a:rPr>
                <a:t>суспільні відносини, що охороняються кримінальним законом, на які посягає злочинець</a:t>
              </a:r>
              <a:endParaRPr lang="uk-UA" sz="3200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4040" y="6599"/>
              <a:ext cx="4891" cy="21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buFont typeface="Symbol" pitchFamily="18" charset="2"/>
                <a:buChar char="·"/>
              </a:pPr>
              <a:r>
                <a:rPr lang="uk-UA" sz="2000">
                  <a:latin typeface="Times New Roman" pitchFamily="18" charset="0"/>
                </a:rPr>
                <a:t>  </a:t>
              </a:r>
              <a:r>
                <a:rPr lang="uk-UA" sz="2400">
                  <a:latin typeface="Times New Roman" pitchFamily="18" charset="0"/>
                </a:rPr>
                <a:t>Конституційний устрій України;</a:t>
              </a:r>
            </a:p>
            <a:p>
              <a:pPr>
                <a:buFont typeface="Symbol" pitchFamily="18" charset="2"/>
                <a:buChar char="·"/>
              </a:pPr>
              <a:r>
                <a:rPr lang="uk-UA" sz="2400">
                  <a:latin typeface="Times New Roman" pitchFamily="18" charset="0"/>
                </a:rPr>
                <a:t>  особистість;</a:t>
              </a:r>
            </a:p>
            <a:p>
              <a:pPr>
                <a:buFont typeface="Symbol" pitchFamily="18" charset="2"/>
                <a:buChar char="·"/>
              </a:pPr>
              <a:r>
                <a:rPr lang="uk-UA" sz="2400">
                  <a:latin typeface="Times New Roman" pitchFamily="18" charset="0"/>
                </a:rPr>
                <a:t>  відносини власності;</a:t>
              </a:r>
            </a:p>
            <a:p>
              <a:pPr>
                <a:buFont typeface="Symbol" pitchFamily="18" charset="2"/>
                <a:buChar char="·"/>
              </a:pPr>
              <a:r>
                <a:rPr lang="uk-UA" sz="2400">
                  <a:latin typeface="Times New Roman" pitchFamily="18" charset="0"/>
                </a:rPr>
                <a:t>  виборчі, трудові та інші особисті права і свободи громадян;</a:t>
              </a:r>
            </a:p>
            <a:p>
              <a:pPr>
                <a:buFont typeface="Symbol" pitchFamily="18" charset="2"/>
                <a:buChar char="·"/>
              </a:pPr>
              <a:r>
                <a:rPr lang="uk-UA" sz="2400">
                  <a:latin typeface="Times New Roman" pitchFamily="18" charset="0"/>
                </a:rPr>
                <a:t>  суспільна безпека;</a:t>
              </a:r>
            </a:p>
            <a:p>
              <a:pPr>
                <a:buFont typeface="Symbol" pitchFamily="18" charset="2"/>
                <a:buChar char="·"/>
              </a:pPr>
              <a:r>
                <a:rPr lang="uk-UA" sz="2400">
                  <a:latin typeface="Times New Roman" pitchFamily="18" charset="0"/>
                </a:rPr>
                <a:t>  правопорядок.</a:t>
              </a:r>
              <a:endParaRPr lang="uk-UA" sz="3200"/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3089" y="5519"/>
              <a:ext cx="951" cy="2700"/>
            </a:xfrm>
            <a:prstGeom prst="curvedRightArrow">
              <a:avLst>
                <a:gd name="adj1" fmla="val 56782"/>
                <a:gd name="adj2" fmla="val 113565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566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Symbol</vt:lpstr>
      <vt:lpstr>Wingdings</vt:lpstr>
      <vt:lpstr>Воздушный поток</vt:lpstr>
      <vt:lpstr>Кримінальне право – це сукупність юридичних норм, що встановлюють, які суспільно небезпечні діяння є злочинами і які покарання застосовуються до осіб, що їх вчинили.</vt:lpstr>
      <vt:lpstr>Предмет та метод кримінального права</vt:lpstr>
      <vt:lpstr>Кримінальний закон - це ухвалений у запровадженому порядку правовий акт, який містить юридичні норми, що регулює охорону інтересів держави, прав та свобод громадян від злочинів шляхом застосування до винних покарання, яке визначає підстави і принципи кримінальної відповідальності</vt:lpstr>
      <vt:lpstr>Джерело кримінального права</vt:lpstr>
      <vt:lpstr>Злочин та його ознаки</vt:lpstr>
      <vt:lpstr>Види злочинів</vt:lpstr>
      <vt:lpstr>Стадії злочину</vt:lpstr>
      <vt:lpstr>Кримінальна відповідальність та її підстави</vt:lpstr>
      <vt:lpstr>Об'єкт злочину</vt:lpstr>
      <vt:lpstr>Обставини, що виключають злочинність діяння</vt:lpstr>
      <vt:lpstr>Покарання є заходом примусу, що застосовується від імені держави за вироком суду до особи, визнаної винною у вчиненні злочину, і полягає в передбаченому законом обмеженні прав і свобод засудженого</vt:lpstr>
      <vt:lpstr>Групи покарань</vt:lpstr>
      <vt:lpstr>Метою покарання є виправлення засуджених, а також попередження скоєння нових злочинів як засудженими, так й іншими особами. Покарання - несе особі, яка вчинила злочин, певні позбавлення. Однак покарання не має на меті заподіяння фізичних страждань або приниження людської гідності.</vt:lpstr>
    </vt:vector>
  </TitlesOfParts>
  <Company>SweetHome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Олександр</cp:lastModifiedBy>
  <cp:revision>38</cp:revision>
  <dcterms:created xsi:type="dcterms:W3CDTF">2009-03-03T12:26:48Z</dcterms:created>
  <dcterms:modified xsi:type="dcterms:W3CDTF">2013-04-01T18:32:49Z</dcterms:modified>
</cp:coreProperties>
</file>