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13F6-8DD9-4965-A99F-5DA842CF2EAE}" type="datetimeFigureOut">
              <a:rPr lang="uk-UA" smtClean="0"/>
              <a:t>02.02.2014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921A9-712B-4156-A62A-3C853DF611B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k.wikipedia.org/wiki/%D0%86%D1%82%D0%B0%D0%BB%D1%96%D0%B9%D1%81%D1%8C%D0%BA%D0%B0_%D0%BC%D0%BE%D0%B2%D0%B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2%D1%96%D0%BB%D0%BB%D0%B0_%D0%9C%D0%B0%D0%B4%D0%B0%D0%BC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5%D0%B3%D1%83%D0%BB%D1%8F%D1%80%D0%BD%D0%B8%D0%B9_%D1%81%D0%B0%D0%B4" TargetMode="External"/><Relationship Id="rId2" Type="http://schemas.openxmlformats.org/officeDocument/2006/relationships/hyperlink" Target="http://uk.wikipedia.org/wiki/%D0%A2%D0%B5%D0%B0%D1%82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uk.wikipedia.org/wiki/%D0%A4%D0%BE%D0%BD%D1%82%D0%B0%D0%BD" TargetMode="External"/><Relationship Id="rId4" Type="http://schemas.openxmlformats.org/officeDocument/2006/relationships/hyperlink" Target="http://uk.wikipedia.org/wiki/%D0%A2%D1%96%D0%B1%D1%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520" TargetMode="External"/><Relationship Id="rId2" Type="http://schemas.openxmlformats.org/officeDocument/2006/relationships/hyperlink" Target="http://uk.wikipedia.org/wiki/6_%D0%BA%D0%B2%D1%96%D1%82%D0%BD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/index.php?title=%D0%9B%D0%BE%D1%80%D0%B5%D0%BD%D1%86%D0%BE_%D0%9B%D0%BE%D1%80%D0%B5%D0%BD%D1%86%D0%B5%D1%82%D1%82%D0%BE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700808"/>
            <a:ext cx="4536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Рафае́ль Са́нті</a:t>
            </a:r>
            <a:r>
              <a:rPr lang="vi-VN" sz="2000" dirty="0"/>
              <a:t> (</a:t>
            </a:r>
            <a:r>
              <a:rPr lang="vi-VN" sz="2000" dirty="0">
                <a:hlinkClick r:id="rId2" tooltip="Італійська мова"/>
              </a:rPr>
              <a:t>італ.</a:t>
            </a:r>
            <a:r>
              <a:rPr lang="vi-VN" sz="2000" dirty="0"/>
              <a:t> </a:t>
            </a:r>
            <a:r>
              <a:rPr lang="en-US" sz="2000" i="1" dirty="0" err="1"/>
              <a:t>Raffaello</a:t>
            </a:r>
            <a:r>
              <a:rPr lang="en-US" sz="2000" i="1" dirty="0"/>
              <a:t> </a:t>
            </a:r>
            <a:r>
              <a:rPr lang="en-US" sz="2000" i="1" dirty="0" err="1"/>
              <a:t>Santi</a:t>
            </a:r>
            <a:r>
              <a:rPr lang="en-US" sz="2000" i="1" dirty="0"/>
              <a:t>, </a:t>
            </a:r>
            <a:r>
              <a:rPr lang="en-US" sz="2000" i="1" dirty="0" err="1"/>
              <a:t>Raffaello</a:t>
            </a:r>
            <a:r>
              <a:rPr lang="en-US" sz="2000" i="1" dirty="0"/>
              <a:t> </a:t>
            </a:r>
            <a:r>
              <a:rPr lang="en-US" sz="2000" i="1" dirty="0" err="1"/>
              <a:t>Sanzio</a:t>
            </a:r>
            <a:r>
              <a:rPr lang="en-US" sz="2000" dirty="0"/>
              <a:t>; * </a:t>
            </a:r>
            <a:r>
              <a:rPr lang="uk-UA" sz="2000" dirty="0" smtClean="0"/>
              <a:t>березень</a:t>
            </a:r>
            <a:r>
              <a:rPr lang="vi-VN" sz="2000" dirty="0"/>
              <a:t> чи </a:t>
            </a:r>
            <a:r>
              <a:rPr lang="uk-UA" sz="2000" dirty="0" smtClean="0"/>
              <a:t>квітень</a:t>
            </a:r>
            <a:r>
              <a:rPr lang="vi-VN" sz="2000" dirty="0"/>
              <a:t> </a:t>
            </a:r>
            <a:r>
              <a:rPr lang="uk-UA" sz="2000" dirty="0" smtClean="0"/>
              <a:t>1483</a:t>
            </a:r>
            <a:r>
              <a:rPr lang="vi-VN" sz="2000" dirty="0" smtClean="0"/>
              <a:t>,</a:t>
            </a:r>
            <a:r>
              <a:rPr lang="vi-VN" sz="2000" dirty="0"/>
              <a:t> </a:t>
            </a:r>
            <a:r>
              <a:rPr lang="uk-UA" sz="2000" dirty="0" err="1" smtClean="0"/>
              <a:t>Урбіно</a:t>
            </a:r>
            <a:r>
              <a:rPr lang="vi-VN" sz="2000" dirty="0"/>
              <a:t> — † </a:t>
            </a:r>
            <a:r>
              <a:rPr lang="uk-UA" sz="2000" dirty="0" smtClean="0"/>
              <a:t>6 квітня 1520</a:t>
            </a:r>
            <a:r>
              <a:rPr lang="vi-VN" sz="2000" dirty="0" smtClean="0"/>
              <a:t>,</a:t>
            </a:r>
            <a:r>
              <a:rPr lang="vi-VN" sz="2000" dirty="0"/>
              <a:t> </a:t>
            </a:r>
            <a:r>
              <a:rPr lang="uk-UA" sz="2000" u="sng" dirty="0" smtClean="0"/>
              <a:t>Рим</a:t>
            </a:r>
            <a:r>
              <a:rPr lang="vi-VN" sz="2000" dirty="0" smtClean="0"/>
              <a:t>)</a:t>
            </a:r>
            <a:r>
              <a:rPr lang="vi-VN" sz="2000" dirty="0"/>
              <a:t> — італійський живописець, графік, скульптор і архітектор </a:t>
            </a:r>
            <a:r>
              <a:rPr lang="uk-UA" sz="2000" dirty="0" smtClean="0"/>
              <a:t>епохи Відродження</a:t>
            </a:r>
            <a:r>
              <a:rPr lang="vi-VN" sz="2000" dirty="0" smtClean="0"/>
              <a:t>. </a:t>
            </a:r>
            <a:r>
              <a:rPr lang="vi-VN" sz="2000" dirty="0"/>
              <a:t>Втілив у своїх творах гуманістичні ідеали високого </a:t>
            </a:r>
            <a:r>
              <a:rPr lang="uk-UA" sz="2000" dirty="0" smtClean="0"/>
              <a:t>Відродження</a:t>
            </a:r>
            <a:r>
              <a:rPr lang="vi-VN" sz="2000" dirty="0" smtClean="0"/>
              <a:t>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60648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Рафаель Санті</a:t>
            </a:r>
          </a:p>
        </p:txBody>
      </p:sp>
      <p:pic>
        <p:nvPicPr>
          <p:cNvPr id="4098" name="Picture 2" descr="Sanzio 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528392" cy="5027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Твори </a:t>
            </a:r>
            <a:r>
              <a:rPr lang="ru-RU" sz="2400" dirty="0" err="1"/>
              <a:t>Рафаеля</a:t>
            </a:r>
            <a:r>
              <a:rPr lang="ru-RU" sz="2400" dirty="0"/>
              <a:t> </a:t>
            </a:r>
            <a:r>
              <a:rPr lang="ru-RU" sz="2400" dirty="0" err="1"/>
              <a:t>зображають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Мадонн, </a:t>
            </a:r>
            <a:r>
              <a:rPr lang="ru-RU" sz="2400" dirty="0" err="1"/>
              <a:t>яких</a:t>
            </a:r>
            <a:r>
              <a:rPr lang="ru-RU" sz="2400" dirty="0"/>
              <a:t> художник </a:t>
            </a:r>
            <a:r>
              <a:rPr lang="ru-RU" sz="2400" dirty="0" err="1"/>
              <a:t>малював</a:t>
            </a:r>
            <a:r>
              <a:rPr lang="ru-RU" sz="2400" dirty="0"/>
              <a:t> </a:t>
            </a:r>
            <a:r>
              <a:rPr lang="ru-RU" sz="2400" dirty="0" err="1"/>
              <a:t>поетично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водночас</a:t>
            </a:r>
            <a:r>
              <a:rPr lang="ru-RU" sz="2400" dirty="0"/>
              <a:t> просто за </a:t>
            </a:r>
            <a:r>
              <a:rPr lang="ru-RU" sz="2400" dirty="0" err="1"/>
              <a:t>своєю</a:t>
            </a:r>
            <a:r>
              <a:rPr lang="ru-RU" sz="2400" dirty="0"/>
              <a:t> </a:t>
            </a:r>
            <a:r>
              <a:rPr lang="ru-RU" sz="2400" dirty="0" err="1"/>
              <a:t>композицією</a:t>
            </a:r>
            <a:r>
              <a:rPr lang="ru-RU" sz="2400" dirty="0"/>
              <a:t>. </a:t>
            </a:r>
            <a:r>
              <a:rPr lang="ru-RU" sz="2400" dirty="0" err="1"/>
              <a:t>Ні</a:t>
            </a:r>
            <a:r>
              <a:rPr lang="ru-RU" sz="2400" dirty="0"/>
              <a:t> до </a:t>
            </a:r>
            <a:r>
              <a:rPr lang="ru-RU" sz="2400" dirty="0" err="1"/>
              <a:t>ні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Рафаеля</a:t>
            </a:r>
            <a:r>
              <a:rPr lang="ru-RU" sz="2400" dirty="0"/>
              <a:t> </a:t>
            </a:r>
            <a:r>
              <a:rPr lang="ru-RU" sz="2400" dirty="0" err="1"/>
              <a:t>жоден</a:t>
            </a:r>
            <a:r>
              <a:rPr lang="ru-RU" sz="2400" dirty="0"/>
              <a:t> художник не </a:t>
            </a:r>
            <a:r>
              <a:rPr lang="ru-RU" sz="2400" dirty="0" err="1"/>
              <a:t>спромігся</a:t>
            </a:r>
            <a:r>
              <a:rPr lang="ru-RU" sz="2400" dirty="0"/>
              <a:t> </a:t>
            </a:r>
            <a:r>
              <a:rPr lang="ru-RU" sz="2400" dirty="0" err="1"/>
              <a:t>створити</a:t>
            </a:r>
            <a:r>
              <a:rPr lang="ru-RU" sz="2400" dirty="0"/>
              <a:t> </a:t>
            </a:r>
            <a:r>
              <a:rPr lang="ru-RU" sz="2400" dirty="0" err="1"/>
              <a:t>стільки</a:t>
            </a:r>
            <a:r>
              <a:rPr lang="ru-RU" sz="2400" dirty="0"/>
              <a:t> </a:t>
            </a:r>
            <a:r>
              <a:rPr lang="ru-RU" sz="2400" dirty="0" err="1"/>
              <a:t>довершених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різноманітних</a:t>
            </a:r>
            <a:r>
              <a:rPr lang="ru-RU" sz="2400" dirty="0"/>
              <a:t> картин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зображенням</a:t>
            </a:r>
            <a:r>
              <a:rPr lang="ru-RU" sz="2400" dirty="0"/>
              <a:t> </a:t>
            </a:r>
            <a:r>
              <a:rPr lang="ru-RU" sz="2400" dirty="0" err="1"/>
              <a:t>Мадонни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немовлям</a:t>
            </a:r>
            <a:r>
              <a:rPr lang="ru-RU" sz="2400" dirty="0"/>
              <a:t>. </a:t>
            </a:r>
            <a:r>
              <a:rPr lang="ru-RU" sz="2400" dirty="0" err="1"/>
              <a:t>Діва</a:t>
            </a:r>
            <a:r>
              <a:rPr lang="ru-RU" sz="2400" dirty="0"/>
              <a:t> </a:t>
            </a:r>
            <a:r>
              <a:rPr lang="ru-RU" sz="2400" dirty="0" err="1"/>
              <a:t>Марія</a:t>
            </a:r>
            <a:r>
              <a:rPr lang="ru-RU" sz="2400" dirty="0"/>
              <a:t> на </a:t>
            </a:r>
            <a:r>
              <a:rPr lang="ru-RU" sz="2400" dirty="0" err="1"/>
              <a:t>його</a:t>
            </a:r>
            <a:r>
              <a:rPr lang="ru-RU" sz="2400" dirty="0"/>
              <a:t> картинах то </a:t>
            </a:r>
            <a:r>
              <a:rPr lang="ru-RU" sz="2400" dirty="0" err="1"/>
              <a:t>зовсім</a:t>
            </a:r>
            <a:r>
              <a:rPr lang="ru-RU" sz="2400" dirty="0"/>
              <a:t> юна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ніжна</a:t>
            </a:r>
            <a:r>
              <a:rPr lang="ru-RU" sz="2400" dirty="0"/>
              <a:t>, то </a:t>
            </a:r>
            <a:r>
              <a:rPr lang="ru-RU" sz="2400" dirty="0" err="1"/>
              <a:t>зображена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простої</a:t>
            </a:r>
            <a:r>
              <a:rPr lang="ru-RU" sz="2400" dirty="0"/>
              <a:t> </a:t>
            </a:r>
            <a:r>
              <a:rPr lang="ru-RU" sz="2400" dirty="0" err="1"/>
              <a:t>напрацьованої</a:t>
            </a:r>
            <a:r>
              <a:rPr lang="ru-RU" sz="2400" dirty="0"/>
              <a:t> та </a:t>
            </a:r>
            <a:r>
              <a:rPr lang="ru-RU" sz="2400" dirty="0" err="1"/>
              <a:t>стомленої</a:t>
            </a:r>
            <a:r>
              <a:rPr lang="ru-RU" sz="2400" dirty="0"/>
              <a:t> селянки. Мадонна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надійно</a:t>
            </a:r>
            <a:r>
              <a:rPr lang="ru-RU" sz="2400" dirty="0"/>
              <a:t> </a:t>
            </a:r>
            <a:r>
              <a:rPr lang="ru-RU" sz="2400" dirty="0" err="1"/>
              <a:t>тримає</a:t>
            </a:r>
            <a:r>
              <a:rPr lang="ru-RU" sz="2400" dirty="0"/>
              <a:t> </a:t>
            </a:r>
            <a:r>
              <a:rPr lang="ru-RU" sz="2400" dirty="0" err="1"/>
              <a:t>немовля</a:t>
            </a:r>
            <a:r>
              <a:rPr lang="ru-RU" sz="2400" dirty="0"/>
              <a:t> </a:t>
            </a:r>
            <a:r>
              <a:rPr lang="ru-RU" sz="2400" dirty="0" err="1"/>
              <a:t>Ісуса</a:t>
            </a:r>
            <a:r>
              <a:rPr lang="ru-RU" sz="2400" dirty="0"/>
              <a:t> у руках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бавиться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ним на </a:t>
            </a:r>
            <a:r>
              <a:rPr lang="ru-RU" sz="2400" dirty="0" err="1"/>
              <a:t>тлі</a:t>
            </a:r>
            <a:r>
              <a:rPr lang="ru-RU" sz="2400" dirty="0"/>
              <a:t> </a:t>
            </a:r>
            <a:r>
              <a:rPr lang="ru-RU" sz="2400" dirty="0" err="1"/>
              <a:t>різноманітних</a:t>
            </a:r>
            <a:r>
              <a:rPr lang="ru-RU" sz="2400" dirty="0"/>
              <a:t> </a:t>
            </a:r>
            <a:r>
              <a:rPr lang="ru-RU" sz="2400" dirty="0" err="1"/>
              <a:t>пейзажів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1026" name="Picture 2" descr="http://7promeniv.com.ua/images/Mystetstvo/Zhyvopys/Raphael/1504%20Madonna%20Z%20Knygo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23823"/>
            <a:ext cx="3168352" cy="3545537"/>
          </a:xfrm>
          <a:prstGeom prst="rect">
            <a:avLst/>
          </a:prstGeom>
          <a:noFill/>
        </p:spPr>
      </p:pic>
      <p:pic>
        <p:nvPicPr>
          <p:cNvPr id="1030" name="Picture 6" descr="http://7promeniv.com.ua/images/Mystetstvo/Zhyvopys/Raphael/1508%20Madonna%20and%20Child%20-%20The%20Tempi%20Mado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2592288" cy="3539554"/>
          </a:xfrm>
          <a:prstGeom prst="rect">
            <a:avLst/>
          </a:prstGeom>
          <a:noFill/>
        </p:spPr>
      </p:pic>
      <p:pic>
        <p:nvPicPr>
          <p:cNvPr id="1032" name="Picture 8" descr="http://7promeniv.com.ua/images/Mystetstvo/Zhyvopys/Raphael/1510-1511%20Madonna%20Z%20Goluboyu%20Diademo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8238" y="3140968"/>
            <a:ext cx="2768258" cy="352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1508 році Рафаель приймає запрошення свого земляка </a:t>
            </a:r>
            <a:r>
              <a:rPr lang="uk-UA" dirty="0" err="1"/>
              <a:t>Донато</a:t>
            </a:r>
            <a:r>
              <a:rPr lang="uk-UA" dirty="0"/>
              <a:t> </a:t>
            </a:r>
            <a:r>
              <a:rPr lang="uk-UA" dirty="0" err="1"/>
              <a:t>Браманте</a:t>
            </a:r>
            <a:r>
              <a:rPr lang="uk-UA" dirty="0"/>
              <a:t> та Папи Юлія </a:t>
            </a:r>
            <a:r>
              <a:rPr lang="en-US" dirty="0"/>
              <a:t>II </a:t>
            </a:r>
            <a:r>
              <a:rPr lang="uk-UA" dirty="0"/>
              <a:t>і приїжджає до Риму, щоб розписувати папський палац у Ватикані.</a:t>
            </a:r>
          </a:p>
          <a:p>
            <a:r>
              <a:rPr lang="uk-UA" dirty="0"/>
              <a:t>У Ватикані маляр залишив по собі славетні «станси» («станса» - розмальована зала у палаці). У розписах цих кімнат Рафаель продемонстрував талант видатного майстра композиції. Він розмалював 4 зали: </a:t>
            </a:r>
            <a:r>
              <a:rPr lang="uk-UA" dirty="0" err="1"/>
              <a:t>станца</a:t>
            </a:r>
            <a:r>
              <a:rPr lang="uk-UA" dirty="0"/>
              <a:t> </a:t>
            </a:r>
            <a:r>
              <a:rPr lang="uk-UA" dirty="0" err="1"/>
              <a:t>дель</a:t>
            </a:r>
            <a:r>
              <a:rPr lang="uk-UA" dirty="0"/>
              <a:t> </a:t>
            </a:r>
            <a:r>
              <a:rPr lang="uk-UA" dirty="0" err="1"/>
              <a:t>Інчендіо</a:t>
            </a:r>
            <a:r>
              <a:rPr lang="uk-UA" dirty="0"/>
              <a:t>, за нею розташовані станса </a:t>
            </a:r>
            <a:r>
              <a:rPr lang="uk-UA" dirty="0" err="1"/>
              <a:t>делла</a:t>
            </a:r>
            <a:r>
              <a:rPr lang="uk-UA" dirty="0"/>
              <a:t> </a:t>
            </a:r>
            <a:r>
              <a:rPr lang="uk-UA" dirty="0" err="1"/>
              <a:t>Сеньятура</a:t>
            </a:r>
            <a:r>
              <a:rPr lang="uk-UA" dirty="0"/>
              <a:t> (перекладається як «Кімната підписів» - тут Папа підписував важливі папери), станса </a:t>
            </a:r>
            <a:r>
              <a:rPr lang="uk-UA" dirty="0" err="1"/>
              <a:t>д'Еліодоро</a:t>
            </a:r>
            <a:r>
              <a:rPr lang="uk-UA" dirty="0"/>
              <a:t> і </a:t>
            </a:r>
            <a:r>
              <a:rPr lang="uk-UA" dirty="0" err="1"/>
              <a:t>станца</a:t>
            </a:r>
            <a:r>
              <a:rPr lang="uk-UA" dirty="0"/>
              <a:t> </a:t>
            </a:r>
            <a:r>
              <a:rPr lang="uk-UA" dirty="0" err="1"/>
              <a:t>Константіна</a:t>
            </a:r>
            <a:r>
              <a:rPr lang="uk-UA" dirty="0"/>
              <a:t>.</a:t>
            </a:r>
          </a:p>
        </p:txBody>
      </p:sp>
      <p:pic>
        <p:nvPicPr>
          <p:cNvPr id="18434" name="Picture 2" descr="http://7promeniv.com.ua/images/Mystetstvo/Zhyvopys/Raphael/1512%20Vygnannia%20Geliodora%20Z%20Palat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1168"/>
            <a:ext cx="4139952" cy="40241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Вигнання </a:t>
            </a:r>
            <a:r>
              <a:rPr lang="uk-UA" dirty="0" err="1"/>
              <a:t>Геліодора</a:t>
            </a:r>
            <a:r>
              <a:rPr lang="uk-UA" dirty="0"/>
              <a:t> з палацу</a:t>
            </a:r>
          </a:p>
        </p:txBody>
      </p:sp>
      <p:pic>
        <p:nvPicPr>
          <p:cNvPr id="18436" name="Picture 4" descr="http://7promeniv.com.ua/images/Mystetstvo/Zhyvopys/Raphael/1514%20Vogon%20V%20Peredmi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824536" cy="3960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>Вогонь в передмісті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0"/>
            <a:ext cx="7327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Рафаель і архітектура</a:t>
            </a:r>
          </a:p>
        </p:txBody>
      </p:sp>
      <p:pic>
        <p:nvPicPr>
          <p:cNvPr id="19458" name="Picture 2" descr="http://upload.wikimedia.org/wikipedia/commons/thumb/1/13/Giovanni_Da_Udine_-_Decoration_of_the_Garden_Loggia_%28detail%29_-_WGA09427.jpg/350px-Giovanni_Da_Udine_-_Decoration_of_the_Garden_Loggia_%28detail%29_-_WGA09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333750" cy="3552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5949280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Вілла</a:t>
            </a:r>
            <a:r>
              <a:rPr lang="ru-RU" dirty="0"/>
              <a:t> </a:t>
            </a:r>
            <a:r>
              <a:rPr lang="ru-RU" dirty="0" err="1"/>
              <a:t>Мадама</a:t>
            </a:r>
            <a:r>
              <a:rPr lang="ru-RU" dirty="0"/>
              <a:t>, декор </a:t>
            </a:r>
            <a:r>
              <a:rPr lang="ru-RU" dirty="0" err="1"/>
              <a:t>склепіння</a:t>
            </a:r>
            <a:r>
              <a:rPr lang="ru-RU" dirty="0"/>
              <a:t> </a:t>
            </a:r>
            <a:r>
              <a:rPr lang="ru-RU" dirty="0" err="1"/>
              <a:t>лоджиї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9460" name="Picture 4" descr="http://upload.wikimedia.org/wikipedia/commons/thumb/0/02/Il_giardino_di_Villa_Madama.jpg/350px-Il_giardino_di_Villa_Mad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04864"/>
            <a:ext cx="4378086" cy="34563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79912" y="5949280"/>
            <a:ext cx="4524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Збудоване</a:t>
            </a:r>
            <a:r>
              <a:rPr lang="ru-RU" dirty="0"/>
              <a:t> </a:t>
            </a:r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/>
              <a:t>Вілли</a:t>
            </a:r>
            <a:r>
              <a:rPr lang="ru-RU" dirty="0"/>
              <a:t> </a:t>
            </a:r>
            <a:r>
              <a:rPr lang="ru-RU" dirty="0" err="1"/>
              <a:t>Мадама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боку саду.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98072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Значним</a:t>
            </a:r>
            <a:r>
              <a:rPr lang="ru-RU" sz="2000" dirty="0"/>
              <a:t> </a:t>
            </a:r>
            <a:r>
              <a:rPr lang="ru-RU" sz="2000" dirty="0" err="1"/>
              <a:t>досягненням</a:t>
            </a:r>
            <a:r>
              <a:rPr lang="ru-RU" sz="2000" dirty="0"/>
              <a:t> </a:t>
            </a:r>
            <a:r>
              <a:rPr lang="ru-RU" sz="2000" dirty="0" err="1"/>
              <a:t>Рафаеля-архітектора</a:t>
            </a:r>
            <a:r>
              <a:rPr lang="ru-RU" sz="2000" dirty="0"/>
              <a:t> стали проект та </a:t>
            </a:r>
            <a:r>
              <a:rPr lang="ru-RU" sz="2000" dirty="0" err="1"/>
              <a:t>побудова</a:t>
            </a:r>
            <a:r>
              <a:rPr lang="ru-RU" sz="2000" dirty="0"/>
              <a:t> </a:t>
            </a:r>
            <a:r>
              <a:rPr lang="ru-RU" sz="2000" dirty="0" err="1"/>
              <a:t>вілли</a:t>
            </a:r>
            <a:r>
              <a:rPr lang="ru-RU" sz="2000" dirty="0"/>
              <a:t> для </a:t>
            </a:r>
            <a:r>
              <a:rPr lang="ru-RU" sz="2000" dirty="0" err="1"/>
              <a:t>Джуліо</a:t>
            </a:r>
            <a:r>
              <a:rPr lang="ru-RU" sz="2000" dirty="0"/>
              <a:t> де </a:t>
            </a:r>
            <a:r>
              <a:rPr lang="ru-RU" sz="2000" dirty="0" err="1"/>
              <a:t>Медичі</a:t>
            </a:r>
            <a:r>
              <a:rPr lang="ru-RU" sz="2000" dirty="0"/>
              <a:t> (в </a:t>
            </a:r>
            <a:r>
              <a:rPr lang="ru-RU" sz="2000" dirty="0" err="1"/>
              <a:t>подальшому</a:t>
            </a:r>
            <a:r>
              <a:rPr lang="ru-RU" sz="2000" dirty="0"/>
              <a:t> </a:t>
            </a:r>
            <a:r>
              <a:rPr lang="ru-RU" sz="2000" dirty="0" err="1"/>
              <a:t>отримала</a:t>
            </a:r>
            <a:r>
              <a:rPr lang="ru-RU" sz="2000" dirty="0"/>
              <a:t> </a:t>
            </a:r>
            <a:r>
              <a:rPr lang="ru-RU" sz="2000" dirty="0" err="1"/>
              <a:t>назву</a:t>
            </a:r>
            <a:r>
              <a:rPr lang="ru-RU" sz="2000" dirty="0"/>
              <a:t> — </a:t>
            </a:r>
            <a:r>
              <a:rPr lang="ru-RU" sz="2000" u="sng" dirty="0" err="1">
                <a:hlinkClick r:id="rId4" tooltip="Вілла Мадама"/>
              </a:rPr>
              <a:t>Вілла</a:t>
            </a:r>
            <a:r>
              <a:rPr lang="ru-RU" sz="2000" u="sng" dirty="0">
                <a:hlinkClick r:id="rId4" tooltip="Вілла Мадама"/>
              </a:rPr>
              <a:t> </a:t>
            </a:r>
            <a:r>
              <a:rPr lang="ru-RU" sz="2000" u="sng" dirty="0" err="1">
                <a:hlinkClick r:id="rId4" tooltip="Вілла Мадама"/>
              </a:rPr>
              <a:t>Мадама</a:t>
            </a:r>
            <a:r>
              <a:rPr lang="ru-RU" sz="2000" dirty="0"/>
              <a:t>).</a:t>
            </a:r>
            <a:endParaRPr lang="uk-UA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Грандіозний</a:t>
            </a:r>
            <a:r>
              <a:rPr lang="ru-RU" sz="2000" dirty="0"/>
              <a:t> палац </a:t>
            </a:r>
            <a:r>
              <a:rPr lang="ru-RU" sz="2000" dirty="0" err="1"/>
              <a:t>мав</a:t>
            </a:r>
            <a:r>
              <a:rPr lang="ru-RU" sz="2000" dirty="0"/>
              <a:t> </a:t>
            </a:r>
            <a:r>
              <a:rPr lang="ru-RU" sz="2000" dirty="0">
                <a:hlinkClick r:id="rId2" tooltip="Театр"/>
              </a:rPr>
              <a:t>театр</a:t>
            </a:r>
            <a:r>
              <a:rPr lang="ru-RU" sz="2000" dirty="0"/>
              <a:t> просто неба, </a:t>
            </a:r>
            <a:r>
              <a:rPr lang="ru-RU" sz="2000" dirty="0" err="1"/>
              <a:t>бічні</a:t>
            </a:r>
            <a:r>
              <a:rPr lang="ru-RU" sz="2000" dirty="0"/>
              <a:t> </a:t>
            </a:r>
            <a:r>
              <a:rPr lang="ru-RU" sz="2000" dirty="0" err="1"/>
              <a:t>двори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 </a:t>
            </a:r>
            <a:r>
              <a:rPr lang="ru-RU" sz="2000" dirty="0" err="1">
                <a:hlinkClick r:id="rId3" tooltip="Регулярний сад"/>
              </a:rPr>
              <a:t>регулярними</a:t>
            </a:r>
            <a:r>
              <a:rPr lang="ru-RU" sz="2000" dirty="0">
                <a:hlinkClick r:id="rId3" tooltip="Регулярний сад"/>
              </a:rPr>
              <a:t> садами</a:t>
            </a:r>
            <a:r>
              <a:rPr lang="ru-RU" sz="2000" dirty="0"/>
              <a:t> </a:t>
            </a:r>
            <a:r>
              <a:rPr lang="ru-RU" sz="2000" dirty="0" err="1"/>
              <a:t>і</a:t>
            </a:r>
            <a:r>
              <a:rPr lang="ru-RU" sz="2000" dirty="0"/>
              <a:t> комплексом </a:t>
            </a:r>
            <a:r>
              <a:rPr lang="ru-RU" sz="2000" dirty="0" err="1"/>
              <a:t>сходинок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терас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спускались до </a:t>
            </a:r>
            <a:r>
              <a:rPr lang="ru-RU" sz="2000" dirty="0" err="1"/>
              <a:t>річки</a:t>
            </a:r>
            <a:r>
              <a:rPr lang="ru-RU" sz="2000" dirty="0"/>
              <a:t> </a:t>
            </a:r>
            <a:r>
              <a:rPr lang="ru-RU" sz="2000" dirty="0" err="1">
                <a:hlinkClick r:id="rId4" tooltip="Тібр"/>
              </a:rPr>
              <a:t>Тібр</a:t>
            </a:r>
            <a:r>
              <a:rPr lang="ru-RU" sz="2000" dirty="0"/>
              <a:t>. Три </a:t>
            </a:r>
            <a:r>
              <a:rPr lang="ru-RU" sz="2000" dirty="0" err="1"/>
              <a:t>тераси</a:t>
            </a:r>
            <a:r>
              <a:rPr lang="ru-RU" sz="2000" dirty="0"/>
              <a:t> за проектом </a:t>
            </a:r>
            <a:r>
              <a:rPr lang="ru-RU" sz="2000" dirty="0" err="1"/>
              <a:t>мали</a:t>
            </a:r>
            <a:r>
              <a:rPr lang="ru-RU" sz="2000" dirty="0"/>
              <a:t> </a:t>
            </a:r>
            <a:r>
              <a:rPr lang="ru-RU" sz="2000" dirty="0" err="1"/>
              <a:t>різноманітне</a:t>
            </a:r>
            <a:r>
              <a:rPr lang="ru-RU" sz="2000" dirty="0"/>
              <a:t> </a:t>
            </a:r>
            <a:r>
              <a:rPr lang="ru-RU" sz="2000" dirty="0" err="1"/>
              <a:t>розпланування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 </a:t>
            </a:r>
            <a:r>
              <a:rPr lang="ru-RU" sz="2000" dirty="0">
                <a:hlinkClick r:id="rId5" tooltip="Фонтан"/>
              </a:rPr>
              <a:t>фонтан</a:t>
            </a:r>
            <a:r>
              <a:rPr lang="ru-RU" sz="2000" dirty="0"/>
              <a:t> на </a:t>
            </a:r>
            <a:r>
              <a:rPr lang="ru-RU" sz="2000" dirty="0" err="1"/>
              <a:t>кожній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них для </a:t>
            </a:r>
            <a:r>
              <a:rPr lang="ru-RU" sz="2000" dirty="0" err="1"/>
              <a:t>охолодження</a:t>
            </a:r>
            <a:r>
              <a:rPr lang="ru-RU" sz="2000" dirty="0"/>
              <a:t> </a:t>
            </a:r>
            <a:r>
              <a:rPr lang="ru-RU" sz="2000" dirty="0" err="1"/>
              <a:t>спекотного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 Рима </a:t>
            </a:r>
            <a:r>
              <a:rPr lang="ru-RU" sz="2000" dirty="0" err="1"/>
              <a:t>влітку</a:t>
            </a:r>
            <a:r>
              <a:rPr lang="ru-RU" sz="2000" dirty="0"/>
              <a:t>.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тераси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добре </a:t>
            </a:r>
            <a:r>
              <a:rPr lang="ru-RU" sz="2000" dirty="0" err="1"/>
              <a:t>оглянути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верхнього</a:t>
            </a:r>
            <a:r>
              <a:rPr lang="ru-RU" sz="2000" dirty="0"/>
              <a:t> </a:t>
            </a:r>
            <a:r>
              <a:rPr lang="ru-RU" sz="2000" dirty="0" err="1"/>
              <a:t>майданчика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</a:t>
            </a:r>
            <a:r>
              <a:rPr lang="ru-RU" sz="2000" dirty="0" err="1"/>
              <a:t>підмурків</a:t>
            </a:r>
            <a:r>
              <a:rPr lang="ru-RU" sz="2000" dirty="0"/>
              <a:t> самого палацу. 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0486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Встиг Рафаель побудувати і невеличку церкву </a:t>
            </a:r>
            <a:r>
              <a:rPr lang="uk-UA" sz="2000" dirty="0" err="1"/>
              <a:t>Сант</a:t>
            </a:r>
            <a:r>
              <a:rPr lang="uk-UA" sz="2000" dirty="0"/>
              <a:t> </a:t>
            </a:r>
            <a:r>
              <a:rPr lang="uk-UA" sz="2000" dirty="0" err="1"/>
              <a:t>Еліджио</a:t>
            </a:r>
            <a:r>
              <a:rPr lang="uk-UA" sz="2000" dirty="0"/>
              <a:t> </a:t>
            </a:r>
            <a:r>
              <a:rPr lang="uk-UA" sz="2000" dirty="0" err="1"/>
              <a:t>дельї</a:t>
            </a:r>
            <a:r>
              <a:rPr lang="uk-UA" sz="2000" dirty="0"/>
              <a:t> </a:t>
            </a:r>
            <a:r>
              <a:rPr lang="uk-UA" sz="2000" dirty="0" err="1"/>
              <a:t>Орефічі</a:t>
            </a:r>
            <a:r>
              <a:rPr lang="uk-UA" sz="2000" dirty="0"/>
              <a:t> в Римі. Вона центрична за </a:t>
            </a:r>
            <a:r>
              <a:rPr lang="uk-UA" sz="2000" dirty="0" err="1"/>
              <a:t>композиціею</a:t>
            </a:r>
            <a:r>
              <a:rPr lang="uk-UA" sz="2000" dirty="0"/>
              <a:t> і увінчана єдиною великою банею з ліхтариком.</a:t>
            </a:r>
          </a:p>
        </p:txBody>
      </p:sp>
      <p:pic>
        <p:nvPicPr>
          <p:cNvPr id="20482" name="Picture 2" descr="Файл:955RomaSEligioOrefic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140968"/>
            <a:ext cx="374441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Рафаель прожив коротке життя, але залишив величезну кількість шедеврів. Він помер </a:t>
            </a:r>
            <a:r>
              <a:rPr lang="uk-UA" dirty="0">
                <a:hlinkClick r:id="rId2" tooltip="6 квітня"/>
              </a:rPr>
              <a:t>6 квітня</a:t>
            </a:r>
            <a:r>
              <a:rPr lang="uk-UA" dirty="0"/>
              <a:t> </a:t>
            </a:r>
            <a:r>
              <a:rPr lang="uk-UA" dirty="0">
                <a:hlinkClick r:id="rId3" tooltip="1520"/>
              </a:rPr>
              <a:t>1520</a:t>
            </a:r>
            <a:r>
              <a:rPr lang="uk-UA" dirty="0"/>
              <a:t> року у </a:t>
            </a:r>
            <a:r>
              <a:rPr lang="uk-UA" dirty="0" smtClean="0"/>
              <a:t>Римі</a:t>
            </a:r>
            <a:r>
              <a:rPr lang="uk-UA" dirty="0"/>
              <a:t> (несподівано захворів і кілька останніх тижнів життя промучився від гарячки) та похований у римському Пантеоні. Могилу Рафаеля прикрашає статуя мадонни, виготовлена із </a:t>
            </a:r>
            <a:r>
              <a:rPr lang="uk-UA" dirty="0" smtClean="0"/>
              <a:t>мармуру, </a:t>
            </a:r>
            <a:r>
              <a:rPr lang="uk-UA" dirty="0"/>
              <a:t>яку виконав учень митця —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скульптор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Лоренцо Лоренцетто (ще не написана)"/>
              </a:rPr>
              <a:t>Лоренцо </a:t>
            </a:r>
            <a:r>
              <a:rPr lang="uk-UA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4" tooltip="Лоренцо Лоренцетто (ще не написана)"/>
              </a:rPr>
              <a:t>Лоренцетто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uk-UA" dirty="0" err="1" smtClean="0"/>
              <a:t>Епіграфія</a:t>
            </a:r>
            <a:r>
              <a:rPr lang="uk-UA" dirty="0"/>
              <a:t> на надгробку написана </a:t>
            </a:r>
            <a:r>
              <a:rPr lang="uk-UA" dirty="0" smtClean="0"/>
              <a:t>латиною. </a:t>
            </a:r>
            <a:r>
              <a:rPr lang="uk-UA" dirty="0"/>
              <a:t>Її можна перекласти так: </a:t>
            </a:r>
            <a:r>
              <a:rPr lang="uk-UA" i="1" dirty="0"/>
              <a:t>«Тут покоїться той Рафаель, при житті якого велика природа боялась залишитись переможеною, а після його смерті вона боялася вмерти»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7promeniv.com.ua/images/Mystetstvo/Zhyvopys/Raphael/1503%20Koronuvannia_Bogorodyt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3483387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Коронування Богородиці, 1503 рік</a:t>
            </a:r>
          </a:p>
        </p:txBody>
      </p:sp>
      <p:pic>
        <p:nvPicPr>
          <p:cNvPr id="21508" name="Picture 4" descr="http://7promeniv.com.ua/images/Mystetstvo/Zhyvopys/Raphael/1503%20Viddanist_Volhv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980728"/>
            <a:ext cx="4320480" cy="52565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404664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Відданість волхвів, 1503 рік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7promeniv.com.ua/images/Mystetstvo/Zhyvopys/Raphael/1512%20Portret%20Yulia%20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7322"/>
            <a:ext cx="4392488" cy="61006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Портрет </a:t>
            </a:r>
            <a:r>
              <a:rPr lang="ru-RU" dirty="0" err="1"/>
              <a:t>Юлія</a:t>
            </a:r>
            <a:r>
              <a:rPr lang="ru-RU" dirty="0"/>
              <a:t> Другого, 1512 </a:t>
            </a:r>
            <a:r>
              <a:rPr lang="ru-RU" dirty="0" err="1"/>
              <a:t>рік</a:t>
            </a:r>
            <a:endParaRPr lang="uk-UA" dirty="0"/>
          </a:p>
        </p:txBody>
      </p:sp>
      <p:pic>
        <p:nvPicPr>
          <p:cNvPr id="23556" name="Picture 4" descr="http://7promeniv.com.ua/images/Mystetstvo/Zhyvopys/Raphael/1505%20Try%20Grat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553" y="692696"/>
            <a:ext cx="4709447" cy="6165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116632"/>
            <a:ext cx="203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Три грації, 1505 рік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270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5</cp:revision>
  <dcterms:created xsi:type="dcterms:W3CDTF">2014-02-02T13:17:57Z</dcterms:created>
  <dcterms:modified xsi:type="dcterms:W3CDTF">2014-02-02T14:07:00Z</dcterms:modified>
</cp:coreProperties>
</file>