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12E2-C9FF-4AE9-A504-38D3F9AB4EB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4FF65-6EA3-43C5-A38D-F255AA67C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FF65-6EA3-43C5-A38D-F255AA67CE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FF65-6EA3-43C5-A38D-F255AA67CE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3702" y="1357298"/>
            <a:ext cx="2057400" cy="52800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58" y="1357298"/>
            <a:ext cx="6162676" cy="52800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Лена\AppData\Local\Microsoft\Windows\Temporary Internet Files\Content.IE5\Y1ITP1M1\MC90005371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572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4391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111750" cy="5214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3008313" cy="5214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486400" cy="9239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1357298"/>
            <a:ext cx="548640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43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8" name="Picture 15" descr="C:\Users\Лена\AppData\Local\Microsoft\Windows\Temporary Internet Files\Content.IE5\Y1ITP1M1\MC900053718[1]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4300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album/Louvre" TargetMode="External"/><Relationship Id="rId7" Type="http://schemas.openxmlformats.org/officeDocument/2006/relationships/hyperlink" Target="http://sitefaktov.ru/index.php/home/1573-o-luvre" TargetMode="External"/><Relationship Id="rId2" Type="http://schemas.openxmlformats.org/officeDocument/2006/relationships/hyperlink" Target="http://travels.co.ua/rus/france/paris/lyv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CB%F3%E2%F0" TargetMode="External"/><Relationship Id="rId5" Type="http://schemas.openxmlformats.org/officeDocument/2006/relationships/hyperlink" Target="http://phototravelguide.ru/muzei-teatr/muzej-luvr-parizh-franciya/" TargetMode="External"/><Relationship Id="rId4" Type="http://schemas.openxmlformats.org/officeDocument/2006/relationships/hyperlink" Target="http://helpintourism.com/evropa/franciya/371-muzey-luvr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0%D0%B8%D0%B6" TargetMode="External"/><Relationship Id="rId2" Type="http://schemas.openxmlformats.org/officeDocument/2006/relationships/hyperlink" Target="http://ru.wikipedia.org/wiki/17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D0%A4%D1%80%D0%B0%D0%BD%D1%86%D0%B8%D1%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7772400" cy="14700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Лувр</a:t>
            </a:r>
            <a:endParaRPr lang="ru-RU" sz="9600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Documents and Settings\Admin\Рабочий стол\Louvre_at_night_cent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857916" cy="39248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571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0" dirty="0" smtClean="0"/>
              <a:t>В Лувре - самом популярном музее мира было 9 720 260 посетителей в 2012 году.</a:t>
            </a:r>
            <a:endParaRPr lang="ru-RU" sz="2000" dirty="0"/>
          </a:p>
        </p:txBody>
      </p:sp>
      <p:pic>
        <p:nvPicPr>
          <p:cNvPr id="18434" name="Picture 2" descr="C:\Documents and Settings\Admin\Рабочий стол\louvr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464"/>
            <a:ext cx="3613153" cy="2619536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louvr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786182" cy="2512943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\Рабочий стол\d9de081667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4000528" cy="2732504"/>
          </a:xfrm>
          <a:prstGeom prst="rect">
            <a:avLst/>
          </a:prstGeom>
          <a:noFill/>
        </p:spPr>
      </p:pic>
      <p:pic>
        <p:nvPicPr>
          <p:cNvPr id="18437" name="Picture 5" descr="C:\Documents and Settings\Admin\Рабочий стол\luvr_louvr_1092072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57694"/>
            <a:ext cx="4045590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Ссылки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http://travels.co.ua/rus/france/paris/lyvr.html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http://gallerix.ru/album/Louvre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http://helpintourism.com/evropa/franciya/371-muzey-luvr.html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http://phototravelguide.ru/muzei-teatr/muzej-luvr-parizh-franciya/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http://ru.wikipedia.org/wiki/%CB%F3%E2%F0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http://sitefaktov.ru/index.php/home/1573-o-luvre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Презентацию подготовила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Ученица 9-А класса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Стороженко Юлия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План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2"/>
                </a:solidFill>
                <a:hlinkClick r:id="rId3" action="ppaction://hlinksldjump"/>
              </a:rPr>
              <a:t>История возникновения</a:t>
            </a:r>
            <a:endParaRPr lang="ru-RU" sz="4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2"/>
                </a:solidFill>
                <a:hlinkClick r:id="rId4" action="ppaction://hlinksldjump"/>
              </a:rPr>
              <a:t>Коллекции Лувра</a:t>
            </a:r>
            <a:endParaRPr lang="ru-RU" sz="4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2"/>
                </a:solidFill>
                <a:hlinkClick r:id="rId5" action="ppaction://hlinksldjump"/>
              </a:rPr>
              <a:t>Интересные факты</a:t>
            </a:r>
            <a:endParaRPr lang="ru-RU" sz="4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tx2"/>
                </a:solidFill>
                <a:hlinkClick r:id="rId6" action="ppaction://hlinksldjump"/>
              </a:rPr>
              <a:t>Ссылки</a:t>
            </a:r>
            <a:endParaRPr lang="ru-RU" sz="4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4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C:\Documents and Settings\Admin\Рабочий стол\louvre_w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История возникновения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929190" y="4071942"/>
          <a:ext cx="4071938" cy="1285884"/>
        </p:xfrm>
        <a:graphic>
          <a:graphicData uri="http://schemas.openxmlformats.org/drawingml/2006/table">
            <a:tbl>
              <a:tblPr/>
              <a:tblGrid>
                <a:gridCol w="2000235"/>
                <a:gridCol w="2071703"/>
              </a:tblGrid>
              <a:tr h="367473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Дата основания</a:t>
                      </a:r>
                    </a:p>
                  </a:txBody>
                  <a:tcPr marL="61079" marR="61079" marT="30540" marB="305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" tooltip="1793"/>
                        </a:rPr>
                        <a:t>1793</a:t>
                      </a:r>
                      <a:endParaRPr lang="ru-RU" sz="1200" dirty="0"/>
                    </a:p>
                  </a:txBody>
                  <a:tcPr marL="61079" marR="61079" marT="30540" marB="305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1841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Местонахождение</a:t>
                      </a:r>
                    </a:p>
                  </a:txBody>
                  <a:tcPr marL="61079" marR="61079" marT="30540" marB="305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/>
                        <a:t>Palais Royal, Musée du Louvre,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75001 </a:t>
                      </a:r>
                      <a:r>
                        <a:rPr lang="fr-FR" sz="1200" u="none" strike="noStrike" dirty="0">
                          <a:solidFill>
                            <a:srgbClr val="0B0080"/>
                          </a:solidFill>
                          <a:hlinkClick r:id="rId3" tooltip="Париж"/>
                        </a:rPr>
                        <a:t>Paris</a:t>
                      </a:r>
                      <a:r>
                        <a:rPr lang="fr-FR" sz="1200" dirty="0"/>
                        <a:t>, </a:t>
                      </a:r>
                      <a:r>
                        <a:rPr lang="fr-FR" sz="1200" u="none" strike="noStrike" dirty="0">
                          <a:solidFill>
                            <a:srgbClr val="0B0080"/>
                          </a:solidFill>
                          <a:hlinkClick r:id="rId4" tooltip="Франция"/>
                        </a:rPr>
                        <a:t>France</a:t>
                      </a:r>
                      <a:endParaRPr lang="fr-FR" sz="1200" dirty="0"/>
                    </a:p>
                  </a:txBody>
                  <a:tcPr marL="61079" marR="61079" marT="30540" marB="3054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Admin\Рабочий стол\306602858_42d9c92700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285860"/>
            <a:ext cx="3779877" cy="270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35729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Лувр</a:t>
            </a:r>
            <a:r>
              <a:rPr lang="ru-RU" sz="2000" dirty="0" smtClean="0">
                <a:solidFill>
                  <a:schemeClr val="tx2"/>
                </a:solidFill>
              </a:rPr>
              <a:t> (фр. </a:t>
            </a:r>
            <a:r>
              <a:rPr lang="ru-RU" sz="2000" i="1" dirty="0" err="1" smtClean="0">
                <a:solidFill>
                  <a:schemeClr val="tx2"/>
                </a:solidFill>
              </a:rPr>
              <a:t>Musée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err="1" smtClean="0">
                <a:solidFill>
                  <a:schemeClr val="tx2"/>
                </a:solidFill>
              </a:rPr>
              <a:t>du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err="1" smtClean="0">
                <a:solidFill>
                  <a:schemeClr val="tx2"/>
                </a:solidFill>
              </a:rPr>
              <a:t>Louvre</a:t>
            </a:r>
            <a:r>
              <a:rPr lang="ru-RU" sz="2000" dirty="0" smtClean="0">
                <a:solidFill>
                  <a:schemeClr val="tx2"/>
                </a:solidFill>
              </a:rPr>
              <a:t>) — один из крупнейших и самый популярный музей мира , третий в мире по занимаемой площади. Музей расположен в центре Парижа, на правом берегу Сены, на улице </a:t>
            </a:r>
            <a:r>
              <a:rPr lang="ru-RU" sz="2000" dirty="0" err="1" smtClean="0">
                <a:solidFill>
                  <a:schemeClr val="tx2"/>
                </a:solidFill>
              </a:rPr>
              <a:t>Риволи</a:t>
            </a:r>
            <a:r>
              <a:rPr lang="ru-RU" sz="2000" dirty="0" smtClean="0">
                <a:solidFill>
                  <a:schemeClr val="tx2"/>
                </a:solidFill>
              </a:rPr>
              <a:t>, в 1-м округе столицы.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Здание музея — старинный королевский дворец (</a:t>
            </a:r>
            <a:r>
              <a:rPr lang="ru-RU" sz="2000" i="1" dirty="0" err="1" smtClean="0">
                <a:solidFill>
                  <a:schemeClr val="tx2"/>
                </a:solidFill>
              </a:rPr>
              <a:t>Palais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err="1" smtClean="0">
                <a:solidFill>
                  <a:schemeClr val="tx2"/>
                </a:solidFill>
              </a:rPr>
              <a:t>du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err="1" smtClean="0">
                <a:solidFill>
                  <a:schemeClr val="tx2"/>
                </a:solidFill>
              </a:rPr>
              <a:t>Louvre</a:t>
            </a:r>
            <a:r>
              <a:rPr lang="ru-RU" sz="2000" dirty="0" smtClean="0">
                <a:solidFill>
                  <a:schemeClr val="tx2"/>
                </a:solidFill>
              </a:rPr>
              <a:t>). Конная статуя Людовика XIV обозначает точку начала так называемой исторической оси Парижа, но дворец не выровнен по ней.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Лувр — один из старейших музеев с богатой историей коллекционирования художественных и исторических реликвий Франции, начиная со времён династии Капетингов и до наших дней.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История возникновения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429288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0" dirty="0" smtClean="0">
                <a:solidFill>
                  <a:srgbClr val="FF9999"/>
                </a:solidFill>
              </a:rPr>
              <a:t>        </a:t>
            </a:r>
            <a:r>
              <a:rPr lang="ru-RU" sz="5500" b="0" dirty="0" smtClean="0">
                <a:solidFill>
                  <a:srgbClr val="FF9999"/>
                </a:solidFill>
              </a:rPr>
              <a:t> </a:t>
            </a:r>
            <a:r>
              <a:rPr lang="ru-RU" sz="5500" b="0" dirty="0" smtClean="0">
                <a:solidFill>
                  <a:schemeClr val="tx2"/>
                </a:solidFill>
              </a:rPr>
              <a:t>В </a:t>
            </a:r>
            <a:r>
              <a:rPr lang="ru-RU" sz="4900" b="0" dirty="0" smtClean="0">
                <a:solidFill>
                  <a:schemeClr val="tx2"/>
                </a:solidFill>
              </a:rPr>
              <a:t>основе Лувра лежит замок-крепость — Большая башня Лувра, — возведённая королём Филиппом-Августом в 1190 году. Одним из главных предназначений замка было наблюдение низовий Сены, одного из традиционных путей вторжений и набегов эпохи викингов. В 1317 году, после передачи имущества Тамплиеров Мальтийскому ордену, королевская казна переносится в Лувр. Карл V делает из замка королевскую резиденцию.</a:t>
            </a:r>
          </a:p>
          <a:p>
            <a:pPr>
              <a:buNone/>
            </a:pPr>
            <a:r>
              <a:rPr lang="ru-RU" sz="4900" b="0" dirty="0" smtClean="0">
                <a:solidFill>
                  <a:schemeClr val="tx2"/>
                </a:solidFill>
              </a:rPr>
              <a:t>         Устаревшая Большая башня Лувра была разрушена по приказу Франциска I в 1528 году, и в 1546 начинается превращение крепости в великолепную королевскую резиденцию. Эти работы проведены Пьером Леско и продолжались во время правления Генриха II и Карла IX. Два новых крыла были присоединены к зданию. В 1594 году Генрих IV решает соединить Лувр с дворцом Тюильри, построенным по желанию Екатерины Медичи. Квадратный двор дворца создавался архитекторами Лемерсье, а затем Луи Лево во времена правления Людовика XIII и Людовика XIV, увеличил дворец в четыре раза. Оформлением и украшением дворца руководили тогда такие художники как Пуссен, Романелли и Лебрен. В 1667—1670 гг. архитектором Клодом Перро на восточном фасаде дворца, выходящем на площадь Лувра, сооружена Колоннада Лувра.</a:t>
            </a:r>
          </a:p>
          <a:p>
            <a:pPr>
              <a:buNone/>
            </a:pPr>
            <a:r>
              <a:rPr lang="ru-RU" sz="4900" b="0" dirty="0" smtClean="0">
                <a:solidFill>
                  <a:schemeClr val="tx2"/>
                </a:solidFill>
              </a:rPr>
              <a:t>         В 1682 году работы были резко приостановлены, когда Людовик XIV выбирает Версаль как новую королевскую резиденцию. Начиная с XVIII века растет количество предложений превратить здание Лувра в музей. Проект рождается в правление Людовика XV и заканчивается с Французской Революцией.</a:t>
            </a:r>
          </a:p>
          <a:p>
            <a:pPr>
              <a:buNone/>
            </a:pPr>
            <a:r>
              <a:rPr lang="ru-RU" sz="4900" b="0" dirty="0" smtClean="0">
                <a:solidFill>
                  <a:schemeClr val="tx2"/>
                </a:solidFill>
              </a:rPr>
              <a:t>         После революции работы в Лувре продолжил Наполеон I. Его архитекторы Персье и Фонтен начали сооружение северного крыла вдоль улицы </a:t>
            </a:r>
            <a:r>
              <a:rPr lang="ru-RU" sz="4900" b="0" dirty="0" err="1" smtClean="0">
                <a:solidFill>
                  <a:schemeClr val="tx2"/>
                </a:solidFill>
              </a:rPr>
              <a:t>Риволи</a:t>
            </a:r>
            <a:r>
              <a:rPr lang="ru-RU" sz="4900" b="0" dirty="0" smtClean="0">
                <a:solidFill>
                  <a:schemeClr val="tx2"/>
                </a:solidFill>
              </a:rPr>
              <a:t>. Это крыло было достроено в 1852 году при Наполеоне III, и сооружение Лувра было завершено. После пожара и разрушения Тюильри, происшедших при осаде Парижской коммуны в мае 1871 года, Лувр приобрел современный вид. В 1989 году в центре Наполеоновского дворика была возведена стеклянная пирамида (архитектор </a:t>
            </a:r>
            <a:r>
              <a:rPr lang="ru-RU" sz="4900" b="0" dirty="0" err="1" smtClean="0">
                <a:solidFill>
                  <a:schemeClr val="tx2"/>
                </a:solidFill>
              </a:rPr>
              <a:t>Йо</a:t>
            </a:r>
            <a:r>
              <a:rPr lang="ru-RU" sz="4900" b="0" dirty="0" smtClean="0">
                <a:solidFill>
                  <a:schemeClr val="tx2"/>
                </a:solidFill>
              </a:rPr>
              <a:t> </a:t>
            </a:r>
            <a:r>
              <a:rPr lang="ru-RU" sz="4900" b="0" dirty="0" err="1" smtClean="0">
                <a:solidFill>
                  <a:schemeClr val="tx2"/>
                </a:solidFill>
              </a:rPr>
              <a:t>Минг</a:t>
            </a:r>
            <a:r>
              <a:rPr lang="ru-RU" sz="4900" b="0" dirty="0" smtClean="0">
                <a:solidFill>
                  <a:schemeClr val="tx2"/>
                </a:solidFill>
              </a:rPr>
              <a:t> Пей).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Коллекции Лувра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0" dirty="0" smtClean="0"/>
              <a:t> </a:t>
            </a:r>
            <a:r>
              <a:rPr lang="ru-RU" sz="4900" b="0" dirty="0" smtClean="0"/>
              <a:t>Франциском I (итальянские полотна) и Людовиком XIV(самое крупное приобретение — 200 полотен банкира </a:t>
            </a:r>
            <a:r>
              <a:rPr lang="ru-RU" sz="4900" b="0" dirty="0" err="1" smtClean="0"/>
              <a:t>Эверара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Жабаха</a:t>
            </a:r>
            <a:r>
              <a:rPr lang="ru-RU" sz="4900" b="0" dirty="0" smtClean="0"/>
              <a:t> (фр. </a:t>
            </a:r>
            <a:r>
              <a:rPr lang="ru-RU" sz="4900" b="0" dirty="0" err="1" smtClean="0"/>
              <a:t>Everhard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Jabach</a:t>
            </a:r>
            <a:r>
              <a:rPr lang="ru-RU" sz="4900" b="0" dirty="0" smtClean="0"/>
              <a:t>). На момент основания музея королевская коллекция насчитывала ровно 2500 полотен.</a:t>
            </a:r>
          </a:p>
          <a:p>
            <a:pPr>
              <a:buNone/>
            </a:pPr>
            <a:r>
              <a:rPr lang="ru-RU" sz="4900" b="0" dirty="0" err="1" smtClean="0"/>
              <a:t>ПостепеннВ</a:t>
            </a:r>
            <a:r>
              <a:rPr lang="ru-RU" sz="4900" b="0" dirty="0" smtClean="0"/>
              <a:t> начале своего существования Лувр пополнял фонды за счёт королевских коллекций, собранных в своё </a:t>
            </a:r>
            <a:r>
              <a:rPr lang="ru-RU" sz="4900" b="0" dirty="0" err="1" smtClean="0"/>
              <a:t>времяо</a:t>
            </a:r>
            <a:r>
              <a:rPr lang="ru-RU" sz="4900" b="0" dirty="0" smtClean="0"/>
              <a:t> в собрание музея были переданы наиболее ценные картины королевской коллекции. Огромное количество скульптур пришли из Музея французской скульптуры (</a:t>
            </a:r>
            <a:r>
              <a:rPr lang="ru-RU" sz="4900" b="0" dirty="0" err="1" smtClean="0"/>
              <a:t>musée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des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Monuments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français</a:t>
            </a:r>
            <a:r>
              <a:rPr lang="ru-RU" sz="4900" b="0" dirty="0" smtClean="0"/>
              <a:t>) и после многочисленных конфискаций имущества в период революции.</a:t>
            </a:r>
          </a:p>
          <a:p>
            <a:pPr>
              <a:buNone/>
            </a:pPr>
            <a:r>
              <a:rPr lang="ru-RU" sz="4900" b="0" dirty="0" smtClean="0"/>
              <a:t>В период наполеоновских войн с подачи первого директора музея, барона </a:t>
            </a:r>
            <a:r>
              <a:rPr lang="ru-RU" sz="4900" b="0" dirty="0" err="1" smtClean="0"/>
              <a:t>Денона</a:t>
            </a:r>
            <a:r>
              <a:rPr lang="ru-RU" sz="4900" b="0" dirty="0" smtClean="0"/>
              <a:t>, </a:t>
            </a:r>
            <a:r>
              <a:rPr lang="ru-RU" sz="4900" b="0" dirty="0" err="1" smtClean="0"/>
              <a:t>луврская</a:t>
            </a:r>
            <a:r>
              <a:rPr lang="ru-RU" sz="4900" b="0" dirty="0" smtClean="0"/>
              <a:t> коллекция пополнялась военными трофеями, тогда же в музей попадают археологические находки из Египта и Ближнего Востока. На протяжении XIX и XX веков коллекция музея была пополнена в результате множества приобретений и даров, в числе последних — коллекция </a:t>
            </a:r>
            <a:r>
              <a:rPr lang="ru-RU" sz="4900" b="0" dirty="0" err="1" smtClean="0"/>
              <a:t>Эдмунда</a:t>
            </a:r>
            <a:r>
              <a:rPr lang="ru-RU" sz="4900" b="0" dirty="0" smtClean="0"/>
              <a:t> Ротшильда, доставшаяся музею по завещанию последнего.</a:t>
            </a:r>
          </a:p>
          <a:p>
            <a:pPr>
              <a:buNone/>
            </a:pPr>
            <a:r>
              <a:rPr lang="ru-RU" sz="4900" b="0" dirty="0" smtClean="0"/>
              <a:t>Экспонаты попадали в Лувр различными путями. Знаменитейшие полотна Лувра — «Джоконда» Леонардо да Винчи и «Прекрасная садовница» Рафаэля — принадлежали ещё Франциску I, который приобрёл личное собрание Леонардо после его смерти в 1519 году. Многие полотна попали в Лувр в качестве трофеевнаполеоновской армии, особенно после разграбления Венеции в 1798 году (напр., «Брак в Кане </a:t>
            </a:r>
            <a:r>
              <a:rPr lang="ru-RU" sz="4900" b="0" dirty="0" err="1" smtClean="0"/>
              <a:t>Галилейской</a:t>
            </a:r>
            <a:r>
              <a:rPr lang="ru-RU" sz="4900" b="0" dirty="0" smtClean="0"/>
              <a:t>» </a:t>
            </a:r>
            <a:r>
              <a:rPr lang="ru-RU" sz="4900" b="0" dirty="0" err="1" smtClean="0"/>
              <a:t>Паоло</a:t>
            </a:r>
            <a:r>
              <a:rPr lang="ru-RU" sz="4900" b="0" dirty="0" smtClean="0"/>
              <a:t> Веронезе). «Маленький нищий» </a:t>
            </a:r>
            <a:r>
              <a:rPr lang="ru-RU" sz="4900" b="0" dirty="0" err="1" smtClean="0"/>
              <a:t>Мурильо</a:t>
            </a:r>
            <a:r>
              <a:rPr lang="ru-RU" sz="4900" b="0" dirty="0" smtClean="0"/>
              <a:t> был куплен Людовиком XVI в 1782 г. А «Кружевница» Вермера и «Автопортрет с чертополохом» Дюрера приобретены музеем в 1870 и 1922 годах соответственно. Наконец, полотно «Христос на Кресте» Эль Греко досталось музею даром, его забрали из здания суда в </a:t>
            </a:r>
            <a:r>
              <a:rPr lang="ru-RU" sz="4900" b="0" dirty="0" err="1" smtClean="0"/>
              <a:t>Prades</a:t>
            </a:r>
            <a:r>
              <a:rPr lang="ru-RU" sz="4900" b="0" dirty="0" smtClean="0"/>
              <a:t> (Восточные Пиренеи) в 1908 году.</a:t>
            </a:r>
          </a:p>
          <a:p>
            <a:pPr>
              <a:buNone/>
            </a:pPr>
            <a:r>
              <a:rPr lang="ru-RU" sz="4900" b="0" dirty="0" smtClean="0"/>
              <a:t>Самые известные скульптуры музея — Венера Милосская, найденная в 1820 году и тогда же приобретённая послом Франции у турецкого правительства, и Ника </a:t>
            </a:r>
            <a:r>
              <a:rPr lang="ru-RU" sz="4900" b="0" dirty="0" err="1" smtClean="0"/>
              <a:t>Самофракийская</a:t>
            </a:r>
            <a:r>
              <a:rPr lang="ru-RU" sz="4900" b="0" dirty="0" smtClean="0"/>
              <a:t>, найденная по частям в 1863 году на острове </a:t>
            </a:r>
            <a:r>
              <a:rPr lang="ru-RU" sz="4900" b="0" dirty="0" err="1" smtClean="0"/>
              <a:t>Самотраки</a:t>
            </a:r>
            <a:r>
              <a:rPr lang="ru-RU" sz="4900" b="0" dirty="0" smtClean="0"/>
              <a:t> Шарлем </a:t>
            </a:r>
            <a:r>
              <a:rPr lang="ru-RU" sz="4900" b="0" dirty="0" err="1" smtClean="0"/>
              <a:t>Шампуазо</a:t>
            </a:r>
            <a:r>
              <a:rPr lang="ru-RU" sz="4900" b="0" dirty="0" smtClean="0"/>
              <a:t> (фр. </a:t>
            </a:r>
            <a:r>
              <a:rPr lang="ru-RU" sz="4900" b="0" dirty="0" err="1" smtClean="0"/>
              <a:t>Charles</a:t>
            </a:r>
            <a:r>
              <a:rPr lang="ru-RU" sz="4900" b="0" dirty="0" smtClean="0"/>
              <a:t> </a:t>
            </a:r>
            <a:r>
              <a:rPr lang="ru-RU" sz="4900" b="0" dirty="0" err="1" smtClean="0"/>
              <a:t>Champoiseau</a:t>
            </a:r>
            <a:r>
              <a:rPr lang="ru-RU" sz="4900" b="0" dirty="0" smtClean="0"/>
              <a:t>), археологом и вице-консулом Франции </a:t>
            </a:r>
            <a:r>
              <a:rPr lang="ru-RU" sz="4900" b="0" dirty="0" err="1" smtClean="0"/>
              <a:t>вАдрианополе</a:t>
            </a:r>
            <a:r>
              <a:rPr lang="ru-RU" sz="4900" b="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143000"/>
          </a:xfrm>
        </p:spPr>
        <p:txBody>
          <a:bodyPr/>
          <a:lstStyle/>
          <a:p>
            <a:r>
              <a:rPr lang="ru-RU" dirty="0" smtClean="0"/>
              <a:t>Коллекции Лувра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0" dirty="0" smtClean="0">
                <a:solidFill>
                  <a:schemeClr val="tx2"/>
                </a:solidFill>
              </a:rPr>
              <a:t>     Коллекции Лувра хранят шедевры искусства разных цивилизаций, культур и эпох. В музее около 300 000 экспонатов, из которых только 35 000 выставляются в залах. Многие экспонаты содержатся в хранилищах, поскольку не могут быть показаны посетителям более трёх месяцев подряд из соображений сохранности.</a:t>
            </a:r>
          </a:p>
          <a:p>
            <a:pPr>
              <a:buNone/>
            </a:pPr>
            <a:r>
              <a:rPr lang="ru-RU" sz="3600" b="0" dirty="0" smtClean="0">
                <a:solidFill>
                  <a:schemeClr val="tx2"/>
                </a:solidFill>
              </a:rPr>
              <a:t>Экспонаты Лувра разбиты на следующие коллекции: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Древний Восток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Древний Египет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Древние Греция, Этрурия, Рим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Искусство ислама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Скульптуры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Предметы искусства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Изобразительное искусство</a:t>
            </a:r>
          </a:p>
          <a:p>
            <a:r>
              <a:rPr lang="ru-RU" sz="3600" b="0" dirty="0" smtClean="0">
                <a:solidFill>
                  <a:schemeClr val="tx2"/>
                </a:solidFill>
              </a:rPr>
              <a:t>Графическое искусство</a:t>
            </a:r>
          </a:p>
          <a:p>
            <a:pPr>
              <a:buNone/>
            </a:pPr>
            <a:endParaRPr lang="ru-RU" sz="3400" dirty="0"/>
          </a:p>
        </p:txBody>
      </p:sp>
      <p:pic>
        <p:nvPicPr>
          <p:cNvPr id="19459" name="Picture 3" descr="C:\Documents and Settings\Admin\Рабочий стол\800px-Palais_du_Louvre_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86190"/>
            <a:ext cx="4267213" cy="2833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643578"/>
            <a:ext cx="217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Осирис, Исида и гор</a:t>
            </a:r>
            <a:endParaRPr lang="ru-RU" dirty="0"/>
          </a:p>
        </p:txBody>
      </p:sp>
      <p:pic>
        <p:nvPicPr>
          <p:cNvPr id="16386" name="Picture 2" descr="C:\Documents and Settings\Admin\Рабочий стол\441px-Egypte_louvre_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928958" cy="39783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72264" y="5143512"/>
            <a:ext cx="209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Венера Милосская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14351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Артемида</a:t>
            </a:r>
            <a:endParaRPr lang="ru-RU" dirty="0"/>
          </a:p>
        </p:txBody>
      </p:sp>
      <p:pic>
        <p:nvPicPr>
          <p:cNvPr id="16387" name="Picture 3" descr="C:\Documents and Settings\Admin\Рабочий стол\300px-MG-Paris-Aphrodite_of_Mi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500174"/>
            <a:ext cx="2286016" cy="3429024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Diane_de_Versailles_Leocha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357298"/>
            <a:ext cx="2428892" cy="373675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Admin\Рабочий стол\louvr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3"/>
            <a:ext cx="4572000" cy="3143248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louvr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3268264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799px-Musée_des_Arts_décoratifs,_Pari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3266844"/>
          </a:xfrm>
          <a:prstGeom prst="rect">
            <a:avLst/>
          </a:prstGeom>
          <a:noFill/>
        </p:spPr>
      </p:pic>
      <p:pic>
        <p:nvPicPr>
          <p:cNvPr id="17419" name="Picture 11" descr="C:\Documents and Settings\Admin\Рабочий стол\Музей Лувр в Париже_files\luvr-196x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60215"/>
            <a:ext cx="4143372" cy="32977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5786478" cy="5429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0" dirty="0" smtClean="0"/>
              <a:t>Лувр - прежде всего знаменитый музей, в котором находится Джоконда (портрет </a:t>
            </a:r>
            <a:r>
              <a:rPr lang="ru-RU" sz="3400" b="0" dirty="0" err="1" smtClean="0"/>
              <a:t>Моны</a:t>
            </a:r>
            <a:r>
              <a:rPr lang="ru-RU" sz="3400" b="0" dirty="0" smtClean="0"/>
              <a:t> Лизы) кисти Леонардо да Винчи, пожалуй, самая знаменитая картина из огромной музейной </a:t>
            </a:r>
            <a:r>
              <a:rPr lang="ru-RU" sz="3400" b="0" dirty="0" err="1" smtClean="0"/>
              <a:t>коллекци</a:t>
            </a:r>
            <a:r>
              <a:rPr lang="ru-RU" sz="3400" b="0" dirty="0" smtClean="0"/>
              <a:t>. К числу самых известных экспонатов в его коллекции относится также античные скульптуры Венера Милосская и Ника </a:t>
            </a:r>
            <a:r>
              <a:rPr lang="ru-RU" sz="3400" b="0" dirty="0" err="1" smtClean="0"/>
              <a:t>Сомофракийская</a:t>
            </a:r>
            <a:r>
              <a:rPr lang="ru-RU" sz="3400" b="0" dirty="0" smtClean="0"/>
              <a:t>.</a:t>
            </a:r>
          </a:p>
          <a:p>
            <a:pPr>
              <a:buNone/>
            </a:pPr>
            <a:r>
              <a:rPr lang="ru-RU" sz="3400" b="0" dirty="0" smtClean="0"/>
              <a:t>В музее насчитывается более 400 тыс. экспонатов, из которых только 35 000 выставляются в залах. Это один из крупнейших художественных музеев мира, третий в мире по занимаемой площади: 160 106 квадратных метров, из которых на 58 470 располагаются экспозиции.</a:t>
            </a:r>
          </a:p>
          <a:p>
            <a:pPr>
              <a:buNone/>
            </a:pPr>
            <a:r>
              <a:rPr lang="ru-RU" sz="3400" b="0" dirty="0" smtClean="0"/>
              <a:t> </a:t>
            </a:r>
          </a:p>
          <a:p>
            <a:pPr>
              <a:buNone/>
            </a:pPr>
            <a:r>
              <a:rPr lang="ru-RU" sz="3400" b="0" dirty="0" smtClean="0"/>
              <a:t>Сейчас в Лувре находятся предметы искусства стран Африки, древнего востока, античной Греции, Римской империи, Персии.</a:t>
            </a:r>
          </a:p>
          <a:p>
            <a:pPr>
              <a:buNone/>
            </a:pPr>
            <a:r>
              <a:rPr lang="ru-RU" sz="3400" b="0" dirty="0" smtClean="0"/>
              <a:t>Музей открылся 8 ноября 1793 года в период Французской революции. При первой империи он именовался музеем Наполеона. Тогда в музее было 2500 полотен. Первым директором был барон </a:t>
            </a:r>
            <a:r>
              <a:rPr lang="ru-RU" sz="3400" b="0" dirty="0" err="1" smtClean="0"/>
              <a:t>Денон</a:t>
            </a:r>
            <a:r>
              <a:rPr lang="ru-RU" sz="3400" b="0" dirty="0" smtClean="0"/>
              <a:t>. В годы наполеоновских войн с подачи </a:t>
            </a:r>
            <a:r>
              <a:rPr lang="ru-RU" sz="3400" b="0" dirty="0" err="1" smtClean="0"/>
              <a:t>Денона</a:t>
            </a:r>
            <a:r>
              <a:rPr lang="ru-RU" sz="3400" b="0" dirty="0" smtClean="0"/>
              <a:t> коллекция пополняется за счет военных трофеев. Тогда же сюда попадают археологические находки из Египта и Ближнего Востока.</a:t>
            </a:r>
          </a:p>
          <a:p>
            <a:endParaRPr lang="ru-RU" dirty="0"/>
          </a:p>
        </p:txBody>
      </p:sp>
      <p:pic>
        <p:nvPicPr>
          <p:cNvPr id="20482" name="Picture 2" descr="C:\Documents and Settings\Admin\Рабочий стол\luv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357430"/>
            <a:ext cx="321389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039485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1203948576</Template>
  <TotalTime>132</TotalTime>
  <Words>251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1203948576</vt:lpstr>
      <vt:lpstr>Лувр</vt:lpstr>
      <vt:lpstr>План</vt:lpstr>
      <vt:lpstr>История возникновения</vt:lpstr>
      <vt:lpstr>История возникновения</vt:lpstr>
      <vt:lpstr>Коллекции Лувра</vt:lpstr>
      <vt:lpstr>Коллекции Лувра</vt:lpstr>
      <vt:lpstr>Слайд 7</vt:lpstr>
      <vt:lpstr>Слайд 8</vt:lpstr>
      <vt:lpstr>Интересные факты</vt:lpstr>
      <vt:lpstr>Слайд 10</vt:lpstr>
      <vt:lpstr>Ссылки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2015-01-28T17:35:12Z</dcterms:modified>
</cp:coreProperties>
</file>