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2" r:id="rId5"/>
    <p:sldId id="265" r:id="rId6"/>
    <p:sldId id="270" r:id="rId7"/>
    <p:sldId id="269" r:id="rId8"/>
    <p:sldId id="268" r:id="rId9"/>
    <p:sldId id="263" r:id="rId10"/>
    <p:sldId id="274" r:id="rId11"/>
    <p:sldId id="273" r:id="rId12"/>
    <p:sldId id="275" r:id="rId13"/>
    <p:sldId id="272" r:id="rId14"/>
    <p:sldId id="271" r:id="rId15"/>
    <p:sldId id="264" r:id="rId16"/>
    <p:sldId id="279" r:id="rId17"/>
    <p:sldId id="278" r:id="rId18"/>
    <p:sldId id="277" r:id="rId19"/>
    <p:sldId id="282" r:id="rId20"/>
    <p:sldId id="281" r:id="rId21"/>
    <p:sldId id="276" r:id="rId22"/>
    <p:sldId id="280" r:id="rId23"/>
    <p:sldId id="26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66FF"/>
    <a:srgbClr val="4BACC6"/>
    <a:srgbClr val="5767B4"/>
    <a:srgbClr val="CC66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03CB9-8726-46EE-B9F3-B53F5B5AAC26}" type="doc">
      <dgm:prSet loTypeId="urn:microsoft.com/office/officeart/2005/8/layout/vList4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9B24BAA-6231-47A1-9A03-259F759FE286}">
      <dgm:prSet phldrT="[Текст]" custT="1"/>
      <dgm:spPr>
        <a:solidFill>
          <a:srgbClr val="9966FF">
            <a:alpha val="36863"/>
          </a:srgbClr>
        </a:solidFill>
      </dgm:spPr>
      <dgm:t>
        <a:bodyPr/>
        <a:lstStyle/>
        <a:p>
          <a:pPr algn="ctr">
            <a:lnSpc>
              <a:spcPct val="50000"/>
            </a:lnSpc>
          </a:pPr>
          <a:r>
            <a:rPr lang="uk-UA" sz="2000" b="1" u="sng" dirty="0" smtClean="0">
              <a:solidFill>
                <a:srgbClr val="002060"/>
              </a:solidFill>
            </a:rPr>
            <a:t>Поняття мікроеволюції</a:t>
          </a:r>
        </a:p>
        <a:p>
          <a:pPr algn="l">
            <a:lnSpc>
              <a:spcPct val="50000"/>
            </a:lnSpc>
          </a:pPr>
          <a:r>
            <a:rPr lang="uk-UA" sz="1700" b="1" dirty="0" smtClean="0">
              <a:solidFill>
                <a:srgbClr val="002060"/>
              </a:solidFill>
            </a:rPr>
            <a:t>1. Фактори</a:t>
          </a:r>
        </a:p>
        <a:p>
          <a:pPr algn="l">
            <a:lnSpc>
              <a:spcPct val="50000"/>
            </a:lnSpc>
          </a:pPr>
          <a:r>
            <a:rPr lang="uk-UA" sz="1700" b="1" dirty="0" smtClean="0">
              <a:solidFill>
                <a:srgbClr val="002060"/>
              </a:solidFill>
            </a:rPr>
            <a:t>2. Матеріал</a:t>
          </a:r>
        </a:p>
        <a:p>
          <a:pPr algn="l">
            <a:lnSpc>
              <a:spcPct val="50000"/>
            </a:lnSpc>
          </a:pPr>
          <a:r>
            <a:rPr lang="uk-UA" sz="1700" b="1" dirty="0" smtClean="0">
              <a:solidFill>
                <a:srgbClr val="002060"/>
              </a:solidFill>
            </a:rPr>
            <a:t>3. Явище </a:t>
          </a:r>
        </a:p>
        <a:p>
          <a:pPr algn="l">
            <a:lnSpc>
              <a:spcPct val="50000"/>
            </a:lnSpc>
          </a:pPr>
          <a:r>
            <a:rPr lang="uk-UA" sz="1700" b="1" dirty="0" smtClean="0">
              <a:solidFill>
                <a:srgbClr val="002060"/>
              </a:solidFill>
            </a:rPr>
            <a:t>4. Одиниця</a:t>
          </a:r>
        </a:p>
      </dgm:t>
    </dgm:pt>
    <dgm:pt modelId="{CC5CAA56-E6C6-479F-9E67-4D5172D63832}" type="sibTrans" cxnId="{1362031B-AA35-4BA1-BE44-4CF0639DD8E0}">
      <dgm:prSet/>
      <dgm:spPr/>
      <dgm:t>
        <a:bodyPr/>
        <a:lstStyle/>
        <a:p>
          <a:endParaRPr lang="ru-RU"/>
        </a:p>
      </dgm:t>
    </dgm:pt>
    <dgm:pt modelId="{FD494F3B-AFA5-457F-A6DF-9A44C2561074}" type="parTrans" cxnId="{1362031B-AA35-4BA1-BE44-4CF0639DD8E0}">
      <dgm:prSet/>
      <dgm:spPr/>
      <dgm:t>
        <a:bodyPr/>
        <a:lstStyle/>
        <a:p>
          <a:endParaRPr lang="ru-RU"/>
        </a:p>
      </dgm:t>
    </dgm:pt>
    <dgm:pt modelId="{58821220-E488-4759-BA5A-43CAFE6DF1AF}">
      <dgm:prSet custT="1"/>
      <dgm:spPr>
        <a:solidFill>
          <a:srgbClr val="4BACC6">
            <a:alpha val="54118"/>
          </a:srgbClr>
        </a:solidFill>
      </dgm:spPr>
      <dgm:t>
        <a:bodyPr/>
        <a:lstStyle/>
        <a:p>
          <a:pPr algn="ctr"/>
          <a:r>
            <a:rPr lang="uk-UA" sz="3600" b="1" dirty="0" smtClean="0">
              <a:solidFill>
                <a:srgbClr val="002060"/>
              </a:solidFill>
            </a:rPr>
            <a:t>Висновок</a:t>
          </a:r>
          <a:endParaRPr lang="ru-RU" sz="3600" b="1" dirty="0">
            <a:solidFill>
              <a:srgbClr val="002060"/>
            </a:solidFill>
          </a:endParaRPr>
        </a:p>
      </dgm:t>
    </dgm:pt>
    <dgm:pt modelId="{D2A2F3A7-B303-4F26-9C51-ED9A824BE611}" type="sibTrans" cxnId="{3FDCCE85-A56F-4C16-A65E-41465163FEED}">
      <dgm:prSet/>
      <dgm:spPr/>
      <dgm:t>
        <a:bodyPr/>
        <a:lstStyle/>
        <a:p>
          <a:endParaRPr lang="ru-RU"/>
        </a:p>
      </dgm:t>
    </dgm:pt>
    <dgm:pt modelId="{82CD31F2-6A2C-4F86-8D6D-22D23C460840}" type="parTrans" cxnId="{3FDCCE85-A56F-4C16-A65E-41465163FEED}">
      <dgm:prSet/>
      <dgm:spPr/>
      <dgm:t>
        <a:bodyPr/>
        <a:lstStyle/>
        <a:p>
          <a:endParaRPr lang="ru-RU"/>
        </a:p>
      </dgm:t>
    </dgm:pt>
    <dgm:pt modelId="{1F55FCA6-59CB-454B-BED6-5295F2ABE1D3}">
      <dgm:prSet phldrT="[Текст]" custT="1"/>
      <dgm:spPr>
        <a:solidFill>
          <a:srgbClr val="5767B4">
            <a:alpha val="58039"/>
          </a:srgbClr>
        </a:solidFill>
      </dgm:spPr>
      <dgm:t>
        <a:bodyPr/>
        <a:lstStyle/>
        <a:p>
          <a:pPr algn="ctr"/>
          <a:r>
            <a:rPr lang="uk-UA" sz="3600" b="1" dirty="0" smtClean="0">
              <a:solidFill>
                <a:srgbClr val="002060"/>
              </a:solidFill>
            </a:rPr>
            <a:t>Природний добір</a:t>
          </a:r>
          <a:endParaRPr lang="ru-RU" sz="3600" b="1" dirty="0">
            <a:solidFill>
              <a:srgbClr val="002060"/>
            </a:solidFill>
          </a:endParaRPr>
        </a:p>
      </dgm:t>
    </dgm:pt>
    <dgm:pt modelId="{E65EAF75-81C6-4150-BC5B-8CB85DB092E5}" type="sibTrans" cxnId="{ADC6028B-5827-4538-B6A1-8DF028BBCC0B}">
      <dgm:prSet/>
      <dgm:spPr/>
      <dgm:t>
        <a:bodyPr/>
        <a:lstStyle/>
        <a:p>
          <a:endParaRPr lang="ru-RU"/>
        </a:p>
      </dgm:t>
    </dgm:pt>
    <dgm:pt modelId="{DCD8422F-81BF-4CE8-BF30-5FDC1B50EA85}" type="parTrans" cxnId="{ADC6028B-5827-4538-B6A1-8DF028BBCC0B}">
      <dgm:prSet/>
      <dgm:spPr/>
      <dgm:t>
        <a:bodyPr/>
        <a:lstStyle/>
        <a:p>
          <a:endParaRPr lang="ru-RU"/>
        </a:p>
      </dgm:t>
    </dgm:pt>
    <dgm:pt modelId="{421D414E-5F1B-456E-8B1F-EC26923C266E}" type="pres">
      <dgm:prSet presAssocID="{89F03CB9-8726-46EE-B9F3-B53F5B5AAC2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51A522-3086-4B5D-9733-6D5C282EE8FB}" type="pres">
      <dgm:prSet presAssocID="{A9B24BAA-6231-47A1-9A03-259F759FE286}" presName="comp" presStyleCnt="0"/>
      <dgm:spPr/>
    </dgm:pt>
    <dgm:pt modelId="{9E2E7242-5B5B-4862-9444-4922D0C4AB5A}" type="pres">
      <dgm:prSet presAssocID="{A9B24BAA-6231-47A1-9A03-259F759FE286}" presName="box" presStyleLbl="node1" presStyleIdx="0" presStyleCnt="3"/>
      <dgm:spPr/>
      <dgm:t>
        <a:bodyPr/>
        <a:lstStyle/>
        <a:p>
          <a:endParaRPr lang="ru-RU"/>
        </a:p>
      </dgm:t>
    </dgm:pt>
    <dgm:pt modelId="{C994DB67-9B16-4BE6-B4CA-DB096CFB3B65}" type="pres">
      <dgm:prSet presAssocID="{A9B24BAA-6231-47A1-9A03-259F759FE286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860C49A0-8FD8-441B-B498-7962EC5D5FE0}" type="pres">
      <dgm:prSet presAssocID="{A9B24BAA-6231-47A1-9A03-259F759FE28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50112-38F9-4591-90A8-41331655CF33}" type="pres">
      <dgm:prSet presAssocID="{CC5CAA56-E6C6-479F-9E67-4D5172D63832}" presName="spacer" presStyleCnt="0"/>
      <dgm:spPr/>
    </dgm:pt>
    <dgm:pt modelId="{A1FA0D06-0D96-497D-A425-A31F257766A1}" type="pres">
      <dgm:prSet presAssocID="{1F55FCA6-59CB-454B-BED6-5295F2ABE1D3}" presName="comp" presStyleCnt="0"/>
      <dgm:spPr/>
    </dgm:pt>
    <dgm:pt modelId="{1344E1C0-71A2-4B1F-B5BA-E2808210228D}" type="pres">
      <dgm:prSet presAssocID="{1F55FCA6-59CB-454B-BED6-5295F2ABE1D3}" presName="box" presStyleLbl="node1" presStyleIdx="1" presStyleCnt="3" custLinFactNeighborX="126" custLinFactNeighborY="-1063"/>
      <dgm:spPr/>
      <dgm:t>
        <a:bodyPr/>
        <a:lstStyle/>
        <a:p>
          <a:endParaRPr lang="ru-RU"/>
        </a:p>
      </dgm:t>
    </dgm:pt>
    <dgm:pt modelId="{EF64B7FF-6DA6-4193-868C-7DA92669B7D7}" type="pres">
      <dgm:prSet presAssocID="{1F55FCA6-59CB-454B-BED6-5295F2ABE1D3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DA36DFD9-4AAE-400B-BBD6-346ABC8D2532}" type="pres">
      <dgm:prSet presAssocID="{1F55FCA6-59CB-454B-BED6-5295F2ABE1D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27BEA-30B6-47D9-92A8-4D0094E46FF0}" type="pres">
      <dgm:prSet presAssocID="{E65EAF75-81C6-4150-BC5B-8CB85DB092E5}" presName="spacer" presStyleCnt="0"/>
      <dgm:spPr/>
    </dgm:pt>
    <dgm:pt modelId="{78901CF5-0830-4BDC-A370-7F2C575C4006}" type="pres">
      <dgm:prSet presAssocID="{58821220-E488-4759-BA5A-43CAFE6DF1AF}" presName="comp" presStyleCnt="0"/>
      <dgm:spPr/>
    </dgm:pt>
    <dgm:pt modelId="{AF7A31DB-9E85-4AD9-A178-FEFCE8B8DF34}" type="pres">
      <dgm:prSet presAssocID="{58821220-E488-4759-BA5A-43CAFE6DF1AF}" presName="box" presStyleLbl="node1" presStyleIdx="2" presStyleCnt="3"/>
      <dgm:spPr/>
      <dgm:t>
        <a:bodyPr/>
        <a:lstStyle/>
        <a:p>
          <a:endParaRPr lang="ru-RU"/>
        </a:p>
      </dgm:t>
    </dgm:pt>
    <dgm:pt modelId="{7867D4A7-FFAE-4536-AE2A-68C20EF00619}" type="pres">
      <dgm:prSet presAssocID="{58821220-E488-4759-BA5A-43CAFE6DF1AF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D6A1ACFF-5E9A-4EB1-8299-4807F886F701}" type="pres">
      <dgm:prSet presAssocID="{58821220-E488-4759-BA5A-43CAFE6DF1A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E7DC6E-939F-49A4-9730-CAF51B2A2964}" type="presOf" srcId="{58821220-E488-4759-BA5A-43CAFE6DF1AF}" destId="{AF7A31DB-9E85-4AD9-A178-FEFCE8B8DF34}" srcOrd="0" destOrd="0" presId="urn:microsoft.com/office/officeart/2005/8/layout/vList4#1"/>
    <dgm:cxn modelId="{1362031B-AA35-4BA1-BE44-4CF0639DD8E0}" srcId="{89F03CB9-8726-46EE-B9F3-B53F5B5AAC26}" destId="{A9B24BAA-6231-47A1-9A03-259F759FE286}" srcOrd="0" destOrd="0" parTransId="{FD494F3B-AFA5-457F-A6DF-9A44C2561074}" sibTransId="{CC5CAA56-E6C6-479F-9E67-4D5172D63832}"/>
    <dgm:cxn modelId="{3FDCCE85-A56F-4C16-A65E-41465163FEED}" srcId="{89F03CB9-8726-46EE-B9F3-B53F5B5AAC26}" destId="{58821220-E488-4759-BA5A-43CAFE6DF1AF}" srcOrd="2" destOrd="0" parTransId="{82CD31F2-6A2C-4F86-8D6D-22D23C460840}" sibTransId="{D2A2F3A7-B303-4F26-9C51-ED9A824BE611}"/>
    <dgm:cxn modelId="{4ADE7626-A9D9-4B4D-A029-B0C04C10098B}" type="presOf" srcId="{1F55FCA6-59CB-454B-BED6-5295F2ABE1D3}" destId="{DA36DFD9-4AAE-400B-BBD6-346ABC8D2532}" srcOrd="1" destOrd="0" presId="urn:microsoft.com/office/officeart/2005/8/layout/vList4#1"/>
    <dgm:cxn modelId="{2B60FD06-02FC-43D3-AED1-A440A912E426}" type="presOf" srcId="{89F03CB9-8726-46EE-B9F3-B53F5B5AAC26}" destId="{421D414E-5F1B-456E-8B1F-EC26923C266E}" srcOrd="0" destOrd="0" presId="urn:microsoft.com/office/officeart/2005/8/layout/vList4#1"/>
    <dgm:cxn modelId="{ADC6028B-5827-4538-B6A1-8DF028BBCC0B}" srcId="{89F03CB9-8726-46EE-B9F3-B53F5B5AAC26}" destId="{1F55FCA6-59CB-454B-BED6-5295F2ABE1D3}" srcOrd="1" destOrd="0" parTransId="{DCD8422F-81BF-4CE8-BF30-5FDC1B50EA85}" sibTransId="{E65EAF75-81C6-4150-BC5B-8CB85DB092E5}"/>
    <dgm:cxn modelId="{FE4E8620-D802-420F-90A4-9E5D6F920F13}" type="presOf" srcId="{A9B24BAA-6231-47A1-9A03-259F759FE286}" destId="{860C49A0-8FD8-441B-B498-7962EC5D5FE0}" srcOrd="1" destOrd="0" presId="urn:microsoft.com/office/officeart/2005/8/layout/vList4#1"/>
    <dgm:cxn modelId="{B988F9DB-4723-427C-A366-EDC197C7DC32}" type="presOf" srcId="{58821220-E488-4759-BA5A-43CAFE6DF1AF}" destId="{D6A1ACFF-5E9A-4EB1-8299-4807F886F701}" srcOrd="1" destOrd="0" presId="urn:microsoft.com/office/officeart/2005/8/layout/vList4#1"/>
    <dgm:cxn modelId="{2E498E0A-F3E7-4968-831B-CD82D5690AE5}" type="presOf" srcId="{1F55FCA6-59CB-454B-BED6-5295F2ABE1D3}" destId="{1344E1C0-71A2-4B1F-B5BA-E2808210228D}" srcOrd="0" destOrd="0" presId="urn:microsoft.com/office/officeart/2005/8/layout/vList4#1"/>
    <dgm:cxn modelId="{CAFA2AB4-44C5-406D-AFAE-A1C3A36E8F86}" type="presOf" srcId="{A9B24BAA-6231-47A1-9A03-259F759FE286}" destId="{9E2E7242-5B5B-4862-9444-4922D0C4AB5A}" srcOrd="0" destOrd="0" presId="urn:microsoft.com/office/officeart/2005/8/layout/vList4#1"/>
    <dgm:cxn modelId="{4219DAA3-5F89-4073-A0AB-EAAD0A8617C3}" type="presParOf" srcId="{421D414E-5F1B-456E-8B1F-EC26923C266E}" destId="{2651A522-3086-4B5D-9733-6D5C282EE8FB}" srcOrd="0" destOrd="0" presId="urn:microsoft.com/office/officeart/2005/8/layout/vList4#1"/>
    <dgm:cxn modelId="{72068378-65B0-43F1-8A41-51379E56C131}" type="presParOf" srcId="{2651A522-3086-4B5D-9733-6D5C282EE8FB}" destId="{9E2E7242-5B5B-4862-9444-4922D0C4AB5A}" srcOrd="0" destOrd="0" presId="urn:microsoft.com/office/officeart/2005/8/layout/vList4#1"/>
    <dgm:cxn modelId="{7D7F36B0-4A40-479B-8B96-C5AF6F53A89E}" type="presParOf" srcId="{2651A522-3086-4B5D-9733-6D5C282EE8FB}" destId="{C994DB67-9B16-4BE6-B4CA-DB096CFB3B65}" srcOrd="1" destOrd="0" presId="urn:microsoft.com/office/officeart/2005/8/layout/vList4#1"/>
    <dgm:cxn modelId="{F0062240-31E1-44FC-B994-C4CF1A9AAB96}" type="presParOf" srcId="{2651A522-3086-4B5D-9733-6D5C282EE8FB}" destId="{860C49A0-8FD8-441B-B498-7962EC5D5FE0}" srcOrd="2" destOrd="0" presId="urn:microsoft.com/office/officeart/2005/8/layout/vList4#1"/>
    <dgm:cxn modelId="{20D1B3AD-402F-4AF9-9B0B-A9B76913684D}" type="presParOf" srcId="{421D414E-5F1B-456E-8B1F-EC26923C266E}" destId="{97050112-38F9-4591-90A8-41331655CF33}" srcOrd="1" destOrd="0" presId="urn:microsoft.com/office/officeart/2005/8/layout/vList4#1"/>
    <dgm:cxn modelId="{215335DF-40CA-4B6C-9143-5CD540CB77DB}" type="presParOf" srcId="{421D414E-5F1B-456E-8B1F-EC26923C266E}" destId="{A1FA0D06-0D96-497D-A425-A31F257766A1}" srcOrd="2" destOrd="0" presId="urn:microsoft.com/office/officeart/2005/8/layout/vList4#1"/>
    <dgm:cxn modelId="{56DCFC7F-4C00-4DBA-9199-676E3A841B46}" type="presParOf" srcId="{A1FA0D06-0D96-497D-A425-A31F257766A1}" destId="{1344E1C0-71A2-4B1F-B5BA-E2808210228D}" srcOrd="0" destOrd="0" presId="urn:microsoft.com/office/officeart/2005/8/layout/vList4#1"/>
    <dgm:cxn modelId="{70E532D7-1FDD-4FCF-9AB3-B700AFE8293A}" type="presParOf" srcId="{A1FA0D06-0D96-497D-A425-A31F257766A1}" destId="{EF64B7FF-6DA6-4193-868C-7DA92669B7D7}" srcOrd="1" destOrd="0" presId="urn:microsoft.com/office/officeart/2005/8/layout/vList4#1"/>
    <dgm:cxn modelId="{17890402-2912-49C1-8A04-DEF76FE85515}" type="presParOf" srcId="{A1FA0D06-0D96-497D-A425-A31F257766A1}" destId="{DA36DFD9-4AAE-400B-BBD6-346ABC8D2532}" srcOrd="2" destOrd="0" presId="urn:microsoft.com/office/officeart/2005/8/layout/vList4#1"/>
    <dgm:cxn modelId="{76217B96-2A2B-451B-AB33-0442E0CA5F3B}" type="presParOf" srcId="{421D414E-5F1B-456E-8B1F-EC26923C266E}" destId="{32527BEA-30B6-47D9-92A8-4D0094E46FF0}" srcOrd="3" destOrd="0" presId="urn:microsoft.com/office/officeart/2005/8/layout/vList4#1"/>
    <dgm:cxn modelId="{3E8BA6B9-1FB9-4D51-B232-3266443953F3}" type="presParOf" srcId="{421D414E-5F1B-456E-8B1F-EC26923C266E}" destId="{78901CF5-0830-4BDC-A370-7F2C575C4006}" srcOrd="4" destOrd="0" presId="urn:microsoft.com/office/officeart/2005/8/layout/vList4#1"/>
    <dgm:cxn modelId="{2AB75F6A-D820-4E86-B186-C7EF9792B8D5}" type="presParOf" srcId="{78901CF5-0830-4BDC-A370-7F2C575C4006}" destId="{AF7A31DB-9E85-4AD9-A178-FEFCE8B8DF34}" srcOrd="0" destOrd="0" presId="urn:microsoft.com/office/officeart/2005/8/layout/vList4#1"/>
    <dgm:cxn modelId="{D3E969E7-AF14-41D9-822D-604E574B83EA}" type="presParOf" srcId="{78901CF5-0830-4BDC-A370-7F2C575C4006}" destId="{7867D4A7-FFAE-4536-AE2A-68C20EF00619}" srcOrd="1" destOrd="0" presId="urn:microsoft.com/office/officeart/2005/8/layout/vList4#1"/>
    <dgm:cxn modelId="{395C841C-5B26-4471-8FC6-8AD4851391B2}" type="presParOf" srcId="{78901CF5-0830-4BDC-A370-7F2C575C4006}" destId="{D6A1ACFF-5E9A-4EB1-8299-4807F886F70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E7242-5B5B-4862-9444-4922D0C4AB5A}">
      <dsp:nvSpPr>
        <dsp:cNvPr id="0" name=""/>
        <dsp:cNvSpPr/>
      </dsp:nvSpPr>
      <dsp:spPr>
        <a:xfrm>
          <a:off x="0" y="0"/>
          <a:ext cx="8229599" cy="1414363"/>
        </a:xfrm>
        <a:prstGeom prst="roundRect">
          <a:avLst>
            <a:gd name="adj" fmla="val 10000"/>
          </a:avLst>
        </a:prstGeom>
        <a:solidFill>
          <a:srgbClr val="9966FF">
            <a:alpha val="36863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sng" kern="1200" dirty="0" smtClean="0">
              <a:solidFill>
                <a:srgbClr val="002060"/>
              </a:solidFill>
            </a:rPr>
            <a:t>Поняття мікроеволюції</a:t>
          </a:r>
        </a:p>
        <a:p>
          <a:pPr lvl="0" algn="l" defTabSz="8890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val="002060"/>
              </a:solidFill>
            </a:rPr>
            <a:t>1. Фактори</a:t>
          </a:r>
        </a:p>
        <a:p>
          <a:pPr lvl="0" algn="l" defTabSz="8890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val="002060"/>
              </a:solidFill>
            </a:rPr>
            <a:t>2. Матеріал</a:t>
          </a:r>
        </a:p>
        <a:p>
          <a:pPr lvl="0" algn="l" defTabSz="8890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val="002060"/>
              </a:solidFill>
            </a:rPr>
            <a:t>3. Явище </a:t>
          </a:r>
        </a:p>
        <a:p>
          <a:pPr lvl="0" algn="l" defTabSz="8890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rgbClr val="002060"/>
              </a:solidFill>
            </a:rPr>
            <a:t>4. Одиниця</a:t>
          </a:r>
        </a:p>
      </dsp:txBody>
      <dsp:txXfrm>
        <a:off x="1787356" y="0"/>
        <a:ext cx="6442243" cy="1414363"/>
      </dsp:txXfrm>
    </dsp:sp>
    <dsp:sp modelId="{C994DB67-9B16-4BE6-B4CA-DB096CFB3B65}">
      <dsp:nvSpPr>
        <dsp:cNvPr id="0" name=""/>
        <dsp:cNvSpPr/>
      </dsp:nvSpPr>
      <dsp:spPr>
        <a:xfrm>
          <a:off x="141436" y="141436"/>
          <a:ext cx="1645919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4E1C0-71A2-4B1F-B5BA-E2808210228D}">
      <dsp:nvSpPr>
        <dsp:cNvPr id="0" name=""/>
        <dsp:cNvSpPr/>
      </dsp:nvSpPr>
      <dsp:spPr>
        <a:xfrm>
          <a:off x="0" y="1540765"/>
          <a:ext cx="8229599" cy="1414363"/>
        </a:xfrm>
        <a:prstGeom prst="roundRect">
          <a:avLst>
            <a:gd name="adj" fmla="val 10000"/>
          </a:avLst>
        </a:prstGeom>
        <a:solidFill>
          <a:srgbClr val="5767B4">
            <a:alpha val="58039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</a:rPr>
            <a:t>Природний добір</a:t>
          </a:r>
          <a:endParaRPr lang="ru-RU" sz="3600" b="1" kern="1200" dirty="0">
            <a:solidFill>
              <a:srgbClr val="002060"/>
            </a:solidFill>
          </a:endParaRPr>
        </a:p>
      </dsp:txBody>
      <dsp:txXfrm>
        <a:off x="1787356" y="1540765"/>
        <a:ext cx="6442243" cy="1414363"/>
      </dsp:txXfrm>
    </dsp:sp>
    <dsp:sp modelId="{EF64B7FF-6DA6-4193-868C-7DA92669B7D7}">
      <dsp:nvSpPr>
        <dsp:cNvPr id="0" name=""/>
        <dsp:cNvSpPr/>
      </dsp:nvSpPr>
      <dsp:spPr>
        <a:xfrm>
          <a:off x="141436" y="1697236"/>
          <a:ext cx="1645919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A31DB-9E85-4AD9-A178-FEFCE8B8DF34}">
      <dsp:nvSpPr>
        <dsp:cNvPr id="0" name=""/>
        <dsp:cNvSpPr/>
      </dsp:nvSpPr>
      <dsp:spPr>
        <a:xfrm>
          <a:off x="0" y="3111599"/>
          <a:ext cx="8229599" cy="1414363"/>
        </a:xfrm>
        <a:prstGeom prst="roundRect">
          <a:avLst>
            <a:gd name="adj" fmla="val 10000"/>
          </a:avLst>
        </a:prstGeom>
        <a:solidFill>
          <a:srgbClr val="4BACC6">
            <a:alpha val="54118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</a:rPr>
            <a:t>Висновок</a:t>
          </a:r>
          <a:endParaRPr lang="ru-RU" sz="3600" b="1" kern="1200" dirty="0">
            <a:solidFill>
              <a:srgbClr val="002060"/>
            </a:solidFill>
          </a:endParaRPr>
        </a:p>
      </dsp:txBody>
      <dsp:txXfrm>
        <a:off x="1787356" y="3111599"/>
        <a:ext cx="6442243" cy="1414363"/>
      </dsp:txXfrm>
    </dsp:sp>
    <dsp:sp modelId="{7867D4A7-FFAE-4536-AE2A-68C20EF00619}">
      <dsp:nvSpPr>
        <dsp:cNvPr id="0" name=""/>
        <dsp:cNvSpPr/>
      </dsp:nvSpPr>
      <dsp:spPr>
        <a:xfrm>
          <a:off x="141436" y="3253035"/>
          <a:ext cx="1645919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5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53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6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37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2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0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A39F5-09FE-43D4-A086-4486A12C78C2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5A3B5-91D7-4774-84E5-237ED718A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44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7772400" cy="1470025"/>
          </a:xfrm>
        </p:spPr>
        <p:txBody>
          <a:bodyPr>
            <a:normAutofit/>
          </a:bodyPr>
          <a:lstStyle/>
          <a:p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astasiaScript" panose="02000505070000020002" pitchFamily="2" charset="0"/>
              </a:rPr>
              <a:t>«Мікроеволюція»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astasiaScript" panose="02000505070000020002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5013176"/>
            <a:ext cx="6400800" cy="1680592"/>
          </a:xfrm>
          <a:solidFill>
            <a:srgbClr val="FFFFCC">
              <a:alpha val="21176"/>
            </a:srgbClr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 lnSpcReduction="10000"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                         Підготувала</a:t>
            </a:r>
          </a:p>
          <a:p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у</a:t>
            </a: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чениця 11-Б класу </a:t>
            </a:r>
          </a:p>
          <a:p>
            <a:r>
              <a:rPr lang="uk-UA" sz="24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Брикова</a:t>
            </a:r>
            <a:r>
              <a:rPr lang="uk-UA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Ганна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80120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Етологічна ізоляція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8784976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Особливості поведінки тварин.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Наприклад в </a:t>
            </a:r>
            <a:r>
              <a:rPr lang="uk-UA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о.Севан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(Вірменія) мешкає кілька стад форелі, які живляться разом. Але нерестяться риби кожного стада у різних місцях.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36" y="3366297"/>
            <a:ext cx="4104456" cy="279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"/>
          <a:stretch/>
        </p:blipFill>
        <p:spPr bwMode="auto">
          <a:xfrm>
            <a:off x="4795479" y="3366298"/>
            <a:ext cx="4032448" cy="279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Екологічна ізоляція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980729"/>
            <a:ext cx="8856984" cy="14401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Виникає тоді, коли всередині популяції формуються різні групи особин, кожна з яких відрізняється вимогами до умов середовища існування.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7504" y="4725144"/>
            <a:ext cx="9001000" cy="208823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Часто утворюються групи тварин, які відрізняються видом їжі. Також в період розмноження завдяки різним місцезростанням кормових рослин, особини цих рас між собою не контактують</a:t>
            </a:r>
            <a:r>
              <a:rPr lang="uk-UA" dirty="0">
                <a:solidFill>
                  <a:srgbClr val="002060"/>
                </a:solidFill>
                <a:latin typeface="Monotype Corsiva" panose="03010101010201010101" pitchFamily="66" charset="0"/>
              </a:rPr>
              <a:t>. Ізоляція може виникнути через різні строки розмноження особин одного виду. Наприклад, окремі рослини лучних трав певного виду можуть цвісти в різні терміни, залежно від часу весняної повені: особини,що довше перебували під водою, цвітуть пізніше від тих, які взагалі не затоплювались чи перебували під водою короткий час.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8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864096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Міграція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908721"/>
            <a:ext cx="8856984" cy="11521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u="sng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Міграція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-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переміщення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особин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гамет з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однієї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іншу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79512" y="4293096"/>
            <a:ext cx="8784976" cy="25649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Внаслідок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міграції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відбуваються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потік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інтрогресія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*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генів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Інтрогресія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генів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-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обмін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генами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між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популяціями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різних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видів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поширена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рослин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коли пилок одного виду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розноситься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запилює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особини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іншого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виду). 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тварин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інтрогресія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відбувається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не часто.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Еволюційне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значення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міграції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полягає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в тому,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потік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генів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інтрогресія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генів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змінюють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генетичний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склад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484784"/>
            <a:ext cx="4054971" cy="2814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0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Дрейф генів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980727"/>
            <a:ext cx="8712968" cy="9361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Дрейф </a:t>
            </a:r>
            <a:r>
              <a:rPr lang="ru-RU" b="1" u="sng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генів</a:t>
            </a:r>
            <a:r>
              <a:rPr lang="ru-RU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–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випадкові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неспрямовані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зміни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частот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алелів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малих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популяціях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7504" y="1700808"/>
            <a:ext cx="4464496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Р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ано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чи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пізно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зникають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гетерозиготні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особини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вся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стає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гомозиготною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домінантним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(АА),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рецесивним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апелем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аа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).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може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призвести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нагромадження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генофонді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шкідливих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алелів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наступного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вимирання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а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може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навпаки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збільшити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пристосованість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середовища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з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такої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під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контролем природного добору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утвориться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новий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вид.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40" y="2060848"/>
            <a:ext cx="363266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73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Елементарний еволюційний матеріал (Е.Е.М.)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556793"/>
            <a:ext cx="8784976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Елементарний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еволюційний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матеріал</a:t>
            </a:r>
            <a:r>
              <a:rPr lang="ru-RU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–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мутації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які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викликають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неспорідненість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популяцій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дають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матеріал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для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еволюції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9"/>
            <a:ext cx="4392488" cy="316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6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Мутаційний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процес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1124745"/>
            <a:ext cx="8928992" cy="12241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Мутаційний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процес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(мутагенез)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елементарний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фактор,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постачає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елементарний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матеріал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мутації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) для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еволюційного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процесу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23528" y="4509120"/>
            <a:ext cx="8640960" cy="216024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Серед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спонтанних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мутацій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найбільше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значення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мають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генні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мутації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 Вони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ведуть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виникнення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серій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алелів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таким чином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збільшують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генофонд,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генетичну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мінливість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гетерозиготність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Спонтанні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мутації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називаються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випадковими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в тому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значенні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піддаватись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мутації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може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будь-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ген, у будь-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момент і в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різних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структурних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напрямах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66427"/>
            <a:ext cx="2835998" cy="202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66427"/>
            <a:ext cx="2760281" cy="202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46" y="2266427"/>
            <a:ext cx="2799432" cy="202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4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108012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Елементарне еволюційне явище (Е.Е.Я.)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844824"/>
            <a:ext cx="8856984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Елементарне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еволюційне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явище</a:t>
            </a:r>
            <a:r>
              <a:rPr lang="ru-RU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–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зміна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генофонду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популяцій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певному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напрямку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331640" y="3284984"/>
            <a:ext cx="6552728" cy="2592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Це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явище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розвивається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тільки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в тому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випадку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коли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починає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змінюватися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елементарний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матеріал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починають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діяти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чинники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4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Елементарна еволюційна одиниця (Е.Е.О.)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1484784"/>
            <a:ext cx="9036496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Елементарна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еволюційна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одиниця</a:t>
            </a:r>
            <a:r>
              <a:rPr lang="ru-RU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–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Саме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ній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здійснюються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всі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еволюційні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перетворення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7504" y="5157192"/>
            <a:ext cx="9036496" cy="17008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являє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собою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сукупність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особин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одного виду,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які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вільно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схрещуються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між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собою,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населяючи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певний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простір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протягом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еволюційно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тривалого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часу (ареал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).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формує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власну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екологічну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нішу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має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свою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генетичну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систему (генофонд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). Вона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частково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ізольована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інших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таких же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сукупностей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зберігає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собі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протягом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тривалого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часу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значну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частину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генофонду виду й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змінюється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sz="20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поколіннях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2276872"/>
            <a:ext cx="4320480" cy="337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8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Природний добір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1124744"/>
            <a:ext cx="5796136" cy="22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Природний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добір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переважаюче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виживання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розмноження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найпристосованіших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умов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існування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організмів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певного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виду.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0" y="3429000"/>
            <a:ext cx="5796136" cy="34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Залежно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спрямування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адаптаційних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змін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розрізняють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: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табілізуючий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;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ушійний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;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озриваючий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природний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добір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45200"/>
            <a:ext cx="2170911" cy="583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2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Стабілізуючий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природний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добір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8784976" cy="165618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Проявляється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в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постійних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умовах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довкілля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підтримує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сталість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певного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фенотипу,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найбільше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відповідає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середовищу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і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відкидає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будь-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які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менш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пристосувальні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зміни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Цим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звужує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межі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модифікаційної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мінливості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тобто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норму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реакції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7504" y="5661248"/>
            <a:ext cx="8928992" cy="10801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Наслідком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стабілізуючого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добору є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досконала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пристосованість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певних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умов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існування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спеціалізація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видів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наприклад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ярусність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рослин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).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8" t="28354" r="1820" b="34193"/>
          <a:stretch/>
        </p:blipFill>
        <p:spPr bwMode="auto">
          <a:xfrm>
            <a:off x="539552" y="2439252"/>
            <a:ext cx="7992888" cy="312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4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  <a:solidFill>
            <a:srgbClr val="000000">
              <a:alpha val="18824"/>
            </a:srgbClr>
          </a:solidFill>
        </p:spPr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цій презентації ми розглянемо: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56167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08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08112"/>
          </a:xfrm>
        </p:spPr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Рушійний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природний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добір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1124745"/>
            <a:ext cx="8928992" cy="18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Відбувається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за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змін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умов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довкілля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під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час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пристосувань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організмів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нових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умов 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разі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розширення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ареалу.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зберігає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спадкові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зміни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відповідають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змінам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довкіллі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Завдяки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рушійного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добору в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певний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бік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зсувається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і норма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реакції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7504" y="5445224"/>
            <a:ext cx="8928992" cy="1412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Наприклад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під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час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заселення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ґрунту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як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середовища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різних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неспоріднених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груп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тварин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кінцівки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перетворилися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на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копальні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вовчок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жуки-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гнойовики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кроти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тощо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).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1" t="21713" r="7413" b="45103"/>
          <a:stretch/>
        </p:blipFill>
        <p:spPr bwMode="auto">
          <a:xfrm>
            <a:off x="1599952" y="2933894"/>
            <a:ext cx="6264696" cy="255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79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Розриваючий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природний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добір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1124745"/>
            <a:ext cx="9036496" cy="14401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Діє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одночасно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двох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рідше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—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кількох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напрямах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однак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сприяє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збереженню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усереднених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проміжних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)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станів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ознак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0" y="4725144"/>
            <a:ext cx="9144000" cy="213285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Наприклад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у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комах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океанічних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островів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де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постійні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сильні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вітри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зберігаються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безкрилі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особини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особини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з добре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розвиненими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крилами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здатні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протистояти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повітряним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течіям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Комахи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з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середнім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ступенем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розвитку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крил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зникли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оскільки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здувало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в океан. Так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розриваючий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добір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сприяє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виникненню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кількох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різних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фенотипів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одній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популяції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2" t="39587" r="1550" b="26205"/>
          <a:stretch/>
        </p:blipFill>
        <p:spPr bwMode="auto">
          <a:xfrm>
            <a:off x="827584" y="1916832"/>
            <a:ext cx="7510655" cy="266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1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solidFill>
            <a:srgbClr val="000000">
              <a:alpha val="25098"/>
            </a:srgbClr>
          </a:solidFill>
        </p:spPr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Висновок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472608"/>
          </a:xfrm>
          <a:solidFill>
            <a:srgbClr val="000000">
              <a:alpha val="45882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Усі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елементарні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еволюційні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фактори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взаємозв'язані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між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собою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під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контролем природного добору. </a:t>
            </a:r>
            <a:r>
              <a:rPr lang="ru-RU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Механізм</a:t>
            </a:r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дії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цих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факторів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різний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але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спільними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є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ненапрямленість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випадковість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їх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дії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Спрямованості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еволюційному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процесу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надає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природний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добір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Добір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завжди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має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напрямлений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характер. </a:t>
            </a:r>
            <a:r>
              <a:rPr lang="ru-RU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Добір</a:t>
            </a:r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приводить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генофонди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відповідність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критерієм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пристосованості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Виключаючи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репродукції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генотипи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з малою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пристосувальною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цінністю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зберігаючи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корисні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генні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комбінації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він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перетворює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картину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генотипної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мінливості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у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біологічно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доцільному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напрямку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. Результатом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творчої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ролі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добору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слугує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процес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органічної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еволюції</a:t>
            </a:r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08112"/>
          </a:xfrm>
          <a:solidFill>
            <a:srgbClr val="000000">
              <a:alpha val="25882"/>
            </a:srgbClr>
          </a:solidFill>
          <a:effectLst>
            <a:softEdge rad="6350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Використані сайти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276872"/>
            <a:ext cx="8856984" cy="3600400"/>
          </a:xfrm>
          <a:solidFill>
            <a:srgbClr val="000000">
              <a:alpha val="40000"/>
            </a:srgb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http://school.xvatit.com/</a:t>
            </a:r>
            <a:endParaRPr lang="uk-UA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http://www.darwinmuseum.ru/</a:t>
            </a:r>
            <a:endParaRPr lang="uk-UA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http://</a:t>
            </a:r>
            <a:r>
              <a:rPr lang="en-US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pidruchniki.ws/12110708/prirodoznavstvo/podalshiy_rozvitok_teoriyi_evolyutsiyi_darvinizm_stolittya</a:t>
            </a:r>
            <a:endParaRPr lang="uk-UA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http://</a:t>
            </a:r>
            <a:r>
              <a:rPr lang="en-US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subject.com.ua/biology/medical/175.html</a:t>
            </a:r>
            <a:endParaRPr lang="uk-UA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Monotype Corsiva" panose="03010101010201010101" pitchFamily="66" charset="0"/>
              </a:rPr>
              <a:t>http://</a:t>
            </a:r>
            <a:r>
              <a:rPr lang="en-US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subject.com.ua/biology/medical/176.html</a:t>
            </a:r>
            <a:endParaRPr lang="uk-UA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0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Поняття мікроеволюції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124745"/>
            <a:ext cx="864096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Мікроеволюція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–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це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сукупність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еволюційних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процесів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які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відбуваються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популяціях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одного виду. 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276320" cy="4187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Взаємозв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язки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основних </a:t>
            </a:r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мікроеволюційних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понять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-6691" y="1484784"/>
            <a:ext cx="9144000" cy="1080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solidFill>
                  <a:srgbClr val="002060"/>
                </a:solidFill>
              </a:rPr>
              <a:t>Е.Е.Ф.       Е.Е.М.     Е.Е.Я.      Е.Е.О.   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403648" y="2348880"/>
            <a:ext cx="6984776" cy="3744416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Е.Е.Ф.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– елементарні еволюційні фактори.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Е.Е.М.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– еволюційний матеріал.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Е.Е.Я. 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– елементарне еволюційне явище.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Е.Е.О. 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– елементарна еволюційна </a:t>
            </a:r>
            <a:r>
              <a:rPr lang="uk-UA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одиниця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339752" y="184482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65449"/>
            <a:ext cx="65881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65449"/>
            <a:ext cx="65881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3" y="4556542"/>
            <a:ext cx="2191809" cy="215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1" t="3299" r="1857"/>
          <a:stretch/>
        </p:blipFill>
        <p:spPr bwMode="auto">
          <a:xfrm>
            <a:off x="2691882" y="4564957"/>
            <a:ext cx="2918463" cy="215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64957"/>
            <a:ext cx="2929507" cy="215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0232" y="4712033"/>
            <a:ext cx="1744388" cy="369332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Популяція птахів</a:t>
            </a:r>
            <a:endParaRPr lang="ru-RU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234" y="5434523"/>
            <a:ext cx="1337226" cy="400110"/>
          </a:xfrm>
          <a:prstGeom prst="rect">
            <a:avLst/>
          </a:prstGeom>
          <a:solidFill>
            <a:srgbClr val="000000">
              <a:alpha val="41176"/>
            </a:srgbClr>
          </a:solidFill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Дрейф генів</a:t>
            </a:r>
            <a:endParaRPr lang="ru-RU" sz="2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1882" y="5831964"/>
            <a:ext cx="2918463" cy="92333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Природний добір.</a:t>
            </a:r>
          </a:p>
          <a:p>
            <a:pPr algn="ctr"/>
            <a:r>
              <a:rPr lang="ru-RU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Типова</a:t>
            </a:r>
            <a:r>
              <a:rPr lang="ru-RU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і </a:t>
            </a:r>
            <a:r>
              <a:rPr lang="ru-RU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меланістична</a:t>
            </a:r>
            <a:r>
              <a:rPr lang="ru-RU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форми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березової</a:t>
            </a:r>
            <a:r>
              <a:rPr lang="ru-RU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п'ядениці</a:t>
            </a:r>
            <a:endParaRPr lang="ru-RU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Елементарні </a:t>
            </a: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еволюційні 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фактори (Е.Е.Ф.)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8784976" cy="16561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Елементарні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еволюційні</a:t>
            </a:r>
            <a:r>
              <a:rPr lang="ru-RU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u="sng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фактори</a:t>
            </a:r>
            <a:r>
              <a:rPr lang="ru-RU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–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чинники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еволюційного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процесу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що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мають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не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спрямовуючий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характер і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викликають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зміну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генофонду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популяції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979712" y="3212976"/>
            <a:ext cx="4968552" cy="30243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43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Фактори: </a:t>
            </a:r>
          </a:p>
          <a:p>
            <a:pPr algn="ctr"/>
            <a:r>
              <a:rPr lang="uk-UA" sz="43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хвилі життя;</a:t>
            </a:r>
          </a:p>
          <a:p>
            <a:pPr algn="ctr"/>
            <a:r>
              <a:rPr lang="uk-UA" sz="4300" dirty="0">
                <a:solidFill>
                  <a:srgbClr val="002060"/>
                </a:solidFill>
                <a:latin typeface="Monotype Corsiva" panose="03010101010201010101" pitchFamily="66" charset="0"/>
              </a:rPr>
              <a:t>д</a:t>
            </a:r>
            <a:r>
              <a:rPr lang="uk-UA" sz="43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рейф генів;</a:t>
            </a:r>
          </a:p>
          <a:p>
            <a:pPr algn="ctr"/>
            <a:r>
              <a:rPr lang="uk-UA" sz="4300" dirty="0">
                <a:solidFill>
                  <a:srgbClr val="002060"/>
                </a:solidFill>
                <a:latin typeface="Monotype Corsiva" panose="03010101010201010101" pitchFamily="66" charset="0"/>
              </a:rPr>
              <a:t>м</a:t>
            </a:r>
            <a:r>
              <a:rPr lang="uk-UA" sz="43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іграція;</a:t>
            </a:r>
          </a:p>
          <a:p>
            <a:pPr algn="ctr"/>
            <a:r>
              <a:rPr lang="uk-UA" sz="4300" dirty="0">
                <a:solidFill>
                  <a:srgbClr val="002060"/>
                </a:solidFill>
                <a:latin typeface="Monotype Corsiva" panose="03010101010201010101" pitchFamily="66" charset="0"/>
              </a:rPr>
              <a:t>і</a:t>
            </a:r>
            <a:r>
              <a:rPr lang="uk-UA" sz="43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золяція.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864096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Популяційні хвилі («</a:t>
            </a:r>
            <a:r>
              <a:rPr lang="uk-UA" b="1" dirty="0" err="1" smtClean="0">
                <a:solidFill>
                  <a:srgbClr val="002060"/>
                </a:solidFill>
              </a:rPr>
              <a:t>хвилі</a:t>
            </a:r>
            <a:r>
              <a:rPr lang="uk-UA" b="1" dirty="0" smtClean="0">
                <a:solidFill>
                  <a:srgbClr val="002060"/>
                </a:solidFill>
              </a:rPr>
              <a:t> життя»)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908719"/>
            <a:ext cx="8712968" cy="1080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Популяційні</a:t>
            </a:r>
            <a:r>
              <a:rPr lang="ru-RU" sz="24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хвилі</a:t>
            </a:r>
            <a:r>
              <a:rPr lang="ru-RU" sz="24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коливання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чисельності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особин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природних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популяціях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57" y="1706322"/>
            <a:ext cx="5253661" cy="3550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5229200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Близькою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максимальної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вважають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зміну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чисельності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особин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в 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1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млн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разів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встановлену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однієї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із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зауральських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популяцій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травневого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хруща.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Аналогічні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коливання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відомі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масових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видів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тварин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(</a:t>
            </a:r>
            <a:r>
              <a:rPr lang="ru-RU" sz="2400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таргани</a:t>
            </a:r>
            <a:r>
              <a:rPr lang="ru-RU" sz="24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,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мишоподібні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гризуни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0299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88640"/>
            <a:ext cx="8856984" cy="35283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Причини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коливань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переважно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екологічні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клімат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їжа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збудники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захворювань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тощо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.)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Популяційні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хвилі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бувають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періодичні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аперіодичні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сезонні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виникаючі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внаслідок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природних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катастроф (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лісова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пожежа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повінь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посуха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), 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внаслідок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діяльності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людини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3789040"/>
            <a:ext cx="2304681" cy="241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72953"/>
            <a:ext cx="2857500" cy="210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3168352" cy="211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80120"/>
          </a:xfrm>
        </p:spPr>
        <p:txBody>
          <a:bodyPr>
            <a:normAutofit/>
          </a:bodyPr>
          <a:lstStyle/>
          <a:p>
            <a:r>
              <a:rPr lang="ru-RU" sz="4800" b="1" dirty="0" err="1" smtClean="0">
                <a:solidFill>
                  <a:srgbClr val="002060"/>
                </a:solidFill>
              </a:rPr>
              <a:t>Ізоляція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1124745"/>
            <a:ext cx="8928992" cy="9361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b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Ізоляція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– унеможливлення схрещування між особинами одного виду внаслідок відсутності контактів між ними.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7504" y="4437112"/>
            <a:ext cx="8928992" cy="23762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Розрізняють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кілька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її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форм:</a:t>
            </a:r>
          </a:p>
          <a:p>
            <a:pPr algn="ctr"/>
            <a:r>
              <a:rPr lang="uk-UA" dirty="0">
                <a:solidFill>
                  <a:srgbClr val="002060"/>
                </a:solidFill>
                <a:latin typeface="Monotype Corsiva" panose="03010101010201010101" pitchFamily="66" charset="0"/>
              </a:rPr>
              <a:t>г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еографічна;</a:t>
            </a:r>
          </a:p>
          <a:p>
            <a:pPr algn="ctr"/>
            <a:r>
              <a:rPr lang="uk-UA" dirty="0">
                <a:solidFill>
                  <a:srgbClr val="002060"/>
                </a:solidFill>
                <a:latin typeface="Monotype Corsiva" panose="03010101010201010101" pitchFamily="66" charset="0"/>
              </a:rPr>
              <a:t>е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тологічна;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екологічна (за видом їжі; просторовим розміщенням;             часом і місцем розмноження.)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478534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Географічна ізоляція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124745"/>
            <a:ext cx="8964488" cy="223224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Різні популяції одного виду роз</a:t>
            </a:r>
            <a:r>
              <a:rPr lang="en-US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’</a:t>
            </a:r>
            <a:r>
              <a:rPr lang="uk-UA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єднані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нездоланними для них просторовими бар</a:t>
            </a:r>
            <a:r>
              <a:rPr lang="en-US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’</a:t>
            </a:r>
            <a:r>
              <a:rPr lang="uk-UA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єрами</a:t>
            </a:r>
            <a:r>
              <a:rPr lang="uk-UA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наприклад річкою, гірським хребтом, лісовим масивом чи степами.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6687769" cy="401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3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1143</Words>
  <Application>Microsoft Office PowerPoint</Application>
  <PresentationFormat>Экран (4:3)</PresentationFormat>
  <Paragraphs>99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«Мікроеволюція»</vt:lpstr>
      <vt:lpstr>В цій презентації ми розглянемо: </vt:lpstr>
      <vt:lpstr>Поняття мікроеволюції</vt:lpstr>
      <vt:lpstr>Взаємозв’язки основних мікроеволюційних понять </vt:lpstr>
      <vt:lpstr>Елементарні еволюційні фактори (Е.Е.Ф.)</vt:lpstr>
      <vt:lpstr>Популяційні хвилі («хвилі життя»)</vt:lpstr>
      <vt:lpstr>Презентация PowerPoint</vt:lpstr>
      <vt:lpstr>Ізоляція</vt:lpstr>
      <vt:lpstr>Географічна ізоляція </vt:lpstr>
      <vt:lpstr>Етологічна ізоляція </vt:lpstr>
      <vt:lpstr>Екологічна ізоляція </vt:lpstr>
      <vt:lpstr>Міграція </vt:lpstr>
      <vt:lpstr>Дрейф генів </vt:lpstr>
      <vt:lpstr>Елементарний еволюційний матеріал (Е.Е.М.)</vt:lpstr>
      <vt:lpstr>Мутаційний процес</vt:lpstr>
      <vt:lpstr>Елементарне еволюційне явище (Е.Е.Я.)</vt:lpstr>
      <vt:lpstr>Елементарна еволюційна одиниця (Е.Е.О.)</vt:lpstr>
      <vt:lpstr>Природний добір</vt:lpstr>
      <vt:lpstr>Стабілізуючий природний добір </vt:lpstr>
      <vt:lpstr>Рушійний природний добір </vt:lpstr>
      <vt:lpstr>Розриваючий природний добір</vt:lpstr>
      <vt:lpstr>Висновок</vt:lpstr>
      <vt:lpstr>Використані сайти 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BEST</dc:creator>
  <cp:lastModifiedBy>BEST</cp:lastModifiedBy>
  <cp:revision>38</cp:revision>
  <dcterms:created xsi:type="dcterms:W3CDTF">2014-04-13T11:51:54Z</dcterms:created>
  <dcterms:modified xsi:type="dcterms:W3CDTF">2014-04-14T18:50:17Z</dcterms:modified>
</cp:coreProperties>
</file>