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0" r:id="rId3"/>
    <p:sldId id="263" r:id="rId4"/>
    <p:sldId id="265" r:id="rId5"/>
    <p:sldId id="267" r:id="rId6"/>
    <p:sldId id="272" r:id="rId7"/>
  </p:sldIdLst>
  <p:sldSz cx="9144000" cy="6858000" type="screen4x3"/>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106" y="1643064"/>
            <a:ext cx="6859788" cy="2928936"/>
          </a:xfrm>
        </p:spPr>
        <p:txBody>
          <a:bodyPr>
            <a:noAutofit/>
          </a:bodyPr>
          <a:lstStyle>
            <a:lvl1pPr algn="ctr">
              <a:lnSpc>
                <a:spcPct val="80000"/>
              </a:lnSpc>
              <a:defRPr sz="6600">
                <a:solidFill>
                  <a:schemeClr val="tx1">
                    <a:lumMod val="75000"/>
                    <a:lumOff val="25000"/>
                  </a:schemeClr>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42107" y="4572003"/>
            <a:ext cx="6859786"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3958" y="1462088"/>
            <a:ext cx="2343761" cy="1966912"/>
          </a:xfrm>
        </p:spPr>
        <p:txBody>
          <a:bodyPr anchor="b">
            <a:normAutofit/>
          </a:bodyPr>
          <a:lstStyle>
            <a:lvl1pPr algn="l">
              <a:defRPr sz="3600" b="0"/>
            </a:lvl1pPr>
          </a:lstStyle>
          <a:p>
            <a:r>
              <a:rPr lang="ru-RU" smtClean="0"/>
              <a:t>Образец заголовка</a:t>
            </a:r>
            <a:endParaRPr lang="ru-RU" dirty="0"/>
          </a:p>
        </p:txBody>
      </p:sp>
      <p:sp>
        <p:nvSpPr>
          <p:cNvPr id="3" name="Объект 2"/>
          <p:cNvSpPr>
            <a:spLocks noGrp="1"/>
          </p:cNvSpPr>
          <p:nvPr>
            <p:ph idx="1"/>
          </p:nvPr>
        </p:nvSpPr>
        <p:spPr>
          <a:xfrm>
            <a:off x="856284" y="685800"/>
            <a:ext cx="4859015"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5943958" y="3429000"/>
            <a:ext cx="234376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Прямоугольник 14"/>
          <p:cNvSpPr/>
          <p:nvPr/>
        </p:nvSpPr>
        <p:spPr bwMode="gray">
          <a:xfrm rot="120000">
            <a:off x="491316" y="532501"/>
            <a:ext cx="4578903"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bwMode="gray">
          <a:xfrm>
            <a:off x="5486638" y="0"/>
            <a:ext cx="3144070"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Прямая соединительная линия 10"/>
          <p:cNvCxnSpPr/>
          <p:nvPr/>
        </p:nvCxnSpPr>
        <p:spPr>
          <a:xfrm>
            <a:off x="5600968"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p:nvPr/>
        </p:nvCxnSpPr>
        <p:spPr>
          <a:xfrm>
            <a:off x="8516377"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Заголовок 1"/>
          <p:cNvSpPr>
            <a:spLocks noGrp="1"/>
          </p:cNvSpPr>
          <p:nvPr>
            <p:ph type="title"/>
          </p:nvPr>
        </p:nvSpPr>
        <p:spPr>
          <a:xfrm>
            <a:off x="5943958" y="1643063"/>
            <a:ext cx="2343761" cy="2776537"/>
          </a:xfrm>
        </p:spPr>
        <p:txBody>
          <a:bodyPr anchor="b">
            <a:normAutofit/>
          </a:bodyPr>
          <a:lstStyle>
            <a:lvl1pPr algn="l">
              <a:defRPr sz="3600" b="0"/>
            </a:lvl1pPr>
          </a:lstStyle>
          <a:p>
            <a:r>
              <a:rPr lang="ru-RU" smtClean="0"/>
              <a:t>Образец заголовка</a:t>
            </a:r>
            <a:endParaRPr lang="ru-RU" dirty="0"/>
          </a:p>
        </p:txBody>
      </p:sp>
      <p:sp>
        <p:nvSpPr>
          <p:cNvPr id="3" name="Рисунок 2"/>
          <p:cNvSpPr>
            <a:spLocks noGrp="1"/>
          </p:cNvSpPr>
          <p:nvPr>
            <p:ph type="pic" idx="1"/>
          </p:nvPr>
        </p:nvSpPr>
        <p:spPr bwMode="gray">
          <a:xfrm>
            <a:off x="559336" y="609600"/>
            <a:ext cx="443715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5943958" y="4423916"/>
            <a:ext cx="234376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Дата 11"/>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13" name="Нижний колонтитул 12"/>
          <p:cNvSpPr>
            <a:spLocks noGrp="1"/>
          </p:cNvSpPr>
          <p:nvPr>
            <p:ph type="ftr" sz="quarter" idx="11"/>
          </p:nvPr>
        </p:nvSpPr>
        <p:spPr/>
        <p:txBody>
          <a:bodyPr/>
          <a:lstStyle/>
          <a:p>
            <a:endParaRPr lang="ru-RU"/>
          </a:p>
        </p:txBody>
      </p:sp>
      <p:sp>
        <p:nvSpPr>
          <p:cNvPr id="14" name="Номер слайда 1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5760" y="685801"/>
            <a:ext cx="1371958" cy="54864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56283" y="685800"/>
            <a:ext cx="5945147"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ами">
    <p:spTree>
      <p:nvGrpSpPr>
        <p:cNvPr id="1" name=""/>
        <p:cNvGrpSpPr/>
        <p:nvPr/>
      </p:nvGrpSpPr>
      <p:grpSpPr>
        <a:xfrm>
          <a:off x="0" y="0"/>
          <a:ext cx="0" cy="0"/>
          <a:chOff x="0" y="0"/>
          <a:chExt cx="0" cy="0"/>
        </a:xfrm>
      </p:grpSpPr>
      <p:sp>
        <p:nvSpPr>
          <p:cNvPr id="7" name="Прямоугольник 6"/>
          <p:cNvSpPr/>
          <p:nvPr/>
        </p:nvSpPr>
        <p:spPr bwMode="gray">
          <a:xfrm rot="120000">
            <a:off x="3451454" y="740345"/>
            <a:ext cx="2210835"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bwMode="gray">
          <a:xfrm rot="185582">
            <a:off x="1061210" y="762626"/>
            <a:ext cx="2210835"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bwMode="gray">
          <a:xfrm rot="21480000">
            <a:off x="5832965" y="727479"/>
            <a:ext cx="2210835"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11" name="Рисунок 10"/>
          <p:cNvSpPr>
            <a:spLocks noGrp="1"/>
          </p:cNvSpPr>
          <p:nvPr>
            <p:ph type="pic" sz="quarter" idx="13"/>
          </p:nvPr>
        </p:nvSpPr>
        <p:spPr bwMode="gray">
          <a:xfrm>
            <a:off x="1226233" y="917753"/>
            <a:ext cx="1944797"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ru-RU" smtClean="0"/>
              <a:t>Вставка рисунка</a:t>
            </a:r>
            <a:endParaRPr lang="ru-RU" dirty="0"/>
          </a:p>
        </p:txBody>
      </p:sp>
      <p:sp>
        <p:nvSpPr>
          <p:cNvPr id="12" name="Рисунок 10"/>
          <p:cNvSpPr>
            <a:spLocks noGrp="1"/>
          </p:cNvSpPr>
          <p:nvPr>
            <p:ph type="pic" sz="quarter" idx="14"/>
          </p:nvPr>
        </p:nvSpPr>
        <p:spPr bwMode="gray">
          <a:xfrm>
            <a:off x="3591567" y="917753"/>
            <a:ext cx="1944797"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ru-RU" smtClean="0"/>
              <a:t>Вставка рисунка</a:t>
            </a:r>
            <a:endParaRPr lang="ru-RU" dirty="0"/>
          </a:p>
        </p:txBody>
      </p:sp>
      <p:sp>
        <p:nvSpPr>
          <p:cNvPr id="13" name="Рисунок 10"/>
          <p:cNvSpPr>
            <a:spLocks noGrp="1"/>
          </p:cNvSpPr>
          <p:nvPr>
            <p:ph type="pic" sz="quarter" idx="15"/>
          </p:nvPr>
        </p:nvSpPr>
        <p:spPr bwMode="gray">
          <a:xfrm>
            <a:off x="5956900" y="917755"/>
            <a:ext cx="1944797"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ru-RU" smtClean="0"/>
              <a:t>Вставка рисунка</a:t>
            </a:r>
            <a:endParaRPr lang="ru-RU" dirty="0"/>
          </a:p>
        </p:txBody>
      </p:sp>
      <p:sp>
        <p:nvSpPr>
          <p:cNvPr id="3" name="Подзаголовок 2"/>
          <p:cNvSpPr>
            <a:spLocks noGrp="1"/>
          </p:cNvSpPr>
          <p:nvPr>
            <p:ph type="subTitle" idx="1"/>
          </p:nvPr>
        </p:nvSpPr>
        <p:spPr>
          <a:xfrm>
            <a:off x="1142107" y="5791200"/>
            <a:ext cx="6859786"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2" name="Заголовок 1"/>
          <p:cNvSpPr>
            <a:spLocks noGrp="1"/>
          </p:cNvSpPr>
          <p:nvPr>
            <p:ph type="ctrTitle"/>
          </p:nvPr>
        </p:nvSpPr>
        <p:spPr>
          <a:xfrm>
            <a:off x="1142106" y="4843464"/>
            <a:ext cx="6859788" cy="947736"/>
          </a:xfrm>
        </p:spPr>
        <p:txBody>
          <a:bodyPr>
            <a:normAutofit/>
          </a:bodyPr>
          <a:lstStyle>
            <a:lvl1pPr algn="ctr">
              <a:lnSpc>
                <a:spcPct val="80000"/>
              </a:lnSpc>
              <a:defRPr sz="6600">
                <a:solidFill>
                  <a:schemeClr val="tx1">
                    <a:lumMod val="75000"/>
                    <a:lumOff val="25000"/>
                  </a:schemeClr>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Альтернативный титульный слайд с рисунками">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11" name="Рисунок 10"/>
          <p:cNvSpPr>
            <a:spLocks noGrp="1"/>
          </p:cNvSpPr>
          <p:nvPr>
            <p:ph type="pic" sz="quarter" idx="13"/>
          </p:nvPr>
        </p:nvSpPr>
        <p:spPr>
          <a:xfrm>
            <a:off x="1390179" y="685800"/>
            <a:ext cx="2057936"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ru-RU" smtClean="0"/>
              <a:t>Вставка рисунка</a:t>
            </a:r>
            <a:endParaRPr lang="ru-RU" dirty="0"/>
          </a:p>
        </p:txBody>
      </p:sp>
      <p:sp>
        <p:nvSpPr>
          <p:cNvPr id="12" name="Рисунок 10"/>
          <p:cNvSpPr>
            <a:spLocks noGrp="1"/>
          </p:cNvSpPr>
          <p:nvPr>
            <p:ph type="pic" sz="quarter" idx="14"/>
          </p:nvPr>
        </p:nvSpPr>
        <p:spPr>
          <a:xfrm>
            <a:off x="3543032" y="685800"/>
            <a:ext cx="2057936"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ru-RU" smtClean="0"/>
              <a:t>Вставка рисунка</a:t>
            </a:r>
            <a:endParaRPr lang="ru-RU" dirty="0"/>
          </a:p>
        </p:txBody>
      </p:sp>
      <p:sp>
        <p:nvSpPr>
          <p:cNvPr id="13" name="Рисунок 10"/>
          <p:cNvSpPr>
            <a:spLocks noGrp="1"/>
          </p:cNvSpPr>
          <p:nvPr>
            <p:ph type="pic" sz="quarter" idx="15"/>
          </p:nvPr>
        </p:nvSpPr>
        <p:spPr>
          <a:xfrm>
            <a:off x="5695884" y="685800"/>
            <a:ext cx="2057936"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ru-RU" smtClean="0"/>
              <a:t>Вставка рисунка</a:t>
            </a:r>
            <a:endParaRPr lang="ru-RU" dirty="0"/>
          </a:p>
        </p:txBody>
      </p:sp>
      <p:sp>
        <p:nvSpPr>
          <p:cNvPr id="3" name="Подзаголовок 2"/>
          <p:cNvSpPr>
            <a:spLocks noGrp="1"/>
          </p:cNvSpPr>
          <p:nvPr>
            <p:ph type="subTitle" idx="1"/>
          </p:nvPr>
        </p:nvSpPr>
        <p:spPr>
          <a:xfrm>
            <a:off x="1142107" y="5791200"/>
            <a:ext cx="6859786"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2" name="Заголовок 1"/>
          <p:cNvSpPr>
            <a:spLocks noGrp="1"/>
          </p:cNvSpPr>
          <p:nvPr>
            <p:ph type="ctrTitle"/>
          </p:nvPr>
        </p:nvSpPr>
        <p:spPr>
          <a:xfrm>
            <a:off x="1142107" y="4843464"/>
            <a:ext cx="6859788" cy="947736"/>
          </a:xfrm>
        </p:spPr>
        <p:txBody>
          <a:bodyPr>
            <a:normAutofit/>
          </a:bodyPr>
          <a:lstStyle>
            <a:lvl1pPr algn="ctr">
              <a:lnSpc>
                <a:spcPct val="80000"/>
              </a:lnSpc>
              <a:defRPr sz="6600">
                <a:solidFill>
                  <a:schemeClr val="tx1">
                    <a:lumMod val="75000"/>
                    <a:lumOff val="25000"/>
                  </a:schemeClr>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с рисунком">
    <p:spTree>
      <p:nvGrpSpPr>
        <p:cNvPr id="1" name=""/>
        <p:cNvGrpSpPr/>
        <p:nvPr/>
      </p:nvGrpSpPr>
      <p:grpSpPr>
        <a:xfrm>
          <a:off x="0" y="0"/>
          <a:ext cx="0" cy="0"/>
          <a:chOff x="0" y="0"/>
          <a:chExt cx="0" cy="0"/>
        </a:xfrm>
      </p:grpSpPr>
      <p:sp>
        <p:nvSpPr>
          <p:cNvPr id="7" name="Скругленный прямоугольник 6"/>
          <p:cNvSpPr/>
          <p:nvPr/>
        </p:nvSpPr>
        <p:spPr bwMode="gray">
          <a:xfrm>
            <a:off x="1620041" y="0"/>
            <a:ext cx="7010666"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8" name="Прямая соединительная линия 7"/>
          <p:cNvCxnSpPr/>
          <p:nvPr/>
        </p:nvCxnSpPr>
        <p:spPr>
          <a:xfrm>
            <a:off x="1732810"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p:nvPr/>
        </p:nvCxnSpPr>
        <p:spPr>
          <a:xfrm>
            <a:off x="8516377"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Заголовок 1"/>
          <p:cNvSpPr>
            <a:spLocks noGrp="1"/>
          </p:cNvSpPr>
          <p:nvPr>
            <p:ph type="title"/>
          </p:nvPr>
        </p:nvSpPr>
        <p:spPr>
          <a:xfrm>
            <a:off x="2247294" y="319088"/>
            <a:ext cx="5754600" cy="1143000"/>
          </a:xfrm>
        </p:spPr>
        <p:txBody>
          <a:bodyPr/>
          <a:lstStyle/>
          <a:p>
            <a:r>
              <a:rPr lang="ru-RU" smtClean="0"/>
              <a:t>Образец заголовка</a:t>
            </a:r>
            <a:endParaRPr lang="ru-RU" dirty="0"/>
          </a:p>
        </p:txBody>
      </p:sp>
      <p:sp>
        <p:nvSpPr>
          <p:cNvPr id="3" name="Объект 2"/>
          <p:cNvSpPr>
            <a:spLocks noGrp="1"/>
          </p:cNvSpPr>
          <p:nvPr>
            <p:ph idx="1"/>
          </p:nvPr>
        </p:nvSpPr>
        <p:spPr>
          <a:xfrm>
            <a:off x="2247294" y="1643063"/>
            <a:ext cx="5754600" cy="4529137"/>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12" name="Прямоугольник 11"/>
          <p:cNvSpPr/>
          <p:nvPr/>
        </p:nvSpPr>
        <p:spPr bwMode="gray">
          <a:xfrm rot="21379692">
            <a:off x="241761" y="211183"/>
            <a:ext cx="1157138"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Рисунок 13"/>
          <p:cNvSpPr>
            <a:spLocks noGrp="1"/>
          </p:cNvSpPr>
          <p:nvPr>
            <p:ph type="pic" sz="quarter" idx="13"/>
          </p:nvPr>
        </p:nvSpPr>
        <p:spPr bwMode="gray">
          <a:xfrm rot="180000">
            <a:off x="268132" y="280969"/>
            <a:ext cx="1084900"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ru-RU" smtClean="0"/>
              <a:t>Вставка рисунка</a:t>
            </a:r>
            <a:endParaRPr lang="ru-RU" dirty="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7" y="1643064"/>
            <a:ext cx="6859788" cy="2928936"/>
          </a:xfrm>
        </p:spPr>
        <p:txBody>
          <a:bodyPr anchor="b">
            <a:normAutofit/>
          </a:bodyPr>
          <a:lstStyle>
            <a:lvl1pPr algn="ctr">
              <a:lnSpc>
                <a:spcPct val="80000"/>
              </a:lnSpc>
              <a:defRPr sz="6600" b="0" cap="none" baseline="0">
                <a:solidFill>
                  <a:schemeClr val="tx1">
                    <a:lumMod val="75000"/>
                    <a:lumOff val="25000"/>
                  </a:schemeClr>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1142107" y="4572003"/>
            <a:ext cx="6859786"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19088"/>
            <a:ext cx="6859786" cy="1143000"/>
          </a:xfrm>
        </p:spPr>
        <p:txBody>
          <a:bodyPr/>
          <a:lstStyle/>
          <a:p>
            <a:r>
              <a:rPr lang="ru-RU" smtClean="0"/>
              <a:t>Образец заголовка</a:t>
            </a:r>
            <a:endParaRPr lang="ru-RU" dirty="0"/>
          </a:p>
        </p:txBody>
      </p:sp>
      <p:sp>
        <p:nvSpPr>
          <p:cNvPr id="3" name="Объект 2"/>
          <p:cNvSpPr>
            <a:spLocks noGrp="1"/>
          </p:cNvSpPr>
          <p:nvPr>
            <p:ph sz="half" idx="1"/>
          </p:nvPr>
        </p:nvSpPr>
        <p:spPr>
          <a:xfrm>
            <a:off x="1142107" y="1643063"/>
            <a:ext cx="3361295"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40599" y="1643063"/>
            <a:ext cx="3361295"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19088"/>
            <a:ext cx="6859786" cy="11430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142109" y="1624372"/>
            <a:ext cx="3361295"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42109" y="2438403"/>
            <a:ext cx="3361295"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40599" y="1624372"/>
            <a:ext cx="3361295"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0599" y="2438403"/>
            <a:ext cx="3361295"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B4C71EC6-210F-42DE-9C53-41977AD35B3D}" type="datetimeFigureOut">
              <a:rPr lang="ru-RU" smtClean="0"/>
              <a:pPr/>
              <a:t>24.11.2013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gray">
          <a:xfrm>
            <a:off x="513293" y="0"/>
            <a:ext cx="8117415"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8" name="Прямая соединительная линия 7"/>
          <p:cNvCxnSpPr/>
          <p:nvPr/>
        </p:nvCxnSpPr>
        <p:spPr>
          <a:xfrm>
            <a:off x="62762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p:nvPr/>
        </p:nvCxnSpPr>
        <p:spPr>
          <a:xfrm>
            <a:off x="8516377"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Заголовок 1"/>
          <p:cNvSpPr>
            <a:spLocks noGrp="1"/>
          </p:cNvSpPr>
          <p:nvPr>
            <p:ph type="title"/>
          </p:nvPr>
        </p:nvSpPr>
        <p:spPr>
          <a:xfrm>
            <a:off x="1142108" y="319088"/>
            <a:ext cx="6859786" cy="11430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42108" y="1643063"/>
            <a:ext cx="6859786" cy="452913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344112" y="6400801"/>
            <a:ext cx="875972" cy="276226"/>
          </a:xfrm>
          <a:prstGeom prst="rect">
            <a:avLst/>
          </a:prstGeom>
        </p:spPr>
        <p:txBody>
          <a:bodyPr vert="horz" lIns="91440" tIns="45720" rIns="91440" bIns="45720" rtlCol="0" anchor="ctr"/>
          <a:lstStyle>
            <a:lvl1pPr algn="r">
              <a:defRPr sz="800">
                <a:solidFill>
                  <a:schemeClr val="tx1"/>
                </a:solidFill>
              </a:defRPr>
            </a:lvl1pPr>
          </a:lstStyle>
          <a:p>
            <a:fld id="{B4C71EC6-210F-42DE-9C53-41977AD35B3D}" type="datetimeFigureOut">
              <a:rPr lang="ru-RU" smtClean="0"/>
              <a:pPr/>
              <a:t>24.11.2013</a:t>
            </a:fld>
            <a:endParaRPr lang="ru-RU"/>
          </a:p>
        </p:txBody>
      </p:sp>
      <p:sp>
        <p:nvSpPr>
          <p:cNvPr id="5" name="Нижний колонтитул 4"/>
          <p:cNvSpPr>
            <a:spLocks noGrp="1"/>
          </p:cNvSpPr>
          <p:nvPr>
            <p:ph type="ftr" sz="quarter" idx="3"/>
          </p:nvPr>
        </p:nvSpPr>
        <p:spPr>
          <a:xfrm>
            <a:off x="1131210" y="6400801"/>
            <a:ext cx="5098573" cy="276226"/>
          </a:xfrm>
          <a:prstGeom prst="rect">
            <a:avLst/>
          </a:prstGeom>
        </p:spPr>
        <p:txBody>
          <a:bodyPr vert="horz" lIns="91440" tIns="45720" rIns="91440" bIns="45720" rtlCol="0" anchor="ctr"/>
          <a:lstStyle>
            <a:lvl1pPr algn="l">
              <a:defRPr sz="800">
                <a:solidFill>
                  <a:schemeClr val="tx1"/>
                </a:solidFill>
              </a:defRPr>
            </a:lvl1pPr>
          </a:lstStyle>
          <a:p>
            <a:endParaRPr lang="ru-RU"/>
          </a:p>
        </p:txBody>
      </p:sp>
      <p:sp>
        <p:nvSpPr>
          <p:cNvPr id="6" name="Номер слайда 5"/>
          <p:cNvSpPr>
            <a:spLocks noGrp="1"/>
          </p:cNvSpPr>
          <p:nvPr>
            <p:ph type="sldNum" sz="quarter" idx="4"/>
          </p:nvPr>
        </p:nvSpPr>
        <p:spPr>
          <a:xfrm>
            <a:off x="7315914" y="6400801"/>
            <a:ext cx="685980" cy="276226"/>
          </a:xfrm>
          <a:prstGeom prst="rect">
            <a:avLst/>
          </a:prstGeom>
        </p:spPr>
        <p:txBody>
          <a:bodyPr vert="horz" lIns="91440" tIns="45720" rIns="91440" bIns="45720" rtlCol="0" anchor="ctr"/>
          <a:lstStyle>
            <a:lvl1pPr algn="r">
              <a:defRPr sz="800">
                <a:solidFill>
                  <a:schemeClr val="tx1"/>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404664"/>
            <a:ext cx="7992888" cy="2928936"/>
          </a:xfrm>
        </p:spPr>
        <p:txBody>
          <a:bodyPr/>
          <a:lstStyle/>
          <a:p>
            <a:r>
              <a:rPr lang="uk-UA" dirty="0" smtClean="0"/>
              <a:t>Мій настрій: як ним керувати?</a:t>
            </a:r>
            <a:endParaRPr lang="ru-RU" dirty="0"/>
          </a:p>
        </p:txBody>
      </p:sp>
      <p:sp>
        <p:nvSpPr>
          <p:cNvPr id="5" name="Подзаголовок 4"/>
          <p:cNvSpPr>
            <a:spLocks noGrp="1"/>
          </p:cNvSpPr>
          <p:nvPr>
            <p:ph type="subTitle" idx="1"/>
          </p:nvPr>
        </p:nvSpPr>
        <p:spPr>
          <a:xfrm>
            <a:off x="1115616" y="4941168"/>
            <a:ext cx="6859786" cy="1066799"/>
          </a:xfrm>
        </p:spPr>
        <p:txBody>
          <a:bodyPr/>
          <a:lstStyle/>
          <a:p>
            <a:r>
              <a:rPr lang="uk-UA" dirty="0" smtClean="0"/>
              <a:t>Форма: відверта розмова з елементами рольової гри</a:t>
            </a:r>
            <a:endParaRPr lang="ru-RU" dirty="0"/>
          </a:p>
        </p:txBody>
      </p:sp>
    </p:spTree>
    <p:extLst>
      <p:ext uri="{BB962C8B-B14F-4D97-AF65-F5344CB8AC3E}">
        <p14:creationId xmlns:p14="http://schemas.microsoft.com/office/powerpoint/2010/main" val="269464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760" y="4697760"/>
            <a:ext cx="2160240" cy="2160240"/>
          </a:xfrm>
          <a:prstGeom prst="rect">
            <a:avLst/>
          </a:prstGeom>
        </p:spPr>
      </p:pic>
      <p:sp>
        <p:nvSpPr>
          <p:cNvPr id="3" name="Объект 2"/>
          <p:cNvSpPr>
            <a:spLocks noGrp="1"/>
          </p:cNvSpPr>
          <p:nvPr>
            <p:ph idx="1"/>
          </p:nvPr>
        </p:nvSpPr>
        <p:spPr>
          <a:xfrm>
            <a:off x="467544" y="476672"/>
            <a:ext cx="8229600" cy="5832688"/>
          </a:xfrm>
        </p:spPr>
        <p:txBody>
          <a:bodyPr/>
          <a:lstStyle/>
          <a:p>
            <a:r>
              <a:rPr lang="uk-UA" u="sng" dirty="0" smtClean="0">
                <a:solidFill>
                  <a:schemeClr val="tx1">
                    <a:lumMod val="95000"/>
                  </a:schemeClr>
                </a:solidFill>
              </a:rPr>
              <a:t>Мета:</a:t>
            </a:r>
            <a:r>
              <a:rPr lang="uk-UA" dirty="0" smtClean="0">
                <a:solidFill>
                  <a:schemeClr val="tx1">
                    <a:lumMod val="95000"/>
                  </a:schemeClr>
                </a:solidFill>
              </a:rPr>
              <a:t> ознайомити учнів із поняттям «настрій», «емоції», показати вплив емоцій на здоров</a:t>
            </a:r>
            <a:r>
              <a:rPr lang="en-US" dirty="0" smtClean="0">
                <a:solidFill>
                  <a:schemeClr val="tx1">
                    <a:lumMod val="95000"/>
                  </a:schemeClr>
                </a:solidFill>
              </a:rPr>
              <a:t>’</a:t>
            </a:r>
            <a:r>
              <a:rPr lang="uk-UA" dirty="0" smtClean="0">
                <a:solidFill>
                  <a:schemeClr val="tx1">
                    <a:lumMod val="95000"/>
                  </a:schemeClr>
                </a:solidFill>
              </a:rPr>
              <a:t>я людини, допомогти учням керувати своїм настроєм; виховувати взаємоповагу, ввічливість, тактовність, доброзичливість, взаєморозуміння.</a:t>
            </a:r>
          </a:p>
          <a:p>
            <a:pPr marL="45720" indent="0" algn="ctr">
              <a:buNone/>
            </a:pPr>
            <a:r>
              <a:rPr lang="ru-RU" sz="3600" dirty="0" err="1" smtClean="0">
                <a:solidFill>
                  <a:srgbClr val="4D0511">
                    <a:lumMod val="75000"/>
                    <a:lumOff val="25000"/>
                  </a:srgbClr>
                </a:solidFill>
              </a:rPr>
              <a:t>Історична</a:t>
            </a:r>
            <a:r>
              <a:rPr lang="ru-RU" sz="3600" dirty="0" smtClean="0">
                <a:solidFill>
                  <a:srgbClr val="4D0511">
                    <a:lumMod val="75000"/>
                    <a:lumOff val="25000"/>
                  </a:srgbClr>
                </a:solidFill>
              </a:rPr>
              <a:t> </a:t>
            </a:r>
            <a:r>
              <a:rPr lang="ru-RU" sz="3600" dirty="0" err="1">
                <a:solidFill>
                  <a:srgbClr val="4D0511">
                    <a:lumMod val="75000"/>
                    <a:lumOff val="25000"/>
                  </a:srgbClr>
                </a:solidFill>
              </a:rPr>
              <a:t>довідка</a:t>
            </a:r>
            <a:endParaRPr lang="uk-UA" dirty="0" smtClean="0">
              <a:solidFill>
                <a:schemeClr val="tx1">
                  <a:lumMod val="95000"/>
                </a:schemeClr>
              </a:solidFill>
            </a:endParaRPr>
          </a:p>
          <a:p>
            <a:pPr marL="45720" indent="0">
              <a:buNone/>
            </a:pPr>
            <a:r>
              <a:rPr lang="uk-UA" dirty="0"/>
              <a:t>Ще з часів Платона вважається, що душа складається з трьох відносно самостійних сутностей: розуму,  волі та почуттів, в основі яких емоції. Якщо розум та воля деякою мірою підкоряються ним, то емоції завжди виникають та діють незалежно від нашої волі та бажань. Це ми знаємо із власного досвіду, коли емоції підкорюють розум та волю.</a:t>
            </a:r>
            <a:endParaRPr lang="ru-RU" dirty="0"/>
          </a:p>
          <a:p>
            <a:pPr marL="45720" indent="0">
              <a:buNone/>
            </a:pPr>
            <a:endParaRPr lang="ru-RU" dirty="0">
              <a:solidFill>
                <a:schemeClr val="tx1">
                  <a:lumMod val="95000"/>
                </a:schemeClr>
              </a:solidFill>
            </a:endParaRPr>
          </a:p>
        </p:txBody>
      </p:sp>
    </p:spTree>
    <p:extLst>
      <p:ext uri="{BB962C8B-B14F-4D97-AF65-F5344CB8AC3E}">
        <p14:creationId xmlns:p14="http://schemas.microsoft.com/office/powerpoint/2010/main" val="163212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251520" y="1628800"/>
            <a:ext cx="5616624" cy="4709160"/>
          </a:xfrm>
        </p:spPr>
        <p:txBody>
          <a:bodyPr>
            <a:normAutofit/>
          </a:bodyPr>
          <a:lstStyle/>
          <a:p>
            <a:r>
              <a:rPr lang="uk-UA" u="sng" dirty="0" smtClean="0"/>
              <a:t>Емоції</a:t>
            </a:r>
            <a:r>
              <a:rPr lang="uk-UA" dirty="0" smtClean="0"/>
              <a:t> – це внутрішнє позитивне чи негативне реагування людини на ті предмети або умови, які сприяють чи заважають задоволенню людських потреб; безпосередні переживання, які відображають суб</a:t>
            </a:r>
            <a:r>
              <a:rPr lang="en-US" dirty="0" smtClean="0"/>
              <a:t>’</a:t>
            </a:r>
            <a:r>
              <a:rPr lang="uk-UA" dirty="0" smtClean="0"/>
              <a:t>єктивне ставлення людини до навколишнього світу і самої себе</a:t>
            </a:r>
            <a:r>
              <a:rPr lang="uk-UA" dirty="0" smtClean="0"/>
              <a:t>.</a:t>
            </a:r>
          </a:p>
          <a:p>
            <a:r>
              <a:rPr lang="uk-UA" u="sng" dirty="0"/>
              <a:t>Емоційний стан </a:t>
            </a:r>
            <a:r>
              <a:rPr lang="uk-UA" dirty="0"/>
              <a:t>– це фізичне самопочуття або настрій, сукупність обставин та стосунків, у яких хтось або щось перебуває. Супутником багатьох емоцій є настрій.</a:t>
            </a:r>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7133" y="-23232"/>
            <a:ext cx="3178443" cy="3024336"/>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47529"/>
          <a:stretch/>
        </p:blipFill>
        <p:spPr>
          <a:xfrm>
            <a:off x="6376374" y="3573016"/>
            <a:ext cx="2767626" cy="3096344"/>
          </a:xfrm>
          <a:prstGeom prst="rect">
            <a:avLst/>
          </a:prstGeom>
          <a:ln>
            <a:noFill/>
          </a:ln>
          <a:effectLst>
            <a:softEdge rad="112500"/>
          </a:effectLst>
        </p:spPr>
      </p:pic>
    </p:spTree>
    <p:extLst>
      <p:ext uri="{BB962C8B-B14F-4D97-AF65-F5344CB8AC3E}">
        <p14:creationId xmlns:p14="http://schemas.microsoft.com/office/powerpoint/2010/main" val="58681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6701" y="4265712"/>
            <a:ext cx="8301608" cy="2592288"/>
          </a:xfrm>
        </p:spPr>
        <p:txBody>
          <a:bodyPr>
            <a:normAutofit/>
          </a:bodyPr>
          <a:lstStyle/>
          <a:p>
            <a:r>
              <a:rPr lang="uk-UA" u="sng" dirty="0" smtClean="0"/>
              <a:t>Почуття</a:t>
            </a:r>
            <a:r>
              <a:rPr lang="uk-UA" dirty="0" smtClean="0"/>
              <a:t> – це психічні чи фізичні відчуття людини, викликані певними душевними переживаннями, які є більш постійними, ніж емоції</a:t>
            </a:r>
            <a:r>
              <a:rPr lang="uk-UA" dirty="0" smtClean="0"/>
              <a:t>.</a:t>
            </a:r>
          </a:p>
          <a:p>
            <a:r>
              <a:rPr lang="uk-UA" u="sng" dirty="0"/>
              <a:t>Настрій</a:t>
            </a:r>
            <a:r>
              <a:rPr lang="uk-UA" dirty="0"/>
              <a:t> – більш або менш тривалий, бадьорий або пригнічений емоційний стан. Він є похідним від різних емоцій, що діють на людину і створюють певний час емоційний фон. Його стійкість залежить від обставин і типу нервової діяльності.</a:t>
            </a:r>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304" y="332656"/>
            <a:ext cx="3844201" cy="262194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88640"/>
            <a:ext cx="2448272" cy="3612856"/>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3894" t="9217" b="27290"/>
          <a:stretch/>
        </p:blipFill>
        <p:spPr>
          <a:xfrm>
            <a:off x="1691680" y="2954598"/>
            <a:ext cx="2339752" cy="1159323"/>
          </a:xfrm>
          <a:prstGeom prst="rect">
            <a:avLst/>
          </a:prstGeom>
          <a:ln>
            <a:noFill/>
          </a:ln>
          <a:effectLst>
            <a:softEdge rad="112500"/>
          </a:effectLst>
        </p:spPr>
      </p:pic>
    </p:spTree>
    <p:extLst>
      <p:ext uri="{BB962C8B-B14F-4D97-AF65-F5344CB8AC3E}">
        <p14:creationId xmlns:p14="http://schemas.microsoft.com/office/powerpoint/2010/main" val="301095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688672"/>
          </a:xfrm>
        </p:spPr>
        <p:txBody>
          <a:bodyPr>
            <a:normAutofit/>
          </a:bodyPr>
          <a:lstStyle/>
          <a:p>
            <a:pPr marL="137160" indent="0">
              <a:buNone/>
            </a:pPr>
            <a:r>
              <a:rPr lang="uk-UA" b="1" dirty="0" smtClean="0"/>
              <a:t>Часто на настрій впливають порушення емоцій. Назвемо деякі з них:</a:t>
            </a:r>
          </a:p>
          <a:p>
            <a:r>
              <a:rPr lang="uk-UA" u="sng" dirty="0" smtClean="0"/>
              <a:t>Апатія</a:t>
            </a:r>
            <a:r>
              <a:rPr lang="uk-UA" dirty="0" smtClean="0"/>
              <a:t> – стан надмірно пониженого емоційного збудження, повна байдужість, бездіяльність.</a:t>
            </a:r>
          </a:p>
          <a:p>
            <a:r>
              <a:rPr lang="uk-UA" u="sng" dirty="0" smtClean="0"/>
              <a:t>Стрес </a:t>
            </a:r>
            <a:r>
              <a:rPr lang="uk-UA" dirty="0" smtClean="0"/>
              <a:t>– захисна реакція організму на сильні зовнішні </a:t>
            </a:r>
            <a:r>
              <a:rPr lang="uk-UA" dirty="0"/>
              <a:t>в</a:t>
            </a:r>
            <a:r>
              <a:rPr lang="uk-UA" dirty="0" smtClean="0"/>
              <a:t>пливи (небезпеку, перевтому тощо). Це одна з найбільш суттєвих негативних прикмет нашого часу, яка характеризується психоемоційним напруженням.</a:t>
            </a:r>
          </a:p>
          <a:p>
            <a:r>
              <a:rPr lang="uk-UA" u="sng" dirty="0" smtClean="0"/>
              <a:t>Депресія</a:t>
            </a:r>
            <a:r>
              <a:rPr lang="uk-UA" dirty="0" smtClean="0"/>
              <a:t> – стан пригніченого настрою, що супроводжується тугою, руховою і мовною загальмованістю. У людини з</a:t>
            </a:r>
            <a:r>
              <a:rPr lang="en-US" dirty="0" smtClean="0"/>
              <a:t>’</a:t>
            </a:r>
            <a:r>
              <a:rPr lang="uk-UA" dirty="0" smtClean="0"/>
              <a:t>являється розлади сну, апетиту, почуття тривоги і страху, головний біль.</a:t>
            </a:r>
            <a:endParaRPr lang="ru-RU" dirty="0"/>
          </a:p>
        </p:txBody>
      </p:sp>
    </p:spTree>
    <p:extLst>
      <p:ext uri="{BB962C8B-B14F-4D97-AF65-F5344CB8AC3E}">
        <p14:creationId xmlns:p14="http://schemas.microsoft.com/office/powerpoint/2010/main" val="155734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7629008"/>
              </p:ext>
            </p:extLst>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322537">
                <a:tc>
                  <a:txBody>
                    <a:bodyPr/>
                    <a:lstStyle/>
                    <a:p>
                      <a:r>
                        <a:rPr lang="uk-UA" sz="1600" dirty="0" smtClean="0"/>
                        <a:t>Жанр музики</a:t>
                      </a:r>
                      <a:endParaRPr lang="ru-RU" sz="1600" dirty="0"/>
                    </a:p>
                  </a:txBody>
                  <a:tcPr/>
                </a:tc>
                <a:tc>
                  <a:txBody>
                    <a:bodyPr/>
                    <a:lstStyle/>
                    <a:p>
                      <a:r>
                        <a:rPr lang="uk-UA" sz="1600" dirty="0" smtClean="0"/>
                        <a:t>Вплив на фізичний стан</a:t>
                      </a:r>
                      <a:endParaRPr lang="ru-RU" sz="1600" dirty="0"/>
                    </a:p>
                  </a:txBody>
                  <a:tcPr/>
                </a:tc>
              </a:tr>
              <a:tr h="791682">
                <a:tc>
                  <a:txBody>
                    <a:bodyPr/>
                    <a:lstStyle/>
                    <a:p>
                      <a:r>
                        <a:rPr lang="uk-UA" sz="1600" dirty="0" smtClean="0"/>
                        <a:t>Повільна музика в стилі бароко (Бах, Гендель, Вівальді, Кореллі)</a:t>
                      </a:r>
                      <a:endParaRPr lang="ru-RU" sz="1600" dirty="0"/>
                    </a:p>
                  </a:txBody>
                  <a:tcPr/>
                </a:tc>
                <a:tc>
                  <a:txBody>
                    <a:bodyPr/>
                    <a:lstStyle/>
                    <a:p>
                      <a:r>
                        <a:rPr lang="uk-UA" sz="1600" dirty="0" smtClean="0"/>
                        <a:t>Дає відчуття сталості, порядку, безпеки, створює духовне стимулююче середовище, що підходить для занять або роботи</a:t>
                      </a:r>
                      <a:endParaRPr lang="ru-RU" sz="1600" dirty="0"/>
                    </a:p>
                  </a:txBody>
                  <a:tcPr/>
                </a:tc>
              </a:tr>
              <a:tr h="557110">
                <a:tc>
                  <a:txBody>
                    <a:bodyPr/>
                    <a:lstStyle/>
                    <a:p>
                      <a:r>
                        <a:rPr lang="uk-UA" sz="1600" dirty="0" smtClean="0"/>
                        <a:t>Класична музика (Моцарт, Гайдн)</a:t>
                      </a:r>
                      <a:endParaRPr lang="ru-RU" sz="1600" dirty="0"/>
                    </a:p>
                  </a:txBody>
                  <a:tcPr/>
                </a:tc>
                <a:tc>
                  <a:txBody>
                    <a:bodyPr/>
                    <a:lstStyle/>
                    <a:p>
                      <a:r>
                        <a:rPr lang="uk-UA" sz="1600" dirty="0" smtClean="0"/>
                        <a:t>Здатна підвищувати концентрацію, пам</a:t>
                      </a:r>
                      <a:r>
                        <a:rPr lang="en-US" sz="1600" dirty="0" smtClean="0"/>
                        <a:t>’</a:t>
                      </a:r>
                      <a:r>
                        <a:rPr lang="uk-UA" sz="1600" dirty="0" smtClean="0"/>
                        <a:t>ять</a:t>
                      </a:r>
                      <a:r>
                        <a:rPr lang="uk-UA" sz="1600" baseline="0" dirty="0" smtClean="0"/>
                        <a:t> і просторове сприйняття</a:t>
                      </a:r>
                      <a:endParaRPr lang="ru-RU" sz="1600" dirty="0"/>
                    </a:p>
                  </a:txBody>
                  <a:tcPr/>
                </a:tc>
              </a:tr>
              <a:tr h="557110">
                <a:tc>
                  <a:txBody>
                    <a:bodyPr/>
                    <a:lstStyle/>
                    <a:p>
                      <a:r>
                        <a:rPr lang="uk-UA" sz="1600" dirty="0" smtClean="0"/>
                        <a:t>Музика романтизму (Чайковський, Шопеп)</a:t>
                      </a:r>
                      <a:endParaRPr lang="ru-RU" sz="1600" dirty="0"/>
                    </a:p>
                  </a:txBody>
                  <a:tcPr/>
                </a:tc>
                <a:tc>
                  <a:txBody>
                    <a:bodyPr/>
                    <a:lstStyle/>
                    <a:p>
                      <a:r>
                        <a:rPr lang="uk-UA" sz="1600" dirty="0" smtClean="0"/>
                        <a:t>Використовується для того, щоб активізувати симпатію, любов</a:t>
                      </a:r>
                      <a:endParaRPr lang="ru-RU" sz="1600" dirty="0"/>
                    </a:p>
                  </a:txBody>
                  <a:tcPr/>
                </a:tc>
              </a:tr>
              <a:tr h="557110">
                <a:tc>
                  <a:txBody>
                    <a:bodyPr/>
                    <a:lstStyle/>
                    <a:p>
                      <a:r>
                        <a:rPr lang="uk-UA" sz="1600" dirty="0" smtClean="0"/>
                        <a:t>Музика імпресіоністів (Дебюссі, Равель)</a:t>
                      </a:r>
                      <a:endParaRPr lang="ru-RU" sz="1600" dirty="0"/>
                    </a:p>
                  </a:txBody>
                  <a:tcPr/>
                </a:tc>
                <a:tc>
                  <a:txBody>
                    <a:bodyPr/>
                    <a:lstStyle/>
                    <a:p>
                      <a:r>
                        <a:rPr lang="uk-UA" sz="1600" dirty="0" smtClean="0"/>
                        <a:t>Викликає приємні образи, може активізувати творчі імпульси</a:t>
                      </a:r>
                      <a:endParaRPr lang="ru-RU" sz="1600" dirty="0"/>
                    </a:p>
                  </a:txBody>
                  <a:tcPr/>
                </a:tc>
              </a:tr>
              <a:tr h="791682">
                <a:tc>
                  <a:txBody>
                    <a:bodyPr/>
                    <a:lstStyle/>
                    <a:p>
                      <a:r>
                        <a:rPr lang="uk-UA" sz="1600" dirty="0" smtClean="0"/>
                        <a:t>Джаз, блюз та ін. музичні й танцювальні</a:t>
                      </a:r>
                      <a:r>
                        <a:rPr lang="uk-UA" sz="1600" baseline="0" dirty="0" smtClean="0"/>
                        <a:t> форми</a:t>
                      </a:r>
                      <a:endParaRPr lang="ru-RU" sz="1600" dirty="0"/>
                    </a:p>
                  </a:txBody>
                  <a:tcPr/>
                </a:tc>
                <a:tc>
                  <a:txBody>
                    <a:bodyPr/>
                    <a:lstStyle/>
                    <a:p>
                      <a:r>
                        <a:rPr lang="uk-UA" sz="1600" dirty="0" smtClean="0"/>
                        <a:t>Піднімають настрій і надихають, розсіюють сум, загострюють гумор та іронію, підвищують товариськість</a:t>
                      </a:r>
                      <a:endParaRPr lang="ru-RU" sz="1600" dirty="0"/>
                    </a:p>
                  </a:txBody>
                  <a:tcPr/>
                </a:tc>
              </a:tr>
              <a:tr h="322537">
                <a:tc>
                  <a:txBody>
                    <a:bodyPr/>
                    <a:lstStyle/>
                    <a:p>
                      <a:r>
                        <a:rPr lang="uk-UA" sz="1600" dirty="0" smtClean="0"/>
                        <a:t>Поп-музика, народні мелодії</a:t>
                      </a:r>
                      <a:endParaRPr lang="ru-RU" sz="1600" dirty="0"/>
                    </a:p>
                  </a:txBody>
                  <a:tcPr/>
                </a:tc>
                <a:tc>
                  <a:txBody>
                    <a:bodyPr/>
                    <a:lstStyle/>
                    <a:p>
                      <a:r>
                        <a:rPr lang="uk-UA" sz="1600" dirty="0" smtClean="0"/>
                        <a:t>Створюють відчуття благополуччя</a:t>
                      </a:r>
                      <a:endParaRPr lang="ru-RU" sz="1600" dirty="0"/>
                    </a:p>
                  </a:txBody>
                  <a:tcPr/>
                </a:tc>
              </a:tr>
              <a:tr h="1026255">
                <a:tc>
                  <a:txBody>
                    <a:bodyPr/>
                    <a:lstStyle/>
                    <a:p>
                      <a:r>
                        <a:rPr lang="uk-UA" sz="1600" dirty="0" smtClean="0"/>
                        <a:t>Рок-музика</a:t>
                      </a:r>
                      <a:endParaRPr lang="ru-RU" sz="1600" dirty="0"/>
                    </a:p>
                  </a:txBody>
                  <a:tcPr/>
                </a:tc>
                <a:tc>
                  <a:txBody>
                    <a:bodyPr/>
                    <a:lstStyle/>
                    <a:p>
                      <a:r>
                        <a:rPr lang="uk-UA" sz="1600" dirty="0" smtClean="0"/>
                        <a:t>Здатна розбудити почуття, зняти напруження, ослабити біль, однак ця ж музика також може створити напруження, викликати стрес і біль в організмі</a:t>
                      </a:r>
                      <a:endParaRPr lang="ru-RU" sz="1600" dirty="0"/>
                    </a:p>
                  </a:txBody>
                  <a:tcPr/>
                </a:tc>
              </a:tr>
              <a:tr h="557110">
                <a:tc>
                  <a:txBody>
                    <a:bodyPr/>
                    <a:lstStyle/>
                    <a:p>
                      <a:r>
                        <a:rPr lang="uk-UA" sz="1600" dirty="0" smtClean="0"/>
                        <a:t>Спокійна</a:t>
                      </a:r>
                      <a:r>
                        <a:rPr lang="uk-UA" sz="1600" baseline="0" dirty="0" smtClean="0"/>
                        <a:t> фонова музика або сучасні </a:t>
                      </a:r>
                    </a:p>
                    <a:p>
                      <a:r>
                        <a:rPr lang="uk-UA" sz="1600" baseline="0" dirty="0" smtClean="0"/>
                        <a:t>оркестровки, в яких немає чітких ритмів</a:t>
                      </a:r>
                      <a:endParaRPr lang="ru-RU" sz="1600" dirty="0"/>
                    </a:p>
                  </a:txBody>
                  <a:tcPr/>
                </a:tc>
                <a:tc>
                  <a:txBody>
                    <a:bodyPr/>
                    <a:lstStyle/>
                    <a:p>
                      <a:r>
                        <a:rPr lang="uk-UA" sz="1600" dirty="0" smtClean="0"/>
                        <a:t>Посилює стан розслабленої готовності</a:t>
                      </a:r>
                      <a:endParaRPr lang="ru-RU" sz="1600" dirty="0"/>
                    </a:p>
                  </a:txBody>
                  <a:tcPr/>
                </a:tc>
              </a:tr>
              <a:tr h="322537">
                <a:tc>
                  <a:txBody>
                    <a:bodyPr/>
                    <a:lstStyle/>
                    <a:p>
                      <a:r>
                        <a:rPr lang="uk-UA" sz="1600" dirty="0" smtClean="0"/>
                        <a:t>Музика в стилі панк, реп</a:t>
                      </a:r>
                      <a:endParaRPr lang="ru-RU" sz="1600" dirty="0"/>
                    </a:p>
                  </a:txBody>
                  <a:tcPr/>
                </a:tc>
                <a:tc>
                  <a:txBody>
                    <a:bodyPr/>
                    <a:lstStyle/>
                    <a:p>
                      <a:r>
                        <a:rPr lang="uk-UA" sz="1600" dirty="0" smtClean="0"/>
                        <a:t>Може збудити, підвищити</a:t>
                      </a:r>
                      <a:r>
                        <a:rPr lang="uk-UA" sz="1600" baseline="0" dirty="0" smtClean="0"/>
                        <a:t> активність</a:t>
                      </a:r>
                      <a:endParaRPr lang="ru-RU" sz="1600" dirty="0"/>
                    </a:p>
                  </a:txBody>
                  <a:tcPr/>
                </a:tc>
              </a:tr>
              <a:tr h="791682">
                <a:tc>
                  <a:txBody>
                    <a:bodyPr/>
                    <a:lstStyle/>
                    <a:p>
                      <a:r>
                        <a:rPr lang="uk-UA" sz="1600" dirty="0" smtClean="0"/>
                        <a:t>Релігійна й обрядова музика, включаючи барабани шаманів, церковні гімни, храмову музику</a:t>
                      </a:r>
                      <a:endParaRPr lang="ru-RU" sz="1600" dirty="0"/>
                    </a:p>
                  </a:txBody>
                  <a:tcPr/>
                </a:tc>
                <a:tc>
                  <a:txBody>
                    <a:bodyPr/>
                    <a:lstStyle/>
                    <a:p>
                      <a:r>
                        <a:rPr lang="uk-UA" sz="1600" dirty="0" smtClean="0"/>
                        <a:t>Може</a:t>
                      </a:r>
                      <a:r>
                        <a:rPr lang="uk-UA" sz="1600" baseline="0" dirty="0" smtClean="0"/>
                        <a:t> заспокоїти, привести до стану умиротворення</a:t>
                      </a:r>
                      <a:endParaRPr lang="ru-RU" sz="1600" dirty="0"/>
                    </a:p>
                  </a:txBody>
                  <a:tcPr/>
                </a:tc>
              </a:tr>
            </a:tbl>
          </a:graphicData>
        </a:graphic>
      </p:graphicFrame>
    </p:spTree>
    <p:extLst>
      <p:ext uri="{BB962C8B-B14F-4D97-AF65-F5344CB8AC3E}">
        <p14:creationId xmlns:p14="http://schemas.microsoft.com/office/powerpoint/2010/main" val="235591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11">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Тема11</Template>
  <TotalTime>488</TotalTime>
  <Words>528</Words>
  <Application>Microsoft Office PowerPoint</Application>
  <PresentationFormat>Экран (4:3)</PresentationFormat>
  <Paragraphs>36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Тема11</vt:lpstr>
      <vt:lpstr>Мій настрій: як ним керувати?</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VD</dc:creator>
  <cp:lastModifiedBy>Администратор</cp:lastModifiedBy>
  <cp:revision>22</cp:revision>
  <cp:lastPrinted>2013-11-24T16:38:59Z</cp:lastPrinted>
  <dcterms:created xsi:type="dcterms:W3CDTF">2012-01-26T12:50:45Z</dcterms:created>
  <dcterms:modified xsi:type="dcterms:W3CDTF">2013-11-24T16:42:50Z</dcterms:modified>
</cp:coreProperties>
</file>