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2"/>
  </p:notesMasterIdLst>
  <p:sldIdLst>
    <p:sldId id="257" r:id="rId2"/>
    <p:sldId id="268" r:id="rId3"/>
    <p:sldId id="269" r:id="rId4"/>
    <p:sldId id="270" r:id="rId5"/>
    <p:sldId id="282" r:id="rId6"/>
    <p:sldId id="271" r:id="rId7"/>
    <p:sldId id="272" r:id="rId8"/>
    <p:sldId id="273" r:id="rId9"/>
    <p:sldId id="284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58" r:id="rId19"/>
    <p:sldId id="267" r:id="rId20"/>
    <p:sldId id="259" r:id="rId21"/>
    <p:sldId id="260" r:id="rId22"/>
    <p:sldId id="264" r:id="rId23"/>
    <p:sldId id="263" r:id="rId24"/>
    <p:sldId id="261" r:id="rId25"/>
    <p:sldId id="262" r:id="rId26"/>
    <p:sldId id="283" r:id="rId27"/>
    <p:sldId id="265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9C10-2270-4702-B7D1-EE82B007498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D8AC-4570-402D-812B-2D96A75B1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0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9096EA-7596-42BA-B8D5-33AEFAD9CB7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480FC9-43F8-45B8-8CEE-728D3754E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9%D0%BB:ForutuneWhee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wordmaster.org/2010/06/02/zaxidnoyevropejski-kostyumi-xixv-st.html" TargetMode="External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hl=ru&amp;q=%D1%80%D1%83%D0%B0%D0%BD%D1%81%D1%8C%D0%BA%D0%B8%D0%B9+%D1%81%D0%BE%D0%B1%D0%BE%D1%80" TargetMode="External"/><Relationship Id="rId2" Type="http://schemas.openxmlformats.org/officeDocument/2006/relationships/hyperlink" Target="http://uk.wikipedia.org/wiki/%D0%93%D0%BE%D0%B1%D0%B5%D0%BB%D0%B5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55446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ston" pitchFamily="66" charset="0"/>
              </a:rPr>
              <a:t>Готичний  стиль</a:t>
            </a:r>
            <a:endParaRPr lang="ru-RU" sz="60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ston" pitchFamily="66" charset="0"/>
            </a:endParaRPr>
          </a:p>
        </p:txBody>
      </p:sp>
      <p:pic>
        <p:nvPicPr>
          <p:cNvPr id="12290" name="Picture 2" descr="http://upload.wikimedia.org/wikipedia/commons/thumb/8/83/St._Nicholas_Cathedral%2C_Kiev_02.jpg/250px-St._Nicholas_Cathedral%2C_Kiev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1424"/>
            <a:ext cx="2813298" cy="3747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Святого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Миколая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8" y="4226818"/>
            <a:ext cx="2667000" cy="495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39464" y="4063712"/>
            <a:ext cx="356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ідготувала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Бобела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студентка 16 групи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сторичного факультету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СНУ ім. Лесі Українки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lifeglobe.net/x/entry/1404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610350" cy="4362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Пломеніюча готика . Собор у Мілані. Італія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Міланський</a:t>
            </a:r>
            <a:r>
              <a:rPr lang="ru-RU" dirty="0" smtClean="0"/>
              <a:t> собор (</a:t>
            </a:r>
            <a:r>
              <a:rPr lang="ru-RU" dirty="0" err="1" smtClean="0"/>
              <a:t>італ</a:t>
            </a:r>
            <a:r>
              <a:rPr lang="ru-RU" dirty="0" smtClean="0"/>
              <a:t>. </a:t>
            </a:r>
            <a:r>
              <a:rPr lang="en-US" dirty="0" err="1" smtClean="0"/>
              <a:t>Duomo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Milano) - </a:t>
            </a:r>
            <a:r>
              <a:rPr lang="ru-RU" dirty="0" err="1" smtClean="0"/>
              <a:t>кафедральний</a:t>
            </a:r>
            <a:r>
              <a:rPr lang="ru-RU" dirty="0" smtClean="0"/>
              <a:t> собор в </a:t>
            </a:r>
            <a:r>
              <a:rPr lang="ru-RU" dirty="0" err="1" smtClean="0"/>
              <a:t>Мілані</a:t>
            </a:r>
            <a:r>
              <a:rPr lang="ru-RU" dirty="0" smtClean="0"/>
              <a:t>. </a:t>
            </a:r>
            <a:r>
              <a:rPr lang="ru-RU" dirty="0" err="1" smtClean="0"/>
              <a:t>Побудований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полум'яніючої</a:t>
            </a:r>
            <a:r>
              <a:rPr lang="ru-RU" dirty="0" smtClean="0"/>
              <a:t> готики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мармуру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розпочато</a:t>
            </a:r>
            <a:r>
              <a:rPr lang="ru-RU" dirty="0" smtClean="0"/>
              <a:t> у 1386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завершилося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початку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, коли за </a:t>
            </a:r>
            <a:r>
              <a:rPr lang="ru-RU" dirty="0" err="1" smtClean="0"/>
              <a:t>розпорядженням</a:t>
            </a:r>
            <a:r>
              <a:rPr lang="ru-RU" dirty="0" smtClean="0"/>
              <a:t> Наполеона </a:t>
            </a:r>
            <a:r>
              <a:rPr lang="ru-RU" dirty="0" err="1" smtClean="0"/>
              <a:t>закінчено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фасаду.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доробляти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: аж до 1965 року.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Різдву</a:t>
            </a:r>
            <a:r>
              <a:rPr lang="ru-RU" dirty="0" smtClean="0"/>
              <a:t>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.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четверта</a:t>
            </a:r>
            <a:r>
              <a:rPr lang="ru-RU" dirty="0" smtClean="0"/>
              <a:t> за величиною </a:t>
            </a:r>
            <a:r>
              <a:rPr lang="ru-RU" dirty="0" err="1" smtClean="0"/>
              <a:t>церква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самому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Мілана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символом. 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шпилів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скульптур, </a:t>
            </a:r>
            <a:r>
              <a:rPr lang="ru-RU" dirty="0" err="1" smtClean="0"/>
              <a:t>мармурових</a:t>
            </a:r>
            <a:r>
              <a:rPr lang="ru-RU" dirty="0" smtClean="0"/>
              <a:t> </a:t>
            </a:r>
            <a:r>
              <a:rPr lang="ru-RU" dirty="0" err="1" smtClean="0"/>
              <a:t>загострених</a:t>
            </a:r>
            <a:r>
              <a:rPr lang="ru-RU" dirty="0" smtClean="0"/>
              <a:t> </a:t>
            </a:r>
            <a:r>
              <a:rPr lang="ru-RU" dirty="0" err="1" smtClean="0"/>
              <a:t>башточок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колон, </a:t>
            </a:r>
            <a:r>
              <a:rPr lang="ru-RU" dirty="0" err="1" smtClean="0"/>
              <a:t>сплетених</a:t>
            </a:r>
            <a:r>
              <a:rPr lang="ru-RU" dirty="0" smtClean="0"/>
              <a:t> разом </a:t>
            </a:r>
            <a:r>
              <a:rPr lang="ru-RU" dirty="0" err="1" smtClean="0"/>
              <a:t>павутиною</a:t>
            </a:r>
            <a:r>
              <a:rPr lang="ru-RU" dirty="0" smtClean="0"/>
              <a:t> </a:t>
            </a:r>
            <a:r>
              <a:rPr lang="ru-RU" dirty="0" err="1" smtClean="0"/>
              <a:t>ширяючих</a:t>
            </a:r>
            <a:r>
              <a:rPr lang="ru-RU" dirty="0" smtClean="0"/>
              <a:t> опор.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по </a:t>
            </a:r>
            <a:r>
              <a:rPr lang="ru-RU" dirty="0" err="1" smtClean="0"/>
              <a:t>величині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соборів</a:t>
            </a:r>
            <a:r>
              <a:rPr lang="ru-RU" dirty="0" smtClean="0"/>
              <a:t> Святого Петра в </a:t>
            </a:r>
            <a:r>
              <a:rPr lang="ru-RU" dirty="0" err="1" smtClean="0"/>
              <a:t>Римі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Святого Павла в </a:t>
            </a:r>
            <a:r>
              <a:rPr lang="ru-RU" dirty="0" err="1" smtClean="0"/>
              <a:t>Лондоні</a:t>
            </a:r>
            <a:r>
              <a:rPr lang="ru-RU" dirty="0" smtClean="0"/>
              <a:t>. За </a:t>
            </a:r>
            <a:r>
              <a:rPr lang="ru-RU" dirty="0" err="1" smtClean="0"/>
              <a:t>місткістю</a:t>
            </a:r>
            <a:r>
              <a:rPr lang="ru-RU" dirty="0" smtClean="0"/>
              <a:t>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готичних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Севільському</a:t>
            </a:r>
            <a:r>
              <a:rPr lang="ru-RU" dirty="0" smtClean="0"/>
              <a:t>, 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- </a:t>
            </a:r>
            <a:r>
              <a:rPr lang="ru-RU" dirty="0" err="1" smtClean="0"/>
              <a:t>тільки</a:t>
            </a:r>
            <a:r>
              <a:rPr lang="ru-RU" dirty="0" smtClean="0"/>
              <a:t> собору Святого Петра в </a:t>
            </a:r>
            <a:r>
              <a:rPr lang="ru-RU" dirty="0" err="1" smtClean="0"/>
              <a:t>Римі</a:t>
            </a:r>
            <a:r>
              <a:rPr lang="ru-RU" dirty="0" smtClean="0"/>
              <a:t>. Одних </a:t>
            </a:r>
            <a:r>
              <a:rPr lang="ru-RU" dirty="0" err="1" smtClean="0"/>
              <a:t>тільки</a:t>
            </a:r>
            <a:r>
              <a:rPr lang="ru-RU" dirty="0" smtClean="0"/>
              <a:t> статуй в </a:t>
            </a:r>
            <a:r>
              <a:rPr lang="ru-RU" dirty="0" err="1" smtClean="0"/>
              <a:t>соборі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3400.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Église Sainte-Marie de Lüb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4572000" cy="5705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61653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Марієнкірхе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Любеці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 Німеччина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thumb/d/da/Kathedrale_Siena_Fassade.jpg/300px-Kathedrale_Siena_Fass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433564" cy="3525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Собор Сієни . Італія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Praha, Katedrála, JV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762625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6309320"/>
            <a:ext cx="3062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Собор святого Віта (Прага)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айл:Sainte Chapelle - Upper leve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2876550" cy="5705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6309320"/>
            <a:ext cx="341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Церква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Сент-Шапель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(Париж)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://upload.wikimedia.org/wikipedia/commons/thumb/8/8f/Sainte_Chapelle_-_Rosace.jpg/120px-Sainte_Chapelle_-_Ros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1143000" cy="885825"/>
          </a:xfrm>
          <a:prstGeom prst="rect">
            <a:avLst/>
          </a:prstGeom>
          <a:noFill/>
        </p:spPr>
      </p:pic>
      <p:pic>
        <p:nvPicPr>
          <p:cNvPr id="37894" name="Picture 6" descr="http://upload.wikimedia.org/wikipedia/commons/thumb/5/5a/Sainte_Chapelle_-_Detail_Sculpture_Mur_Nord.jpg/80px-Sainte_Chapelle_-_Detail_Sculpture_Mur_No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762000" cy="1143001"/>
          </a:xfrm>
          <a:prstGeom prst="rect">
            <a:avLst/>
          </a:prstGeom>
          <a:noFill/>
        </p:spPr>
      </p:pic>
      <p:pic>
        <p:nvPicPr>
          <p:cNvPr id="37896" name="Picture 8" descr="http://upload.wikimedia.org/wikipedia/commons/thumb/a/a0/Baptism_Sainte-Chapelle_MNMA_Cl23717.jpg/120px-Baptism_Sainte-Chapelle_MNMA_Cl23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24944"/>
            <a:ext cx="1143000" cy="1066801"/>
          </a:xfrm>
          <a:prstGeom prst="rect">
            <a:avLst/>
          </a:prstGeom>
          <a:noFill/>
        </p:spPr>
      </p:pic>
      <p:pic>
        <p:nvPicPr>
          <p:cNvPr id="37898" name="Picture 10" descr="http://upload.wikimedia.org/wikipedia/commons/thumb/7/74/Sainte_Chapelle_-_Details_Vitrail_Mur_Sud.jpg/80px-Sainte_Chapelle_-_Details_Vitrail_Mur_Su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725144"/>
            <a:ext cx="762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Наумбурзський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собор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апостолів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Петра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Павла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meine-schweiz.ru/albums/Deut06-09/Naumburg/Naumbur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4067175" cy="5715000"/>
          </a:xfrm>
          <a:prstGeom prst="rect">
            <a:avLst/>
          </a:prstGeom>
          <a:noFill/>
        </p:spPr>
      </p:pic>
      <p:pic>
        <p:nvPicPr>
          <p:cNvPr id="38916" name="Picture 4" descr="http://meine-schweiz.ru/albums/Deut06-09/Naumburg/IMGP8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630066" cy="350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eine-schweiz.ru/albums/Deut06-09/Naumburg/IMGP8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98776" cy="2774082"/>
          </a:xfrm>
          <a:prstGeom prst="rect">
            <a:avLst/>
          </a:prstGeom>
          <a:noFill/>
        </p:spPr>
      </p:pic>
      <p:pic>
        <p:nvPicPr>
          <p:cNvPr id="39940" name="Picture 4" descr="http://meine-schweiz.ru/albums/Deut06-09/Naumburg/IMGP8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8625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5373216"/>
            <a:ext cx="320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Скульптурні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прикраси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собору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viti.com.ua/wp-content/uploads/2013/05/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5940425" cy="44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1795754"/>
            <a:ext cx="1728192" cy="32008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Солсберійський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собор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Великобританії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lang="ru-RU" sz="1600" dirty="0" err="1" smtClean="0">
                <a:solidFill>
                  <a:srgbClr val="26262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айяскравіший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англійської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готики,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володар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найвищого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церковного шпиля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найстарішого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працюючого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годинника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26262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60648"/>
            <a:ext cx="6389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 історії шедевра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657552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43808" y="764704"/>
            <a:ext cx="5868144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легендою, коли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єпископ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Солсбері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Річар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зібрався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собор,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пустив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стрілу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небо,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пообіцявши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храм там,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впаде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впала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неподалік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Ейвон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І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мальовничому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1220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закладений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перший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камінь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майбутнього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Солсберійського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собору,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Собору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Унікальність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закінчено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найкоротший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того часу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38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покоління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1220 по 1258 роки,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грандіозна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споруда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підкреслювали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спрямованість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небес,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противагу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громіздким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храмовим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будівлям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завершений,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англійської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готики,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таким собор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залишився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1330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увінчаний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123-метровим шпилем,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найвищим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сьогоднішній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501008"/>
            <a:ext cx="60486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Стиль</a:t>
            </a:r>
            <a:r>
              <a:rPr lang="uk-UA" sz="2000" dirty="0" smtClean="0"/>
              <a:t> ( у мистецтві) </a:t>
            </a:r>
            <a:r>
              <a:rPr lang="uk-UA" sz="2000" dirty="0" err="1" smtClean="0"/>
              <a:t>–ідейно</a:t>
            </a:r>
            <a:r>
              <a:rPr lang="uk-UA" sz="2000" dirty="0" smtClean="0"/>
              <a:t> і художньо зумовлена сукупність  спільних художніх засобів певної епохи, напряму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836712"/>
            <a:ext cx="2736304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Середньовічні  стилі</a:t>
            </a:r>
          </a:p>
          <a:p>
            <a:pPr algn="ctr"/>
            <a:r>
              <a:rPr lang="en-US" b="1" dirty="0" smtClean="0"/>
              <a:t>V</a:t>
            </a:r>
            <a:r>
              <a:rPr lang="uk-UA" b="1" dirty="0" smtClean="0"/>
              <a:t>ст. </a:t>
            </a:r>
            <a:r>
              <a:rPr lang="uk-UA" b="1" dirty="0" err="1" smtClean="0"/>
              <a:t>н.е.-</a:t>
            </a:r>
            <a:r>
              <a:rPr lang="en-US" b="1" dirty="0" smtClean="0"/>
              <a:t>XIV</a:t>
            </a:r>
            <a:r>
              <a:rPr lang="uk-UA" b="1" dirty="0" smtClean="0"/>
              <a:t>ст.</a:t>
            </a:r>
            <a:endParaRPr lang="ru-RU" b="1" dirty="0"/>
          </a:p>
        </p:txBody>
      </p:sp>
      <p:pic>
        <p:nvPicPr>
          <p:cNvPr id="11266" name="Picture 2" descr="http://t1.gstatic.com/images?q=tbn:ANd9GcSqbRWiadNQD5S37rbbizTSunN4OVjRSSP2fxyotkjXyDU-vCs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AEC"/>
              </a:clrFrom>
              <a:clrTo>
                <a:srgbClr val="EAEA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990600" cy="1295401"/>
          </a:xfrm>
          <a:prstGeom prst="rect">
            <a:avLst/>
          </a:prstGeom>
          <a:noFill/>
        </p:spPr>
      </p:pic>
      <p:pic>
        <p:nvPicPr>
          <p:cNvPr id="11268" name="Picture 4" descr="http://t1.gstatic.com/images?q=tbn:ANd9GcSqKGzrexlaRNaSMY6jqS71axL7JcuXVYme5pVCcvS53YVFQak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0"/>
              </a:clrFrom>
              <a:clrTo>
                <a:srgbClr val="FFFD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941168"/>
            <a:ext cx="2114550" cy="1638300"/>
          </a:xfrm>
          <a:prstGeom prst="rect">
            <a:avLst/>
          </a:prstGeom>
          <a:noFill/>
        </p:spPr>
      </p:pic>
      <p:pic>
        <p:nvPicPr>
          <p:cNvPr id="11270" name="Picture 6" descr="http://t3.gstatic.com/images?q=tbn:ANd9GcTpLXvuNVmy8LIL4duOeDVXVs4lAaZKPK48W4Cqg1XNL3W5i3LOQ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04664"/>
            <a:ext cx="1200612" cy="1602879"/>
          </a:xfrm>
          <a:prstGeom prst="rect">
            <a:avLst/>
          </a:prstGeom>
          <a:noFill/>
        </p:spPr>
      </p:pic>
      <p:pic>
        <p:nvPicPr>
          <p:cNvPr id="11272" name="Picture 8" descr="http://t3.gstatic.com/images?q=tbn:ANd9GcSn-uCMjDhdBPx6fGlxhrOv4E4uTdD0uHyfAn4ihhOnuLkE3_mb0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990600" cy="1352550"/>
          </a:xfrm>
          <a:prstGeom prst="rect">
            <a:avLst/>
          </a:prstGeom>
          <a:noFill/>
        </p:spPr>
      </p:pic>
      <p:pic>
        <p:nvPicPr>
          <p:cNvPr id="11276" name="Picture 12" descr="http://t2.gstatic.com/images?q=tbn:ANd9GcRlbL7-nR4OGNzklQuXUcrg0WU-IwSqC4xxCTLrRb8KyoJALS17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013176"/>
            <a:ext cx="1352178" cy="153890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716016" y="2348880"/>
            <a:ext cx="1728192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11760" y="2420888"/>
            <a:ext cx="1728192" cy="7920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71800" y="27089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FF00"/>
                </a:solidFill>
              </a:rPr>
              <a:t>Романський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6369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FF00"/>
                </a:solidFill>
              </a:rPr>
              <a:t>Готичний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viti.com.ua/wp-content/uploads/2013/05/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5017740" cy="575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55576" y="1200527"/>
            <a:ext cx="1944216" cy="39857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Солсберійський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собор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користується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великою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популярністю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не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тільки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у прихожан,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але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у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туристів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Багато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прикрашений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різьбленням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видатна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споруда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з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мармуровими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колонами,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високим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нефом 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старовинними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гробницями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видатних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людей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минулого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екскурсія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під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самий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верх шпиля по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дерев’яних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настилах,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бій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старовинного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(1386р)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годинника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численні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артефакти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,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числі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яких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скромний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пергаментний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сувій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– один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з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чотирьох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оригінальних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примірників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Великої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Хартії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Вольностей – собору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Солсбері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є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чим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здивувати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своїх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 charset="-52"/>
                <a:ea typeface="Times New Roman" pitchFamily="18" charset="0"/>
              </a:rPr>
              <a:t> гостей.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viti.com.ua/wp-content/uploads/2013/05/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464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t1.gstatic.com/images?q=tbn:ANd9GcTygHWrS2DDpYgEEkrMmWs8T6fw7JXX3CjvyXBVyTSiefukBPW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2064" t="11283" r="11533" b="15374"/>
          <a:stretch>
            <a:fillRect/>
          </a:stretch>
        </p:blipFill>
        <p:spPr bwMode="auto">
          <a:xfrm>
            <a:off x="179512" y="2564904"/>
            <a:ext cx="1368152" cy="1872208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SCR4aE3GEeSaOlsqSNUvxC9HS_q7fN9bJvMiwXXcGppFylApPIk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64" t="11283" r="11533" b="12553"/>
          <a:stretch>
            <a:fillRect/>
          </a:stretch>
        </p:blipFill>
        <p:spPr bwMode="auto">
          <a:xfrm>
            <a:off x="179512" y="188640"/>
            <a:ext cx="13681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viti.com.ua/wp-content/uploads/2013/05/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198983"/>
            <a:ext cx="5940425" cy="44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8" y="4226818"/>
            <a:ext cx="2667000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viti.com.ua/wp-content/uploads/2013/05/6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88640"/>
            <a:ext cx="496855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чоловічі котард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89" r="39621"/>
          <a:stretch>
            <a:fillRect/>
          </a:stretch>
        </p:blipFill>
        <p:spPr bwMode="auto">
          <a:xfrm>
            <a:off x="467544" y="3429000"/>
            <a:ext cx="972119" cy="2314601"/>
          </a:xfrm>
          <a:prstGeom prst="rect">
            <a:avLst/>
          </a:prstGeom>
          <a:noFill/>
        </p:spPr>
      </p:pic>
      <p:pic>
        <p:nvPicPr>
          <p:cNvPr id="7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618305" y="1346498"/>
            <a:ext cx="2667000" cy="4953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618306" y="4370834"/>
            <a:ext cx="2667000" cy="495301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07704" y="1484784"/>
            <a:ext cx="3672408" cy="45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endParaRPr kumimoji="0" lang="ru-RU" sz="66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Збільшити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Яскравою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сторінкою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лицарської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трубадурів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прованс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trobar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Провансі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XI до початку XIII ст.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Лірика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трубадурів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утіленням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лицарського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трубадурів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світською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поезією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народною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—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менестрелі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— 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шпільмани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orutuneWhe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77166"/>
            <a:ext cx="2088232" cy="2929934"/>
          </a:xfrm>
          <a:prstGeom prst="rect">
            <a:avLst/>
          </a:prstGeom>
          <a:noFill/>
        </p:spPr>
      </p:pic>
      <p:pic>
        <p:nvPicPr>
          <p:cNvPr id="7171" name="Picture 3" descr="https://bits.wikimedia.org/static-1.22wmf8/skins/common/images/magnify-clip.png">
            <a:hlinkClick r:id="rId3" tooltip="Збільшити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" y="227013"/>
            <a:ext cx="142875" cy="104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332656"/>
            <a:ext cx="345638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Середньовіччя</a:t>
            </a:r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8" y="4370834"/>
            <a:ext cx="2667000" cy="495301"/>
          </a:xfrm>
          <a:prstGeom prst="rect">
            <a:avLst/>
          </a:prstGeom>
          <a:noFill/>
        </p:spPr>
      </p:pic>
      <p:pic>
        <p:nvPicPr>
          <p:cNvPr id="6146" name="Picture 2" descr="Файл:Одяг в Середні столітт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7620000" cy="3648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764704"/>
            <a:ext cx="2448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Одяг в середні віки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оловічі плащі 14-15 с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92696"/>
            <a:ext cx="3690910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Чоловічі</a:t>
            </a:r>
            <a:r>
              <a:rPr lang="ru-RU" dirty="0" smtClean="0"/>
              <a:t> </a:t>
            </a:r>
            <a:r>
              <a:rPr lang="ru-RU" dirty="0" err="1" smtClean="0"/>
              <a:t>плащі</a:t>
            </a:r>
            <a:r>
              <a:rPr lang="ru-RU" dirty="0" smtClean="0"/>
              <a:t>. </a:t>
            </a:r>
            <a:r>
              <a:rPr lang="ru-RU" dirty="0" err="1" smtClean="0"/>
              <a:t>Західна</a:t>
            </a:r>
            <a:r>
              <a:rPr lang="ru-RU" dirty="0" smtClean="0"/>
              <a:t> </a:t>
            </a:r>
            <a:r>
              <a:rPr lang="ru-RU" dirty="0" err="1" smtClean="0"/>
              <a:t>Європа</a:t>
            </a:r>
            <a:r>
              <a:rPr lang="ru-RU" dirty="0" smtClean="0"/>
              <a:t>. </a:t>
            </a:r>
            <a:r>
              <a:rPr lang="en-US" dirty="0" smtClean="0"/>
              <a:t>XI—XV </a:t>
            </a:r>
            <a:r>
              <a:rPr lang="ru-RU" dirty="0" smtClean="0"/>
              <a:t>ст.: а) </a:t>
            </a:r>
            <a:r>
              <a:rPr lang="ru-RU" dirty="0" err="1" smtClean="0"/>
              <a:t>пенула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капюшоном (</a:t>
            </a:r>
            <a:r>
              <a:rPr lang="ru-RU" dirty="0" err="1" smtClean="0"/>
              <a:t>народний</a:t>
            </a:r>
            <a:r>
              <a:rPr lang="ru-RU" dirty="0" smtClean="0"/>
              <a:t> тип); 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пенула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розрізами</a:t>
            </a:r>
            <a:r>
              <a:rPr lang="ru-RU" dirty="0" smtClean="0"/>
              <a:t> для </a:t>
            </a:r>
            <a:r>
              <a:rPr lang="ru-RU" dirty="0" err="1" smtClean="0"/>
              <a:t>рук;в</a:t>
            </a:r>
            <a:r>
              <a:rPr lang="ru-RU" dirty="0" smtClean="0"/>
              <a:t>) </a:t>
            </a:r>
            <a:r>
              <a:rPr lang="ru-RU" dirty="0" err="1" smtClean="0"/>
              <a:t>пенула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вирізами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рук;</a:t>
            </a:r>
            <a:br>
              <a:rPr lang="ru-RU" dirty="0" smtClean="0"/>
            </a:br>
            <a:r>
              <a:rPr lang="ru-RU" dirty="0" smtClean="0"/>
              <a:t>г) </a:t>
            </a:r>
            <a:r>
              <a:rPr lang="ru-RU" dirty="0" err="1" smtClean="0"/>
              <a:t>франко-бургундський</a:t>
            </a:r>
            <a:r>
              <a:rPr lang="ru-RU" dirty="0" smtClean="0"/>
              <a:t> короткий плащ; </a:t>
            </a: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довга</a:t>
            </a:r>
            <a:r>
              <a:rPr lang="ru-RU" dirty="0" smtClean="0"/>
              <a:t> </a:t>
            </a:r>
            <a:r>
              <a:rPr lang="ru-RU" dirty="0" err="1" smtClean="0"/>
              <a:t>мантія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бічними</a:t>
            </a:r>
            <a:r>
              <a:rPr lang="ru-RU" dirty="0" smtClean="0"/>
              <a:t> </a:t>
            </a:r>
            <a:r>
              <a:rPr lang="ru-RU" dirty="0" err="1" smtClean="0"/>
              <a:t>розрізами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наплічником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е) </a:t>
            </a:r>
            <a:r>
              <a:rPr lang="ru-RU" dirty="0" err="1" smtClean="0"/>
              <a:t>вузький</a:t>
            </a:r>
            <a:r>
              <a:rPr lang="ru-RU" dirty="0" smtClean="0"/>
              <a:t> плащ, </a:t>
            </a:r>
            <a:r>
              <a:rPr lang="ru-RU" dirty="0" err="1" smtClean="0"/>
              <a:t>вшитий</a:t>
            </a:r>
            <a:r>
              <a:rPr lang="ru-RU" dirty="0" smtClean="0"/>
              <a:t> у пройми.</a:t>
            </a:r>
            <a:br>
              <a:rPr lang="ru-RU" dirty="0" smtClean="0"/>
            </a:br>
            <a:r>
              <a:rPr lang="ru-RU" dirty="0" err="1" smtClean="0"/>
              <a:t>Детальніше</a:t>
            </a:r>
            <a:r>
              <a:rPr lang="ru-RU" dirty="0" smtClean="0"/>
              <a:t>:</a:t>
            </a:r>
            <a:r>
              <a:rPr lang="en-US" dirty="0" smtClean="0">
                <a:hlinkClick r:id="rId3"/>
              </a:rPr>
              <a:t>http://swordmaster.org/2010/06/02/zaxidnoyevropejski-kostyumi-xixv-st.html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90" y="4370834"/>
            <a:ext cx="2667000" cy="495301"/>
          </a:xfrm>
          <a:prstGeom prst="rect">
            <a:avLst/>
          </a:prstGeom>
          <a:noFill/>
        </p:spPr>
      </p:pic>
      <p:pic>
        <p:nvPicPr>
          <p:cNvPr id="3074" name="Picture 2" descr="Файл:Meister der Manessischen Liederhandschrift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70572"/>
            <a:ext cx="3075062" cy="4544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Панна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допомогає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лицарю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вдягти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обладунки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Файл:13thcentury knight ilustrati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60648"/>
            <a:ext cx="2714625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5877272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Лицар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Гобелен</a:t>
            </a:r>
            <a:r>
              <a:rPr lang="ru-RU" dirty="0" smtClean="0"/>
              <a:t> (фр.</a:t>
            </a:r>
            <a:r>
              <a:rPr lang="en-US" dirty="0" err="1" smtClean="0"/>
              <a:t>gobelin</a:t>
            </a:r>
            <a:r>
              <a:rPr lang="en-US" dirty="0" smtClean="0"/>
              <a:t>) — </a:t>
            </a:r>
            <a:r>
              <a:rPr lang="ru-RU" dirty="0" smtClean="0"/>
              <a:t>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 </a:t>
            </a:r>
            <a:r>
              <a:rPr lang="ru-RU" dirty="0" err="1" smtClean="0"/>
              <a:t>декоративно-ужиткового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стінний</a:t>
            </a:r>
            <a:r>
              <a:rPr lang="ru-RU" dirty="0" smtClean="0"/>
              <a:t> </a:t>
            </a:r>
            <a:r>
              <a:rPr lang="ru-RU" dirty="0" err="1" smtClean="0"/>
              <a:t>безворсовий</a:t>
            </a:r>
            <a:r>
              <a:rPr lang="ru-RU" dirty="0" smtClean="0"/>
              <a:t> килим </a:t>
            </a:r>
            <a:r>
              <a:rPr lang="ru-RU" dirty="0" err="1" smtClean="0"/>
              <a:t>із</a:t>
            </a:r>
            <a:r>
              <a:rPr lang="ru-RU" dirty="0" smtClean="0"/>
              <a:t> сюжетною </a:t>
            </a:r>
            <a:r>
              <a:rPr lang="ru-RU" dirty="0" err="1" smtClean="0"/>
              <a:t>або</a:t>
            </a:r>
            <a:r>
              <a:rPr lang="ru-RU" dirty="0" smtClean="0"/>
              <a:t> орнаментною </a:t>
            </a:r>
            <a:r>
              <a:rPr lang="ru-RU" dirty="0" err="1" smtClean="0"/>
              <a:t>композицією</a:t>
            </a:r>
            <a:r>
              <a:rPr lang="ru-RU" dirty="0" smtClean="0"/>
              <a:t>, </a:t>
            </a:r>
            <a:r>
              <a:rPr lang="ru-RU" dirty="0" err="1" smtClean="0"/>
              <a:t>витканий</a:t>
            </a:r>
            <a:r>
              <a:rPr lang="ru-RU" dirty="0" smtClean="0"/>
              <a:t> </a:t>
            </a:r>
            <a:r>
              <a:rPr lang="ru-RU" dirty="0" err="1" smtClean="0"/>
              <a:t>вручну</a:t>
            </a:r>
            <a:r>
              <a:rPr lang="ru-RU" dirty="0" smtClean="0"/>
              <a:t> </a:t>
            </a:r>
            <a:r>
              <a:rPr lang="ru-RU" dirty="0" err="1" smtClean="0"/>
              <a:t>перехресним</a:t>
            </a:r>
            <a:r>
              <a:rPr lang="ru-RU" dirty="0" smtClean="0"/>
              <a:t> </a:t>
            </a:r>
            <a:r>
              <a:rPr lang="ru-RU" dirty="0" err="1" smtClean="0"/>
              <a:t>переплетенням</a:t>
            </a:r>
            <a:r>
              <a:rPr lang="ru-RU" dirty="0" smtClean="0"/>
              <a:t> ниток. </a:t>
            </a:r>
            <a:r>
              <a:rPr lang="ru-RU" dirty="0" err="1" smtClean="0"/>
              <a:t>Гобелени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шовкових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шерстяних</a:t>
            </a:r>
            <a:r>
              <a:rPr lang="ru-RU" dirty="0" smtClean="0"/>
              <a:t> ниток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зшивають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(часто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колірні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6950" y="692696"/>
            <a:ext cx="5206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Гобелени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Середньовіччя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4" name="Picture 2" descr="Файл:Dieu en majest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869293" cy="24231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5085184"/>
            <a:ext cx="3275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вершник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Апокаліпсису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55081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endParaRPr lang="uk-UA" dirty="0" smtClean="0">
              <a:hlinkClick r:id="rId2"/>
            </a:endParaRPr>
          </a:p>
          <a:p>
            <a:r>
              <a:rPr lang="uk-UA" dirty="0" smtClean="0"/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.МасолЛ.М. Художня культура: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для 9 кл.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Л.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Масол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К. 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2009.- 288с.: іл.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 smtClean="0"/>
              <a:t> 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.МасолЛ.М. Художня культура.  9 клас. Тематичні розробки уроків / Л.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Масол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О.В.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Гайдамака-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Х.: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Вид-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“Ранок”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2009. – 320с.- (Майстер-клас).</a:t>
            </a:r>
          </a:p>
          <a:p>
            <a:r>
              <a:rPr lang="en-US" dirty="0" smtClean="0">
                <a:hlinkClick r:id="rId3"/>
              </a:rPr>
              <a:t>http://www.google.ru/search?hl=ru&amp;q=%D1%80%D1%83%D0%B0%D0%BD%D1%81%D1%8C%D0%BA%D0%B8%D0%B9+%D1%81%D0%BE%D0%B1%D0%BE%D1%80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hlinkClick r:id="rId2"/>
              </a:rPr>
              <a:t>http://uk.wikipedia.org/wiki/%D0%93%D0%BE%D0%B1%D0%B5%D0%BB%D0%B5%D0%BD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764704"/>
            <a:ext cx="5904656" cy="936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Джерело: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pic>
        <p:nvPicPr>
          <p:cNvPr id="7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8" y="4298826"/>
            <a:ext cx="2667000" cy="49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23488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Го́тика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(італ.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gotico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були німецького походження племен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готів). Готичний стиль — це художній стиль, що виявився завершальним етапом у розвитку культури країн Західної Європи (між серединою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століть). Термін «Готика» введений в епоху Відродження як зневажливе позначення всього середньовічного мистецтва, що вважалося «варварським».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65905" y="1498898"/>
            <a:ext cx="2667000" cy="495301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8" y="4442842"/>
            <a:ext cx="2667000" cy="495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836712"/>
            <a:ext cx="25922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Історія походження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723" y="1484784"/>
            <a:ext cx="6020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69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8" y="4442842"/>
            <a:ext cx="2667000" cy="4953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V8NLTXzvVsKieur4eB_x5dUkFIbBaJVtAjmychvSLeAfehg8v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474289" y="1562521"/>
            <a:ext cx="2667000" cy="495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25922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Ознаки стилю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836712"/>
            <a:ext cx="432048" cy="86409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1619672" y="1484784"/>
            <a:ext cx="2160240" cy="1080120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спрямованість угору</a:t>
            </a:r>
            <a:endParaRPr lang="ru-RU" sz="1400" dirty="0"/>
          </a:p>
        </p:txBody>
      </p:sp>
      <p:sp>
        <p:nvSpPr>
          <p:cNvPr id="8" name="Блок-схема: данные 7"/>
          <p:cNvSpPr/>
          <p:nvPr/>
        </p:nvSpPr>
        <p:spPr>
          <a:xfrm>
            <a:off x="6372200" y="476672"/>
            <a:ext cx="2088232" cy="1296144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вітражі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6372200" y="3933056"/>
            <a:ext cx="2088232" cy="1296144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1547664" y="4725144"/>
            <a:ext cx="2520280" cy="1368152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скульптурні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прикраси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1331640" y="3068960"/>
            <a:ext cx="2088232" cy="1296144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різьблення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43711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Стрілчасті арки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6372200" y="2204864"/>
            <a:ext cx="2088232" cy="1296144"/>
          </a:xfrm>
          <a:prstGeom prst="flowChartInputOut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фасаді одне вікно-роза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76672"/>
            <a:ext cx="3240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Вітражі </a:t>
            </a:r>
            <a:r>
              <a:rPr lang="uk-UA" dirty="0" err="1" smtClean="0"/>
              <a:t>–картини</a:t>
            </a:r>
            <a:r>
              <a:rPr lang="uk-UA" dirty="0" smtClean="0"/>
              <a:t> з різнокольорового скла</a:t>
            </a:r>
            <a:endParaRPr lang="ru-RU" dirty="0"/>
          </a:p>
        </p:txBody>
      </p:sp>
      <p:pic>
        <p:nvPicPr>
          <p:cNvPr id="40962" name="Picture 2" descr="http://tsikave.ostriv.in.ua/images/publications/4/11549/content/%D0%AD%D0%B4%D0%B2%D0%B0%D1%80%D0%B4%20%D0%91%D1%91%D1%80%D0%BD-%D0%94%D0%B6%D0%BE%D0%BD%D1%81%20%28Edward%20Burne-Jones%29%20-%20%D0%A0%D0%BE%D0%B6%D0%B4%D0%B5%D1%81%D1%82%D0%B2%D0%BE%20%D0%A5%D1%80%D0%B8%D1%81%D1%82%D0%BE%D0%B2%D0%BE%20%28%D0%B2%D0%B8%D1%82%D1%80%D0%B0%D0%B6%29%20%281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2665228" cy="2896047"/>
          </a:xfrm>
          <a:prstGeom prst="rect">
            <a:avLst/>
          </a:prstGeom>
          <a:noFill/>
        </p:spPr>
      </p:pic>
      <p:pic>
        <p:nvPicPr>
          <p:cNvPr id="40964" name="Picture 4" descr="http://tsikave.ostriv.in.ua/images/publications/4/11549/content/derevo_iesse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2857500" cy="4800601"/>
          </a:xfrm>
          <a:prstGeom prst="rect">
            <a:avLst/>
          </a:prstGeom>
          <a:noFill/>
        </p:spPr>
      </p:pic>
      <p:pic>
        <p:nvPicPr>
          <p:cNvPr id="40966" name="Picture 6" descr="http://tsikave.ostriv.in.ua/images/publications/4/11549/content/Konigsfel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2749965" cy="1869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6021288"/>
            <a:ext cx="5655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Богоматері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Реймсі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коронації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королів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upload.wikimedia.org/wikipedia/commons/thumb/a/a8/Reims_ND3_tango7174.jpg/120px-Reims_ND3_tango7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143000" cy="1143001"/>
          </a:xfrm>
          <a:prstGeom prst="rect">
            <a:avLst/>
          </a:prstGeom>
          <a:noFill/>
        </p:spPr>
      </p:pic>
      <p:pic>
        <p:nvPicPr>
          <p:cNvPr id="14342" name="Picture 6" descr="http://upload.wikimedia.org/wikipedia/commons/thumb/a/a3/Reims_ND5_tango7174.jpg/114px-Reims_ND5_tango7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1085850" cy="1143001"/>
          </a:xfrm>
          <a:prstGeom prst="rect">
            <a:avLst/>
          </a:prstGeom>
          <a:noFill/>
        </p:spPr>
      </p:pic>
      <p:pic>
        <p:nvPicPr>
          <p:cNvPr id="14344" name="Picture 8" descr="http://upload.wikimedia.org/wikipedia/commons/thumb/0/06/Reims-Portail_Nord-Jugement_Dernier_2.jpg/150px-Reims-Portail_Nord-Jugement_Derni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1428750" cy="1066801"/>
          </a:xfrm>
          <a:prstGeom prst="rect">
            <a:avLst/>
          </a:prstGeom>
          <a:noFill/>
        </p:spPr>
      </p:pic>
      <p:pic>
        <p:nvPicPr>
          <p:cNvPr id="14346" name="Picture 10" descr="http://upload.wikimedia.org/wikipedia/commons/thumb/d/dd/Reims-Portail_Nord-Voussures_4.jpg/150px-Reims-Portail_Nord-Voussures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32656"/>
            <a:ext cx="1428750" cy="1038225"/>
          </a:xfrm>
          <a:prstGeom prst="rect">
            <a:avLst/>
          </a:prstGeom>
          <a:noFill/>
        </p:spPr>
      </p:pic>
      <p:pic>
        <p:nvPicPr>
          <p:cNvPr id="14350" name="Picture 14" descr="http://upload.wikimedia.org/wikipedia/commons/thumb/d/dd/Reims-Portail_Nord_6.jpg/112px-Reims-Portail_Nord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844824"/>
            <a:ext cx="1066800" cy="1419226"/>
          </a:xfrm>
          <a:prstGeom prst="rect">
            <a:avLst/>
          </a:prstGeom>
          <a:noFill/>
        </p:spPr>
      </p:pic>
      <p:pic>
        <p:nvPicPr>
          <p:cNvPr id="14352" name="Picture 16" descr="http://upload.wikimedia.org/wikipedia/commons/thumb/b/b0/Laughing_angel_Reims.jpg/141px-Laughing_angel_Reim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717032"/>
            <a:ext cx="1343025" cy="1428750"/>
          </a:xfrm>
          <a:prstGeom prst="rect">
            <a:avLst/>
          </a:prstGeom>
          <a:noFill/>
        </p:spPr>
      </p:pic>
      <p:pic>
        <p:nvPicPr>
          <p:cNvPr id="14354" name="Picture 18" descr="http://upload.wikimedia.org/wikipedia/commons/thumb/0/06/Ange_Chevet_Cath%C3%A9drale_de_Reims_210608.jpg/92px-Ange_Chevet_Cath%C3%A9drale_de_Reims_210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581128"/>
            <a:ext cx="876300" cy="1143001"/>
          </a:xfrm>
          <a:prstGeom prst="rect">
            <a:avLst/>
          </a:prstGeom>
          <a:noFill/>
        </p:spPr>
      </p:pic>
      <p:pic>
        <p:nvPicPr>
          <p:cNvPr id="14356" name="Picture 20" descr="Файл:Cathedral Notre-Dame de Reims, France-PerCor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32656"/>
            <a:ext cx="38576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thumb/9/9d/%D0%A1%D1%82%D1%80%D0%B0%D1%81%D0%B1%D1%83%D1%80%D0%B3.%D0%9F%D0%BE%D1%80%D1%82%D0%B0%D0%BB_%D1%81%D0%BE%D0%B1%D0%BE%D1%80%D0%B0.jpg/220px-%D0%A1%D1%82%D1%80%D0%B0%D1%81%D0%B1%D1%83%D1%80%D0%B3.%D0%9F%D0%BE%D1%80%D1%82%D0%B0%D0%BB_%D1%81%D0%BE%D0%B1%D0%BE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095500" cy="3038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7251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Портал Страсбурзького собору. Франція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301208"/>
            <a:ext cx="3454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Страсбурзький собор. Франція. 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Протягом 200 років був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найвищою будівлею світу</a:t>
            </a:r>
            <a:endParaRPr lang="ru-RU" dirty="0"/>
          </a:p>
        </p:txBody>
      </p:sp>
      <p:pic>
        <p:nvPicPr>
          <p:cNvPr id="13318" name="Picture 6" descr="http://alsacetour.ru/uploads/posts/2010-05/1273517162_strasbourg-ariel-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2662849" cy="179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Файл:StrasbourgCath 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846090" cy="379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llcastle.info/assets/images/foto/12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4811935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6381328"/>
            <a:ext cx="19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Кельнський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собор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Köln Dom Fenster Köni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962025" cy="952500"/>
          </a:xfrm>
          <a:prstGeom prst="rect">
            <a:avLst/>
          </a:prstGeom>
          <a:noFill/>
        </p:spPr>
      </p:pic>
      <p:pic>
        <p:nvPicPr>
          <p:cNvPr id="12294" name="Picture 6" descr="Köln Dom Fenster 3Könige 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1000125" cy="952500"/>
          </a:xfrm>
          <a:prstGeom prst="rect">
            <a:avLst/>
          </a:prstGeom>
          <a:noFill/>
        </p:spPr>
      </p:pic>
      <p:pic>
        <p:nvPicPr>
          <p:cNvPr id="12296" name="Picture 8" descr="CologneCathedralInSp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2976"/>
            <a:ext cx="1143000" cy="857251"/>
          </a:xfrm>
          <a:prstGeom prst="rect">
            <a:avLst/>
          </a:prstGeom>
          <a:noFill/>
        </p:spPr>
      </p:pic>
      <p:pic>
        <p:nvPicPr>
          <p:cNvPr id="12298" name="Picture 10" descr="Cologne-Cathedral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1002407" cy="133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4647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Пломеніюча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готика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180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Архітектуру пізньої готики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ст.) називають пломеніючою через характерні для неї химерні  візерунки, що нагадують язики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полум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  (Міланський собор, церква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Сен-Маклу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Руані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://lh6.ggpht.com/_bn_DCvLG92k/THRIlwNCMGI/AAAAAAABNiw/xR4h5l9dTzI/s640/%D1%80%D1%83%D0%B0%D0%BD%D1%81%D0%BA%D0%B8%D0%B9%20%D1%81%D0%BE%D0%B1%D0%BE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3816424" cy="536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</TotalTime>
  <Words>637</Words>
  <Application>Microsoft Office PowerPoint</Application>
  <PresentationFormat>Экран (4:3)</PresentationFormat>
  <Paragraphs>77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ЭВМ</dc:creator>
  <cp:lastModifiedBy>Admin</cp:lastModifiedBy>
  <cp:revision>34</cp:revision>
  <dcterms:created xsi:type="dcterms:W3CDTF">2013-05-31T12:49:58Z</dcterms:created>
  <dcterms:modified xsi:type="dcterms:W3CDTF">2015-01-27T22:03:05Z</dcterms:modified>
</cp:coreProperties>
</file>