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314" r:id="rId15"/>
    <p:sldId id="315" r:id="rId16"/>
    <p:sldId id="316" r:id="rId17"/>
    <p:sldId id="31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60" r:id="rId26"/>
    <p:sldId id="276" r:id="rId27"/>
    <p:sldId id="277" r:id="rId28"/>
    <p:sldId id="278" r:id="rId29"/>
    <p:sldId id="279" r:id="rId30"/>
    <p:sldId id="280" r:id="rId31"/>
    <p:sldId id="296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8" r:id="rId63"/>
    <p:sldId id="319" r:id="rId64"/>
    <p:sldId id="320" r:id="rId65"/>
    <p:sldId id="322" r:id="rId66"/>
    <p:sldId id="323" r:id="rId67"/>
    <p:sldId id="324" r:id="rId68"/>
    <p:sldId id="321" r:id="rId69"/>
    <p:sldId id="325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13C8-0432-44DD-B97D-792470CA9F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79BD-173D-493A-B4FB-E93EB223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ablo_picasso_1.jp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357189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Georgia" pitchFamily="18" charset="0"/>
              </a:rPr>
              <a:t>Художні напрями 20 ст.</a:t>
            </a:r>
            <a:endParaRPr lang="ru-RU" sz="7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.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0346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357958"/>
            <a:ext cx="9144000" cy="5000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А. </a:t>
            </a:r>
            <a:r>
              <a:rPr lang="uk-UA" b="1" dirty="0" err="1" smtClean="0">
                <a:solidFill>
                  <a:srgbClr val="C00000"/>
                </a:solidFill>
              </a:rPr>
              <a:t>Сіслей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“Луг</a:t>
            </a:r>
            <a:r>
              <a:rPr lang="uk-UA" dirty="0" smtClean="0">
                <a:solidFill>
                  <a:srgbClr val="002060"/>
                </a:solidFill>
              </a:rPr>
              <a:t>  </a:t>
            </a:r>
            <a:r>
              <a:rPr lang="uk-UA" dirty="0" err="1" smtClean="0">
                <a:solidFill>
                  <a:srgbClr val="002060"/>
                </a:solidFill>
              </a:rPr>
              <a:t>навесні”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.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r"/>
            <a:r>
              <a:rPr lang="uk-UA" sz="3600" b="1" dirty="0" smtClean="0">
                <a:solidFill>
                  <a:srgbClr val="FF0000"/>
                </a:solidFill>
              </a:rPr>
              <a:t>А. </a:t>
            </a:r>
            <a:r>
              <a:rPr lang="uk-UA" sz="3600" b="1" dirty="0" err="1" smtClean="0">
                <a:solidFill>
                  <a:srgbClr val="FF0000"/>
                </a:solidFill>
              </a:rPr>
              <a:t>Сіслей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dirty="0" err="1" smtClean="0"/>
              <a:t>“Паводок</a:t>
            </a:r>
            <a:r>
              <a:rPr lang="uk-UA" sz="3600" dirty="0" smtClean="0"/>
              <a:t> в </a:t>
            </a:r>
            <a:r>
              <a:rPr lang="uk-UA" sz="3600" dirty="0" err="1" smtClean="0"/>
              <a:t>Марлі”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71611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Модернізм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501122" cy="5143536"/>
          </a:xfrm>
        </p:spPr>
        <p:txBody>
          <a:bodyPr>
            <a:normAutofit fontScale="92500" lnSpcReduction="20000"/>
          </a:bodyPr>
          <a:lstStyle/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sz="3900" b="1" dirty="0" smtClean="0">
                <a:solidFill>
                  <a:srgbClr val="002060"/>
                </a:solidFill>
              </a:rPr>
              <a:t>Мистецтво кінця ХІХ – початку ХХ ст.</a:t>
            </a: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sz="3900" b="1" u="sng" dirty="0" smtClean="0">
                <a:solidFill>
                  <a:srgbClr val="002060"/>
                </a:solidFill>
              </a:rPr>
              <a:t>Модернізм</a:t>
            </a:r>
            <a:r>
              <a:rPr lang="uk-UA" sz="3900" b="1" dirty="0" smtClean="0">
                <a:solidFill>
                  <a:srgbClr val="002060"/>
                </a:solidFill>
              </a:rPr>
              <a:t> – це загальна назва цілого ряду різнорідних художніх напрямів у мистецтві </a:t>
            </a:r>
            <a:r>
              <a:rPr lang="uk-UA" sz="3900" dirty="0" smtClean="0">
                <a:solidFill>
                  <a:schemeClr val="tx1"/>
                </a:solidFill>
              </a:rPr>
              <a:t>(модерн, </a:t>
            </a:r>
            <a:r>
              <a:rPr lang="uk-UA" sz="3900" dirty="0" err="1" smtClean="0">
                <a:solidFill>
                  <a:schemeClr val="tx1"/>
                </a:solidFill>
              </a:rPr>
              <a:t>фовізм</a:t>
            </a:r>
            <a:r>
              <a:rPr lang="uk-UA" sz="3900" dirty="0" smtClean="0">
                <a:solidFill>
                  <a:schemeClr val="tx1"/>
                </a:solidFill>
              </a:rPr>
              <a:t>, кубізм, сюрреалізм, абстракціонізм, супрематизм та ін.)</a:t>
            </a: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Кожен з цих напрямів мав свої характерні неповторні риси.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"/>
            <a:ext cx="8501122" cy="4214818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Модерн</a:t>
            </a:r>
            <a:r>
              <a:rPr lang="uk-UA" dirty="0" smtClean="0"/>
              <a:t> </a:t>
            </a:r>
            <a:r>
              <a:rPr lang="uk-UA" sz="3200" dirty="0" smtClean="0"/>
              <a:t>(з </a:t>
            </a:r>
            <a:r>
              <a:rPr lang="uk-UA" sz="3200" dirty="0" err="1" smtClean="0"/>
              <a:t>фр</a:t>
            </a:r>
            <a:r>
              <a:rPr lang="uk-UA" sz="3200" dirty="0" smtClean="0"/>
              <a:t>. –  новий, сучасний). </a:t>
            </a:r>
            <a:br>
              <a:rPr lang="uk-UA" sz="3200" dirty="0" smtClean="0"/>
            </a:br>
            <a:r>
              <a:rPr lang="uk-UA" sz="3200" b="1" dirty="0" smtClean="0">
                <a:solidFill>
                  <a:srgbClr val="002060"/>
                </a:solidFill>
              </a:rPr>
              <a:t>З одного боку, модерн намагався увібрати в себе все те, що було вже накопичено людством в сфері художньої творчості, а з іншого – сказати зовсім нове слово у мистецтві, побудувати нові форми та образи.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8072494" cy="235745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Модерн знайшов своє відображення у архітектурі, в музиці, в театральному мистецтві, в рекламі та афішах, у фотографіях та книжкових ілюстраціях, у предметах повсякденного вжитку.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ф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16000" cy="57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r>
              <a:rPr lang="uk-UA" dirty="0" smtClean="0"/>
              <a:t>Вілла </a:t>
            </a:r>
            <a:r>
              <a:rPr lang="uk-UA" dirty="0" err="1" smtClean="0"/>
              <a:t>Савой</a:t>
            </a:r>
            <a:r>
              <a:rPr lang="uk-UA" dirty="0" smtClean="0"/>
              <a:t> (Франція)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Житлові будинки в стилі модерн</a:t>
            </a:r>
            <a:endParaRPr lang="ru-RU" dirty="0"/>
          </a:p>
        </p:txBody>
      </p:sp>
      <p:pic>
        <p:nvPicPr>
          <p:cNvPr id="4" name="Рисунок 3" descr="ф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222800" cy="6120000"/>
          </a:xfrm>
          <a:prstGeom prst="rect">
            <a:avLst/>
          </a:prstGeom>
        </p:spPr>
      </p:pic>
      <p:pic>
        <p:nvPicPr>
          <p:cNvPr id="5" name="Рисунок 4" descr="ф.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2400" y="0"/>
            <a:ext cx="4161600" cy="612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8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algn="r"/>
            <a:r>
              <a:rPr lang="uk-UA" dirty="0" smtClean="0"/>
              <a:t>Житловий будинок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ф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24000" cy="684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0"/>
            <a:ext cx="2928926" cy="100010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Житловий будинок</a:t>
            </a:r>
            <a:endParaRPr lang="ru-RU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4000503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6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6600" b="1" dirty="0" err="1" smtClean="0">
                <a:solidFill>
                  <a:srgbClr val="C00000"/>
                </a:solidFill>
                <a:latin typeface="Georgia" pitchFamily="18" charset="0"/>
              </a:rPr>
              <a:t>Фовізм</a:t>
            </a:r>
            <a: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3600" dirty="0" smtClean="0"/>
              <a:t>(з </a:t>
            </a:r>
            <a:r>
              <a:rPr lang="uk-UA" sz="3600" dirty="0" err="1" smtClean="0"/>
              <a:t>фр</a:t>
            </a:r>
            <a:r>
              <a:rPr lang="uk-UA" sz="3600" dirty="0" smtClean="0"/>
              <a:t>. – </a:t>
            </a:r>
            <a:r>
              <a:rPr lang="uk-UA" sz="3600" dirty="0" err="1" smtClean="0"/>
              <a:t>“дикун”</a:t>
            </a:r>
            <a:r>
              <a:rPr lang="uk-UA" sz="3600" dirty="0" smtClean="0"/>
              <a:t>)</a:t>
            </a:r>
            <a:r>
              <a:rPr lang="uk-UA" sz="3600" b="1" dirty="0" smtClean="0">
                <a:solidFill>
                  <a:srgbClr val="002060"/>
                </a:solidFill>
              </a:rPr>
              <a:t> – головним засобом виразності обрано колір. </a:t>
            </a:r>
            <a:r>
              <a:rPr lang="uk-UA" sz="3600" b="1" dirty="0" err="1" smtClean="0">
                <a:solidFill>
                  <a:srgbClr val="002060"/>
                </a:solidFill>
              </a:rPr>
              <a:t>Фовісти</a:t>
            </a:r>
            <a:r>
              <a:rPr lang="uk-UA" sz="3600" b="1" dirty="0" smtClean="0">
                <a:solidFill>
                  <a:srgbClr val="002060"/>
                </a:solidFill>
              </a:rPr>
              <a:t> створювали художні образи, використовуючи чисті, насичені відкриті кольори.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100" dirty="0" smtClean="0"/>
              <a:t>Свою глузливу і дещо образливу назву </a:t>
            </a:r>
            <a:r>
              <a:rPr lang="uk-UA" sz="3100" dirty="0" err="1" smtClean="0"/>
              <a:t>фовізм</a:t>
            </a:r>
            <a:r>
              <a:rPr lang="uk-UA" sz="3100" dirty="0" smtClean="0"/>
              <a:t> одержав від критиків у 1905р. після виставки у Парижі.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endParaRPr lang="ru-RU" sz="5400" b="1" dirty="0"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3929066"/>
            <a:ext cx="8643998" cy="2714644"/>
          </a:xfrm>
        </p:spPr>
        <p:txBody>
          <a:bodyPr/>
          <a:lstStyle/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Найяскравіші представники </a:t>
            </a:r>
            <a:r>
              <a:rPr lang="uk-UA" b="1" dirty="0" err="1" smtClean="0">
                <a:solidFill>
                  <a:srgbClr val="002060"/>
                </a:solidFill>
              </a:rPr>
              <a:t>фовізму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uk-UA" sz="4000" b="1" dirty="0" smtClean="0">
                <a:solidFill>
                  <a:srgbClr val="C00000"/>
                </a:solidFill>
              </a:rPr>
              <a:t>А.Матісс, Р.</a:t>
            </a:r>
            <a:r>
              <a:rPr lang="uk-UA" sz="4000" b="1" dirty="0" err="1" smtClean="0">
                <a:solidFill>
                  <a:srgbClr val="C00000"/>
                </a:solidFill>
              </a:rPr>
              <a:t>Дюфі</a:t>
            </a:r>
            <a:r>
              <a:rPr lang="uk-UA" sz="4000" b="1" dirty="0" smtClean="0">
                <a:solidFill>
                  <a:srgbClr val="C00000"/>
                </a:solidFill>
              </a:rPr>
              <a:t>, А.Дерен, А.</a:t>
            </a:r>
            <a:r>
              <a:rPr lang="uk-UA" sz="4000" b="1" dirty="0" err="1" smtClean="0">
                <a:solidFill>
                  <a:srgbClr val="C00000"/>
                </a:solidFill>
              </a:rPr>
              <a:t>Марке</a:t>
            </a:r>
            <a:r>
              <a:rPr lang="uk-UA" sz="4000" b="1" dirty="0" smtClean="0">
                <a:solidFill>
                  <a:srgbClr val="C00000"/>
                </a:solidFill>
              </a:rPr>
              <a:t>, М.</a:t>
            </a:r>
            <a:r>
              <a:rPr lang="uk-UA" sz="4000" b="1" dirty="0" err="1" smtClean="0">
                <a:solidFill>
                  <a:srgbClr val="C00000"/>
                </a:solidFill>
              </a:rPr>
              <a:t>Вламінк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4214810" cy="6297634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Анрі</a:t>
            </a:r>
            <a:r>
              <a:rPr lang="uk-UA" b="1" dirty="0" smtClean="0">
                <a:solidFill>
                  <a:srgbClr val="C00000"/>
                </a:solidFill>
              </a:rPr>
              <a:t> Матісс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“Площа</a:t>
            </a:r>
            <a:r>
              <a:rPr lang="uk-UA" dirty="0" smtClean="0"/>
              <a:t> в </a:t>
            </a:r>
            <a:br>
              <a:rPr lang="uk-UA" dirty="0" smtClean="0"/>
            </a:br>
            <a:r>
              <a:rPr lang="uk-UA" dirty="0" err="1" smtClean="0"/>
              <a:t>Сен-Тропе”</a:t>
            </a:r>
            <a:endParaRPr lang="ru-RU" dirty="0"/>
          </a:p>
        </p:txBody>
      </p:sp>
      <p:pic>
        <p:nvPicPr>
          <p:cNvPr id="6" name="Рисунок 5" descr="ф.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9000" y="18000"/>
            <a:ext cx="4845000" cy="684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476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29684" cy="1000131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Georgia" pitchFamily="18" charset="0"/>
              </a:rPr>
              <a:t>Імпресіонізм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“</a:t>
            </a:r>
            <a:r>
              <a:rPr lang="en-US" sz="3600" b="1" dirty="0" smtClean="0">
                <a:solidFill>
                  <a:srgbClr val="002060"/>
                </a:solidFill>
              </a:rPr>
              <a:t>Impression</a:t>
            </a:r>
            <a:r>
              <a:rPr lang="uk-UA" sz="3600" b="1" dirty="0" smtClean="0">
                <a:solidFill>
                  <a:srgbClr val="002060"/>
                </a:solidFill>
              </a:rPr>
              <a:t>” – відчуття, враження.</a:t>
            </a:r>
          </a:p>
          <a:p>
            <a:endParaRPr lang="uk-UA" sz="2800" b="1" dirty="0" smtClean="0">
              <a:solidFill>
                <a:srgbClr val="002060"/>
              </a:solidFill>
            </a:endParaRPr>
          </a:p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                 Стиль мистецтва, що передає миттєве враження від природи, від людини, не вдаючись у психологічну глибину і нехтуючи усіма канонами та традиціями живопису.</a:t>
            </a:r>
          </a:p>
          <a:p>
            <a:pPr algn="l"/>
            <a:endParaRPr lang="uk-UA" sz="2800" b="1" dirty="0" smtClean="0">
              <a:solidFill>
                <a:srgbClr val="002060"/>
              </a:solidFill>
            </a:endParaRPr>
          </a:p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                      Народження стилю </a:t>
            </a:r>
            <a:r>
              <a:rPr lang="uk-UA" sz="2800" b="1" dirty="0" err="1" smtClean="0">
                <a:solidFill>
                  <a:srgbClr val="002060"/>
                </a:solidFill>
              </a:rPr>
              <a:t>пов</a:t>
            </a:r>
            <a:r>
              <a:rPr lang="en-US" sz="2800" b="1" dirty="0" smtClean="0">
                <a:solidFill>
                  <a:srgbClr val="002060"/>
                </a:solidFill>
              </a:rPr>
              <a:t>’</a:t>
            </a:r>
            <a:r>
              <a:rPr lang="uk-UA" sz="2800" b="1" dirty="0" err="1" smtClean="0">
                <a:solidFill>
                  <a:srgbClr val="002060"/>
                </a:solidFill>
              </a:rPr>
              <a:t>язують</a:t>
            </a:r>
            <a:r>
              <a:rPr lang="uk-UA" sz="2800" b="1" dirty="0" smtClean="0">
                <a:solidFill>
                  <a:srgbClr val="002060"/>
                </a:solidFill>
              </a:rPr>
              <a:t> із французькими художниками, які змінили власне ставлення до повсякденності та людини в мистецтві.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4186238" cy="6143668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Анрі</a:t>
            </a:r>
            <a:r>
              <a:rPr lang="uk-UA" b="1" dirty="0" smtClean="0">
                <a:solidFill>
                  <a:srgbClr val="C00000"/>
                </a:solidFill>
              </a:rPr>
              <a:t> Матісс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“Червоні</a:t>
            </a:r>
            <a:r>
              <a:rPr lang="uk-UA" dirty="0" smtClean="0"/>
              <a:t> </a:t>
            </a:r>
            <a:r>
              <a:rPr lang="uk-UA" dirty="0" err="1" smtClean="0"/>
              <a:t>рибки”</a:t>
            </a:r>
            <a:endParaRPr lang="ru-RU" dirty="0"/>
          </a:p>
        </p:txBody>
      </p:sp>
      <p:pic>
        <p:nvPicPr>
          <p:cNvPr id="6" name="Рисунок 5" descr="ф.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5000" y="18000"/>
            <a:ext cx="4389000" cy="684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6" name="Рисунок 5" descr="ф.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500" y="18000"/>
            <a:ext cx="8407500" cy="684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357826"/>
            <a:ext cx="3929058" cy="135732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err="1" smtClean="0">
                <a:solidFill>
                  <a:srgbClr val="C00000"/>
                </a:solidFill>
              </a:rPr>
              <a:t>Анрі</a:t>
            </a:r>
            <a:r>
              <a:rPr lang="uk-UA" b="1" dirty="0" smtClean="0">
                <a:solidFill>
                  <a:srgbClr val="C00000"/>
                </a:solidFill>
              </a:rPr>
              <a:t> Матісс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“Розмова”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4357694"/>
          </a:xfrm>
        </p:spPr>
        <p:txBody>
          <a:bodyPr/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Експресіонізм</a:t>
            </a:r>
            <a:r>
              <a:rPr lang="uk-UA" dirty="0" smtClean="0"/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(</a:t>
            </a:r>
            <a:r>
              <a:rPr lang="uk-UA" sz="3200" dirty="0" err="1" smtClean="0">
                <a:solidFill>
                  <a:srgbClr val="002060"/>
                </a:solidFill>
              </a:rPr>
              <a:t>“виразність”</a:t>
            </a:r>
            <a:r>
              <a:rPr lang="uk-UA" sz="3200" dirty="0" smtClean="0">
                <a:solidFill>
                  <a:srgbClr val="002060"/>
                </a:solidFill>
              </a:rPr>
              <a:t>)- </a:t>
            </a:r>
            <a:r>
              <a:rPr lang="uk-UA" sz="3600" b="1" dirty="0" smtClean="0">
                <a:solidFill>
                  <a:srgbClr val="002060"/>
                </a:solidFill>
              </a:rPr>
              <a:t>зображення, форма, колір – все підкорене прагненню до підвищеної виразності.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800" dirty="0" smtClean="0"/>
              <a:t>Стиль зародився у 20-х роках у післявоєнній Німеччині. Тому у багатьох творах можна побачити жахливі враження від часів війни.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643998" cy="228599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Е.</a:t>
            </a:r>
            <a:r>
              <a:rPr lang="uk-UA" sz="4400" b="1" dirty="0" err="1" smtClean="0">
                <a:solidFill>
                  <a:srgbClr val="C00000"/>
                </a:solidFill>
              </a:rPr>
              <a:t>Мунк</a:t>
            </a:r>
            <a:r>
              <a:rPr lang="uk-UA" sz="4400" b="1" dirty="0" smtClean="0">
                <a:solidFill>
                  <a:srgbClr val="C00000"/>
                </a:solidFill>
              </a:rPr>
              <a:t>, Е.</a:t>
            </a:r>
            <a:r>
              <a:rPr lang="uk-UA" sz="4400" b="1" dirty="0" err="1" smtClean="0">
                <a:solidFill>
                  <a:srgbClr val="C00000"/>
                </a:solidFill>
              </a:rPr>
              <a:t>Кірхнер</a:t>
            </a:r>
            <a:r>
              <a:rPr lang="uk-UA" sz="4400" b="1" dirty="0" smtClean="0">
                <a:solidFill>
                  <a:srgbClr val="C00000"/>
                </a:solidFill>
              </a:rPr>
              <a:t>, Е.</a:t>
            </a:r>
            <a:r>
              <a:rPr lang="uk-UA" sz="4400" b="1" dirty="0" err="1" smtClean="0">
                <a:solidFill>
                  <a:srgbClr val="C00000"/>
                </a:solidFill>
              </a:rPr>
              <a:t>Нольде</a:t>
            </a:r>
            <a:r>
              <a:rPr lang="uk-UA" sz="4400" b="1" dirty="0" smtClean="0">
                <a:solidFill>
                  <a:srgbClr val="C00000"/>
                </a:solidFill>
              </a:rPr>
              <a:t>, О.</a:t>
            </a:r>
            <a:r>
              <a:rPr lang="uk-UA" sz="4400" b="1" dirty="0" err="1" smtClean="0">
                <a:solidFill>
                  <a:srgbClr val="C00000"/>
                </a:solidFill>
              </a:rPr>
              <a:t>Кокошко</a:t>
            </a:r>
            <a:r>
              <a:rPr lang="uk-UA" sz="4400" b="1" dirty="0" smtClean="0">
                <a:solidFill>
                  <a:srgbClr val="C00000"/>
                </a:solidFill>
              </a:rPr>
              <a:t>, О.</a:t>
            </a:r>
            <a:r>
              <a:rPr lang="uk-UA" sz="4400" b="1" dirty="0" err="1" smtClean="0">
                <a:solidFill>
                  <a:srgbClr val="C00000"/>
                </a:solidFill>
              </a:rPr>
              <a:t>Дікс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3286116" cy="615475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Едвард</a:t>
            </a:r>
            <a:b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b="1" dirty="0" err="1" smtClean="0">
                <a:solidFill>
                  <a:srgbClr val="C00000"/>
                </a:solidFill>
                <a:latin typeface="Georgia" pitchFamily="18" charset="0"/>
              </a:rPr>
              <a:t>Мунк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dirty="0" err="1" smtClean="0">
                <a:latin typeface="Georgia" pitchFamily="18" charset="0"/>
              </a:rPr>
              <a:t>“Крик”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5" descr="Мунк. Крик.jpg"/>
          <p:cNvPicPr>
            <a:picLocks noChangeAspect="1"/>
          </p:cNvPicPr>
          <p:nvPr/>
        </p:nvPicPr>
        <p:blipFill>
          <a:blip r:embed="rId3" cstate="print"/>
          <a:srcRect t="4166"/>
          <a:stretch>
            <a:fillRect/>
          </a:stretch>
        </p:blipFill>
        <p:spPr>
          <a:xfrm>
            <a:off x="3337480" y="0"/>
            <a:ext cx="5806520" cy="684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-52000" y="0"/>
            <a:ext cx="9220137" cy="6876000"/>
          </a:xfrm>
          <a:prstGeom prst="rect">
            <a:avLst/>
          </a:prstGeom>
        </p:spPr>
      </p:pic>
      <p:pic>
        <p:nvPicPr>
          <p:cNvPr id="8" name="Рисунок 7" descr="Мунк Едвард.jpg"/>
          <p:cNvPicPr>
            <a:picLocks noChangeAspect="1"/>
          </p:cNvPicPr>
          <p:nvPr/>
        </p:nvPicPr>
        <p:blipFill>
          <a:blip r:embed="rId3" cstate="print"/>
          <a:srcRect l="6191" t="7143" r="7944" b="17857"/>
          <a:stretch>
            <a:fillRect/>
          </a:stretch>
        </p:blipFill>
        <p:spPr>
          <a:xfrm>
            <a:off x="0" y="0"/>
            <a:ext cx="3843000" cy="4392000"/>
          </a:xfrm>
          <a:prstGeom prst="rect">
            <a:avLst/>
          </a:prstGeom>
        </p:spPr>
      </p:pic>
      <p:pic>
        <p:nvPicPr>
          <p:cNvPr id="9" name="Рисунок 8" descr="Мунк Е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6820" y="3366000"/>
            <a:ext cx="4907180" cy="3492000"/>
          </a:xfrm>
          <a:prstGeom prst="rect">
            <a:avLst/>
          </a:prstGeom>
        </p:spPr>
      </p:pic>
      <p:pic>
        <p:nvPicPr>
          <p:cNvPr id="10" name="Рисунок 9" descr="Мунк. Голгоф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0"/>
            <a:ext cx="5019513" cy="3240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143380"/>
            <a:ext cx="3929058" cy="242889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Едвард</a:t>
            </a:r>
            <a:br>
              <a:rPr lang="uk-UA" sz="5400" b="1" dirty="0" smtClean="0">
                <a:solidFill>
                  <a:srgbClr val="C00000"/>
                </a:solidFill>
              </a:rPr>
            </a:br>
            <a:r>
              <a:rPr lang="uk-UA" sz="5400" b="1" dirty="0" err="1" smtClean="0">
                <a:solidFill>
                  <a:srgbClr val="C00000"/>
                </a:solidFill>
              </a:rPr>
              <a:t>Мунк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429684" cy="2357453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Georgia" pitchFamily="18" charset="0"/>
              </a:rPr>
              <a:t>Кубізм</a:t>
            </a:r>
            <a:r>
              <a:rPr lang="uk-UA" sz="8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– </a:t>
            </a:r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деформація світу геометричними формами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643182"/>
            <a:ext cx="9144000" cy="407196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Georgia" pitchFamily="18" charset="0"/>
              </a:rPr>
              <a:t>Засновники стилю – </a:t>
            </a:r>
          </a:p>
          <a:p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іспанець</a:t>
            </a:r>
            <a:r>
              <a:rPr lang="uk-UA" sz="6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4800" b="1" dirty="0" err="1" smtClean="0">
                <a:solidFill>
                  <a:srgbClr val="C00000"/>
                </a:solidFill>
                <a:latin typeface="Georgia" pitchFamily="18" charset="0"/>
              </a:rPr>
              <a:t>Пабло</a:t>
            </a:r>
            <a:r>
              <a:rPr lang="uk-UA" sz="4800" b="1" dirty="0" smtClean="0">
                <a:solidFill>
                  <a:srgbClr val="C00000"/>
                </a:solidFill>
                <a:latin typeface="Georgia" pitchFamily="18" charset="0"/>
              </a:rPr>
              <a:t> Пікассо </a:t>
            </a:r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та француз </a:t>
            </a:r>
            <a:r>
              <a:rPr lang="uk-UA" sz="4800" b="1" dirty="0" smtClean="0">
                <a:solidFill>
                  <a:srgbClr val="C00000"/>
                </a:solidFill>
                <a:latin typeface="Georgia" pitchFamily="18" charset="0"/>
              </a:rPr>
              <a:t>Жорж Брак</a:t>
            </a:r>
            <a:endParaRPr lang="ru-RU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6" name="Рисунок 5" descr="2 Пікасс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76827" cy="5148000"/>
          </a:xfrm>
          <a:prstGeom prst="rect">
            <a:avLst/>
          </a:prstGeom>
        </p:spPr>
      </p:pic>
      <p:pic>
        <p:nvPicPr>
          <p:cNvPr id="7" name="Рисунок 6" descr="3 Пікасс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0"/>
            <a:ext cx="50862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143512"/>
            <a:ext cx="4214810" cy="1714488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Пабло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Пікассо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3714744" cy="1785926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Пабло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Пікассо</a:t>
            </a:r>
            <a:endParaRPr lang="ru-RU" dirty="0"/>
          </a:p>
        </p:txBody>
      </p:sp>
      <p:pic>
        <p:nvPicPr>
          <p:cNvPr id="4" name="Picture 7" descr="Фотография">
            <a:hlinkClick r:id="rId3" tooltip="Фотограф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7" y="0"/>
            <a:ext cx="3874014" cy="5004000"/>
          </a:xfrm>
          <a:prstGeom prst="rect">
            <a:avLst/>
          </a:prstGeom>
          <a:noFill/>
          <a:ln/>
        </p:spPr>
      </p:pic>
      <p:pic>
        <p:nvPicPr>
          <p:cNvPr id="5" name="Picture 15" descr="35fb35993d0c0300ade349565d9ce02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1" y="0"/>
            <a:ext cx="3106031" cy="3384000"/>
          </a:xfrm>
          <a:prstGeom prst="rect">
            <a:avLst/>
          </a:prstGeom>
          <a:noFill/>
        </p:spPr>
      </p:pic>
      <p:pic>
        <p:nvPicPr>
          <p:cNvPr id="6" name="Picture 9" descr="923cae6219aa70c5a05f29dc5eb9f08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928934"/>
            <a:ext cx="3083153" cy="3924000"/>
          </a:xfrm>
          <a:prstGeom prst="rect">
            <a:avLst/>
          </a:prstGeom>
          <a:noFill/>
        </p:spPr>
      </p:pic>
      <p:pic>
        <p:nvPicPr>
          <p:cNvPr id="7" name="Picture 16" descr="45d57f9ee80ef78bf3c3056763eebf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330000"/>
            <a:ext cx="2478007" cy="352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471990" cy="107154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Ж.Брак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Ж.Брак (куб).jpg"/>
          <p:cNvPicPr>
            <a:picLocks noChangeAspect="1"/>
          </p:cNvPicPr>
          <p:nvPr/>
        </p:nvPicPr>
        <p:blipFill>
          <a:blip r:embed="rId3" cstate="print"/>
          <a:srcRect l="2705"/>
          <a:stretch>
            <a:fillRect/>
          </a:stretch>
        </p:blipFill>
        <p:spPr>
          <a:xfrm>
            <a:off x="5000628" y="0"/>
            <a:ext cx="3857620" cy="3060000"/>
          </a:xfrm>
          <a:prstGeom prst="rect">
            <a:avLst/>
          </a:prstGeom>
        </p:spPr>
      </p:pic>
      <p:pic>
        <p:nvPicPr>
          <p:cNvPr id="5" name="Рисунок 4" descr="Ж.Бр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240" y="3150000"/>
            <a:ext cx="4535760" cy="3708000"/>
          </a:xfrm>
          <a:prstGeom prst="rect">
            <a:avLst/>
          </a:prstGeom>
        </p:spPr>
      </p:pic>
      <p:pic>
        <p:nvPicPr>
          <p:cNvPr id="6" name="Рисунок 5" descr="Ж.Брак.Скрипка і палітра(куб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990000"/>
            <a:ext cx="3606826" cy="586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Футуризм</a:t>
            </a:r>
            <a:r>
              <a:rPr lang="uk-UA" dirty="0" smtClean="0"/>
              <a:t> </a:t>
            </a:r>
            <a:r>
              <a:rPr lang="uk-UA" sz="3600" dirty="0" smtClean="0"/>
              <a:t>(</a:t>
            </a:r>
            <a:r>
              <a:rPr lang="uk-UA" sz="3600" dirty="0" err="1" smtClean="0"/>
              <a:t>“майбутнє”</a:t>
            </a:r>
            <a:r>
              <a:rPr lang="uk-UA" sz="3600" dirty="0" smtClean="0"/>
              <a:t>) </a:t>
            </a:r>
            <a:r>
              <a:rPr lang="uk-UA" sz="3600" b="1" dirty="0" smtClean="0">
                <a:solidFill>
                  <a:srgbClr val="002060"/>
                </a:solidFill>
              </a:rPr>
              <a:t>– спроба створити мистецтво майбутнього, відкинувши досягнення минулого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000372"/>
            <a:ext cx="7929618" cy="342902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Georgia" pitchFamily="18" charset="0"/>
              </a:rPr>
              <a:t>Італійці</a:t>
            </a:r>
          </a:p>
          <a:p>
            <a:r>
              <a:rPr lang="uk-UA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Джоакомо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Балла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</a:rPr>
              <a:t>та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Дж.Северині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</a:rPr>
              <a:t>висловлювали свої ідеї в маніфестах та у картинах, де намагалися передати рух, технічний прогрес, зростання темпу життя.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1" y="0"/>
            <a:ext cx="91235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786874" cy="300039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Французькі художники-імпресіоністи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800" b="1" dirty="0" smtClean="0">
                <a:solidFill>
                  <a:srgbClr val="C00000"/>
                </a:solidFill>
              </a:rPr>
              <a:t>К.Моне, К.</a:t>
            </a:r>
            <a:r>
              <a:rPr lang="uk-UA" sz="4800" b="1" dirty="0" err="1" smtClean="0">
                <a:solidFill>
                  <a:srgbClr val="C00000"/>
                </a:solidFill>
              </a:rPr>
              <a:t>Піссарро</a:t>
            </a:r>
            <a:r>
              <a:rPr lang="uk-UA" sz="4800" b="1" dirty="0" smtClean="0">
                <a:solidFill>
                  <a:srgbClr val="C00000"/>
                </a:solidFill>
              </a:rPr>
              <a:t>, Е.</a:t>
            </a:r>
            <a:r>
              <a:rPr lang="uk-UA" sz="4800" b="1" dirty="0" err="1" smtClean="0">
                <a:solidFill>
                  <a:srgbClr val="C00000"/>
                </a:solidFill>
              </a:rPr>
              <a:t>Дега</a:t>
            </a:r>
            <a:r>
              <a:rPr lang="uk-UA" sz="4800" b="1" dirty="0" smtClean="0">
                <a:solidFill>
                  <a:srgbClr val="C00000"/>
                </a:solidFill>
              </a:rPr>
              <a:t>, О.</a:t>
            </a:r>
            <a:r>
              <a:rPr lang="uk-UA" sz="4800" b="1" dirty="0" err="1" smtClean="0">
                <a:solidFill>
                  <a:srgbClr val="C00000"/>
                </a:solidFill>
              </a:rPr>
              <a:t>Ренуар</a:t>
            </a:r>
            <a:r>
              <a:rPr lang="uk-UA" sz="4800" b="1" dirty="0" smtClean="0">
                <a:solidFill>
                  <a:srgbClr val="C00000"/>
                </a:solidFill>
              </a:rPr>
              <a:t>, А.</a:t>
            </a:r>
            <a:r>
              <a:rPr lang="uk-UA" sz="4800" b="1" dirty="0" err="1" smtClean="0">
                <a:solidFill>
                  <a:srgbClr val="C00000"/>
                </a:solidFill>
              </a:rPr>
              <a:t>Сіслей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00438"/>
            <a:ext cx="8286808" cy="314327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Найяскравіші представники імпресіонізму в музиці – французькі композитори          </a:t>
            </a:r>
          </a:p>
          <a:p>
            <a:pPr algn="l"/>
            <a:r>
              <a:rPr lang="uk-UA" sz="4800" b="1" dirty="0" smtClean="0">
                <a:solidFill>
                  <a:srgbClr val="C00000"/>
                </a:solidFill>
              </a:rPr>
              <a:t>Клод Дебюссі </a:t>
            </a:r>
            <a:r>
              <a:rPr lang="uk-UA" sz="4800" b="1" dirty="0" smtClean="0">
                <a:solidFill>
                  <a:srgbClr val="002060"/>
                </a:solidFill>
              </a:rPr>
              <a:t>та</a:t>
            </a:r>
            <a:r>
              <a:rPr lang="uk-UA" sz="4800" b="1" dirty="0" smtClean="0">
                <a:solidFill>
                  <a:srgbClr val="C00000"/>
                </a:solidFill>
              </a:rPr>
              <a:t> Моріс Равель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929190" y="0"/>
            <a:ext cx="4214810" cy="3600451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Дж.Балла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err="1" smtClean="0"/>
              <a:t>“Дівчина</a:t>
            </a:r>
            <a:r>
              <a:rPr lang="uk-UA" sz="3200" dirty="0" smtClean="0"/>
              <a:t> вибігає на </a:t>
            </a:r>
            <a:r>
              <a:rPr lang="uk-UA" sz="3200" dirty="0" err="1" smtClean="0"/>
              <a:t>балкон”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3786214" cy="1500174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dirty="0" err="1" smtClean="0">
                <a:solidFill>
                  <a:schemeClr val="tx1"/>
                </a:solidFill>
              </a:rPr>
              <a:t>“Динамічна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послідовність”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Дж.Балла.Дівч,вибіг.на балк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3700" cy="4824000"/>
          </a:xfrm>
          <a:prstGeom prst="rect">
            <a:avLst/>
          </a:prstGeom>
        </p:spPr>
      </p:pic>
      <p:pic>
        <p:nvPicPr>
          <p:cNvPr id="6" name="Рисунок 5" descr="Джоакомо Балла.Динаміч. послідовн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3360" y="2934000"/>
            <a:ext cx="4900640" cy="3924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Дж.Балла</a:t>
            </a:r>
            <a:r>
              <a:rPr lang="uk-UA" dirty="0" smtClean="0"/>
              <a:t> </a:t>
            </a:r>
            <a:r>
              <a:rPr lang="uk-UA" dirty="0" err="1" smtClean="0"/>
              <a:t>“Ластівки”</a:t>
            </a:r>
            <a:endParaRPr lang="ru-RU" dirty="0"/>
          </a:p>
        </p:txBody>
      </p:sp>
      <p:pic>
        <p:nvPicPr>
          <p:cNvPr id="6" name="Рисунок 5" descr="Giacomo Balla.Let lastavica.1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" y="0"/>
            <a:ext cx="9202696" cy="622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"/>
            <a:ext cx="8715436" cy="360045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Дадаїзм</a:t>
            </a:r>
            <a:r>
              <a:rPr lang="uk-UA" dirty="0" smtClean="0"/>
              <a:t> </a:t>
            </a:r>
            <a:r>
              <a:rPr lang="uk-UA" sz="3200" dirty="0" smtClean="0"/>
              <a:t>(</a:t>
            </a:r>
            <a:r>
              <a:rPr lang="uk-UA" sz="3200" dirty="0" err="1" smtClean="0"/>
              <a:t>“нісенітниця”</a:t>
            </a:r>
            <a:r>
              <a:rPr lang="uk-UA" sz="3200" dirty="0" smtClean="0"/>
              <a:t>) </a:t>
            </a:r>
            <a:r>
              <a:rPr lang="uk-UA" dirty="0" err="1" smtClean="0"/>
              <a:t>–</a:t>
            </a:r>
            <a:r>
              <a:rPr lang="uk-UA" sz="3200" b="1" dirty="0" err="1" smtClean="0">
                <a:solidFill>
                  <a:srgbClr val="002060"/>
                </a:solidFill>
              </a:rPr>
              <a:t>абсурд</a:t>
            </a:r>
            <a:r>
              <a:rPr lang="uk-UA" sz="3200" b="1" dirty="0" smtClean="0">
                <a:solidFill>
                  <a:srgbClr val="002060"/>
                </a:solidFill>
              </a:rPr>
              <a:t>, безглузді колажі, домальовані шедеври, концерти, де замість музики били в банки, блазенські танці, скандали…Це своєрідний анархічний бунт молодих художників, які намагались зрозуміти і показати бурхливий дух своєї епохи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358246" cy="292895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Марсель </a:t>
            </a:r>
            <a:r>
              <a:rPr lang="uk-UA" sz="3600" b="1" dirty="0" err="1" smtClean="0">
                <a:solidFill>
                  <a:srgbClr val="C00000"/>
                </a:solidFill>
                <a:latin typeface="Georgia" pitchFamily="18" charset="0"/>
              </a:rPr>
              <a:t>Дюшан</a:t>
            </a: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, Макс Ернст, </a:t>
            </a:r>
            <a:r>
              <a:rPr lang="uk-UA" sz="3600" b="1" dirty="0" err="1" smtClean="0">
                <a:solidFill>
                  <a:srgbClr val="C00000"/>
                </a:solidFill>
                <a:latin typeface="Georgia" pitchFamily="18" charset="0"/>
              </a:rPr>
              <a:t>Курт</a:t>
            </a: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3600" b="1" dirty="0" err="1" smtClean="0">
                <a:solidFill>
                  <a:srgbClr val="C00000"/>
                </a:solidFill>
                <a:latin typeface="Georgia" pitchFamily="18" charset="0"/>
              </a:rPr>
              <a:t>Швіттерс</a:t>
            </a: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uk-UA" sz="3600" b="1" dirty="0" err="1" smtClean="0">
                <a:solidFill>
                  <a:srgbClr val="C00000"/>
                </a:solidFill>
                <a:latin typeface="Georgia" pitchFamily="18" charset="0"/>
              </a:rPr>
              <a:t>Ханна</a:t>
            </a: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3600" b="1" dirty="0" err="1" smtClean="0">
                <a:solidFill>
                  <a:srgbClr val="C00000"/>
                </a:solidFill>
                <a:latin typeface="Georgia" pitchFamily="18" charset="0"/>
              </a:rPr>
              <a:t>Хьог</a:t>
            </a:r>
            <a:endParaRPr lang="uk-UA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У їхній творчості немає нічого спільного. Нічого окрім нічим не обмеженого прагнення свободи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6248" y="1"/>
            <a:ext cx="4171952" cy="714355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rgbClr val="C00000"/>
                </a:solidFill>
              </a:rPr>
              <a:t>Марсель </a:t>
            </a:r>
            <a:r>
              <a:rPr lang="uk-UA" sz="3200" b="1" dirty="0" err="1" smtClean="0">
                <a:solidFill>
                  <a:srgbClr val="C00000"/>
                </a:solidFill>
              </a:rPr>
              <a:t>Дюшан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43438" y="2357430"/>
            <a:ext cx="4500562" cy="642942"/>
          </a:xfrm>
        </p:spPr>
        <p:txBody>
          <a:bodyPr/>
          <a:lstStyle/>
          <a:p>
            <a:pPr algn="r"/>
            <a:r>
              <a:rPr lang="uk-UA" b="1" dirty="0" err="1" smtClean="0">
                <a:solidFill>
                  <a:srgbClr val="C00000"/>
                </a:solidFill>
              </a:rPr>
              <a:t>Курт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Швіттерс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Дюшан Марсель.jpg"/>
          <p:cNvPicPr>
            <a:picLocks noChangeAspect="1"/>
          </p:cNvPicPr>
          <p:nvPr/>
        </p:nvPicPr>
        <p:blipFill rotWithShape="1">
          <a:blip r:embed="rId3" cstate="print"/>
          <a:srcRect b="5926"/>
          <a:stretch/>
        </p:blipFill>
        <p:spPr>
          <a:xfrm>
            <a:off x="-40" y="0"/>
            <a:ext cx="4261382" cy="6400800"/>
          </a:xfrm>
          <a:prstGeom prst="rect">
            <a:avLst/>
          </a:prstGeom>
        </p:spPr>
      </p:pic>
      <p:pic>
        <p:nvPicPr>
          <p:cNvPr id="6" name="Рисунок 5" descr="Швіттерс Ку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9378" y="2970000"/>
            <a:ext cx="4984622" cy="388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86728" cy="4214841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Сюрреалізм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(</a:t>
            </a:r>
            <a:r>
              <a:rPr lang="uk-UA" sz="3200" dirty="0" err="1" smtClean="0">
                <a:latin typeface="Georgia" pitchFamily="18" charset="0"/>
              </a:rPr>
              <a:t>“надреальне”</a:t>
            </a:r>
            <a:r>
              <a:rPr lang="uk-UA" sz="3200" dirty="0" smtClean="0">
                <a:latin typeface="Georgia" pitchFamily="18" charset="0"/>
              </a:rPr>
              <a:t>) </a:t>
            </a:r>
            <a:r>
              <a:rPr lang="uk-UA" sz="3200" dirty="0" err="1" smtClean="0">
                <a:latin typeface="Georgia" pitchFamily="18" charset="0"/>
              </a:rPr>
              <a:t>–</a:t>
            </a:r>
            <a:r>
              <a:rPr lang="uk-UA" sz="3200" b="1" dirty="0" err="1" smtClean="0">
                <a:solidFill>
                  <a:srgbClr val="002060"/>
                </a:solidFill>
                <a:latin typeface="Georgia" pitchFamily="18" charset="0"/>
              </a:rPr>
              <a:t>реальні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 предмети та істоти з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’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являються у неймовірних поєднаннях, що дає дивні або жахливі враження від картин.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r>
              <a:rPr lang="uk-UA" sz="3200" dirty="0" smtClean="0">
                <a:latin typeface="Georgia" pitchFamily="18" charset="0"/>
              </a:rPr>
              <a:t>Сюрреалізм прославляє сновидіння і фантазію.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8072494" cy="228601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Сальвадор Далі,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Ів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Тангі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, Хуан Міро,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Рене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Маргаритт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29198"/>
            <a:ext cx="2928926" cy="1714512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С.Далі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С.Далі 2.jpg"/>
          <p:cNvPicPr>
            <a:picLocks noChangeAspect="1"/>
          </p:cNvPicPr>
          <p:nvPr/>
        </p:nvPicPr>
        <p:blipFill>
          <a:blip r:embed="rId3" cstate="print"/>
          <a:srcRect b="7723"/>
          <a:stretch>
            <a:fillRect/>
          </a:stretch>
        </p:blipFill>
        <p:spPr>
          <a:xfrm>
            <a:off x="2571736" y="3500438"/>
            <a:ext cx="5753100" cy="3357562"/>
          </a:xfrm>
          <a:prstGeom prst="rect">
            <a:avLst/>
          </a:prstGeom>
        </p:spPr>
      </p:pic>
      <p:pic>
        <p:nvPicPr>
          <p:cNvPr id="5" name="Picture 13" descr="ВНУТРЕННЕЕ РАВНОВЕСИЕ ПЕРА ЛЕБЕД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86116" y="0"/>
            <a:ext cx="3187941" cy="3384000"/>
          </a:xfrm>
          <a:prstGeom prst="rect">
            <a:avLst/>
          </a:prstGeom>
        </p:spPr>
      </p:pic>
      <p:pic>
        <p:nvPicPr>
          <p:cNvPr id="6" name="Рисунок 5" descr="Далі С.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333750" cy="4257675"/>
          </a:xfrm>
          <a:prstGeom prst="rect">
            <a:avLst/>
          </a:prstGeom>
        </p:spPr>
      </p:pic>
      <p:pic>
        <p:nvPicPr>
          <p:cNvPr id="7" name="Picture 10" descr="ПРИЗРАЧНАЯ КОР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142984"/>
            <a:ext cx="3183730" cy="3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"/>
            <a:ext cx="8643998" cy="4786321"/>
          </a:xfrm>
        </p:spPr>
        <p:txBody>
          <a:bodyPr/>
          <a:lstStyle/>
          <a:p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Абстракціонізм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– 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безпредметне мистецтво, яке цілком виключає ідейний зміст та образну форму і відмовляється від видимої реальності.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r>
              <a:rPr lang="uk-UA" sz="2800" dirty="0" smtClean="0">
                <a:latin typeface="Georgia" pitchFamily="18" charset="0"/>
              </a:rPr>
              <a:t>В.</a:t>
            </a:r>
            <a:r>
              <a:rPr lang="uk-UA" sz="2800" dirty="0" err="1" smtClean="0">
                <a:latin typeface="Georgia" pitchFamily="18" charset="0"/>
              </a:rPr>
              <a:t>Кандинський</a:t>
            </a:r>
            <a:r>
              <a:rPr lang="uk-UA" sz="2800" dirty="0" smtClean="0">
                <a:latin typeface="Georgia" pitchFamily="18" charset="0"/>
              </a:rPr>
              <a:t>: “В сучасному живописі крапка говорить іноді більше, ніж людська </a:t>
            </a:r>
            <a:r>
              <a:rPr lang="uk-UA" sz="2800" dirty="0" err="1" smtClean="0">
                <a:latin typeface="Georgia" pitchFamily="18" charset="0"/>
              </a:rPr>
              <a:t>фігура”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000636"/>
            <a:ext cx="8929718" cy="185736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В.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Кандинський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, К.Малевич, П.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Мондріан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57752" cy="158272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В.</a:t>
            </a:r>
            <a:r>
              <a:rPr lang="uk-UA" b="1" dirty="0" err="1" smtClean="0">
                <a:solidFill>
                  <a:srgbClr val="C00000"/>
                </a:solidFill>
              </a:rPr>
              <a:t>Кандинський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Кандинський 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357430"/>
            <a:ext cx="4824000" cy="3504936"/>
          </a:xfrm>
          <a:prstGeom prst="rect">
            <a:avLst/>
          </a:prstGeom>
        </p:spPr>
      </p:pic>
      <p:pic>
        <p:nvPicPr>
          <p:cNvPr id="5" name="Рисунок 4" descr="Кандинський.Козаки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0"/>
            <a:ext cx="4320000" cy="3240000"/>
          </a:xfrm>
          <a:prstGeom prst="rect">
            <a:avLst/>
          </a:prstGeom>
        </p:spPr>
      </p:pic>
      <p:pic>
        <p:nvPicPr>
          <p:cNvPr id="6" name="Picture 4" descr="wassilykandin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2232025" cy="3671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Picture 11" descr="5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3201050" cy="2412000"/>
          </a:xfrm>
          <a:prstGeom prst="rect">
            <a:avLst/>
          </a:prstGeom>
          <a:noFill/>
        </p:spPr>
      </p:pic>
      <p:pic>
        <p:nvPicPr>
          <p:cNvPr id="5" name="Picture 12" descr="5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3131030" cy="1944000"/>
          </a:xfrm>
          <a:prstGeom prst="rect">
            <a:avLst/>
          </a:prstGeom>
          <a:noFill/>
        </p:spPr>
      </p:pic>
      <p:pic>
        <p:nvPicPr>
          <p:cNvPr id="6" name="Picture 15" descr="5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3203575" cy="2047875"/>
          </a:xfrm>
          <a:prstGeom prst="rect">
            <a:avLst/>
          </a:prstGeom>
          <a:noFill/>
        </p:spPr>
      </p:pic>
      <p:pic>
        <p:nvPicPr>
          <p:cNvPr id="7" name="Picture 13" descr="5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0"/>
            <a:ext cx="2665413" cy="2447925"/>
          </a:xfrm>
          <a:prstGeom prst="rect">
            <a:avLst/>
          </a:prstGeom>
          <a:noFill/>
        </p:spPr>
      </p:pic>
      <p:pic>
        <p:nvPicPr>
          <p:cNvPr id="8" name="Picture 16" descr="51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500306"/>
            <a:ext cx="3024188" cy="1943100"/>
          </a:xfrm>
          <a:prstGeom prst="rect">
            <a:avLst/>
          </a:prstGeom>
          <a:noFill/>
        </p:spPr>
      </p:pic>
      <p:pic>
        <p:nvPicPr>
          <p:cNvPr id="9" name="Picture 17" descr="51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572008"/>
            <a:ext cx="2878137" cy="2133600"/>
          </a:xfrm>
          <a:prstGeom prst="rect">
            <a:avLst/>
          </a:prstGeom>
          <a:noFill/>
        </p:spPr>
      </p:pic>
      <p:pic>
        <p:nvPicPr>
          <p:cNvPr id="10" name="Picture 14" descr="51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0"/>
            <a:ext cx="2771775" cy="2474912"/>
          </a:xfrm>
          <a:prstGeom prst="rect">
            <a:avLst/>
          </a:prstGeom>
          <a:noFill/>
        </p:spPr>
      </p:pic>
      <p:pic>
        <p:nvPicPr>
          <p:cNvPr id="11" name="Picture 18" descr="51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2643182"/>
            <a:ext cx="2843212" cy="1871663"/>
          </a:xfrm>
          <a:prstGeom prst="rect">
            <a:avLst/>
          </a:prstGeom>
          <a:noFill/>
        </p:spPr>
      </p:pic>
      <p:pic>
        <p:nvPicPr>
          <p:cNvPr id="12" name="Picture 19" descr="51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4572008"/>
            <a:ext cx="2562225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Казимир Малевич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10" descr="images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316287" cy="3816350"/>
          </a:xfrm>
          <a:prstGeom prst="rect">
            <a:avLst/>
          </a:prstGeom>
        </p:spPr>
      </p:pic>
      <p:pic>
        <p:nvPicPr>
          <p:cNvPr id="5" name="Picture 9" descr="imag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43240" y="1142984"/>
            <a:ext cx="2270708" cy="2016000"/>
          </a:xfrm>
          <a:prstGeom prst="rect">
            <a:avLst/>
          </a:prstGeom>
        </p:spPr>
      </p:pic>
      <p:pic>
        <p:nvPicPr>
          <p:cNvPr id="6" name="Picture 18" descr="images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71612"/>
            <a:ext cx="2067182" cy="2052000"/>
          </a:xfrm>
          <a:prstGeom prst="rect">
            <a:avLst/>
          </a:prstGeom>
          <a:noFill/>
        </p:spPr>
      </p:pic>
      <p:pic>
        <p:nvPicPr>
          <p:cNvPr id="7" name="Picture 16" descr="images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50000"/>
            <a:ext cx="2779701" cy="2808000"/>
          </a:xfrm>
          <a:prstGeom prst="rect">
            <a:avLst/>
          </a:prstGeom>
          <a:noFill/>
        </p:spPr>
      </p:pic>
      <p:pic>
        <p:nvPicPr>
          <p:cNvPr id="8" name="Picture 10" descr="images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071802" y="4194000"/>
            <a:ext cx="2869627" cy="2664000"/>
          </a:xfrm>
          <a:prstGeom prst="rect">
            <a:avLst/>
          </a:prstGeom>
        </p:spPr>
      </p:pic>
      <p:pic>
        <p:nvPicPr>
          <p:cNvPr id="9" name="Picture 19" descr="images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1" y="4214818"/>
            <a:ext cx="2848348" cy="2664000"/>
          </a:xfrm>
          <a:prstGeom prst="rect">
            <a:avLst/>
          </a:prstGeom>
          <a:noFill/>
        </p:spPr>
      </p:pic>
      <p:pic>
        <p:nvPicPr>
          <p:cNvPr id="10" name="Picture 17" descr="images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6237" y="1643050"/>
            <a:ext cx="1677763" cy="24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.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" y="0"/>
            <a:ext cx="9187736" cy="6876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r"/>
            <a:r>
              <a:rPr lang="uk-UA" sz="3600" dirty="0" smtClean="0"/>
              <a:t>Клод Моне. </a:t>
            </a:r>
            <a:r>
              <a:rPr lang="uk-UA" sz="3600" dirty="0" err="1" smtClean="0"/>
              <a:t>“Враження</a:t>
            </a:r>
            <a:r>
              <a:rPr lang="uk-UA" sz="3600" dirty="0" smtClean="0"/>
              <a:t>. Схід </a:t>
            </a:r>
            <a:r>
              <a:rPr lang="uk-UA" sz="3600" dirty="0" err="1" smtClean="0"/>
              <a:t>сонця”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8286808" cy="3314722"/>
          </a:xfrm>
        </p:spPr>
        <p:txBody>
          <a:bodyPr>
            <a:normAutofit fontScale="90000"/>
          </a:bodyPr>
          <a:lstStyle/>
          <a:p>
            <a:r>
              <a:rPr lang="uk-UA" sz="7200" b="1" dirty="0" err="1" smtClean="0">
                <a:solidFill>
                  <a:srgbClr val="C00000"/>
                </a:solidFill>
                <a:latin typeface="Georgia" pitchFamily="18" charset="0"/>
              </a:rPr>
              <a:t>Оп-арт</a:t>
            </a:r>
            <a:r>
              <a:rPr lang="uk-UA" dirty="0" smtClean="0"/>
              <a:t> </a:t>
            </a:r>
            <a:r>
              <a:rPr lang="uk-UA" sz="3200" dirty="0" smtClean="0"/>
              <a:t>(</a:t>
            </a:r>
            <a:r>
              <a:rPr lang="uk-UA" sz="3200" dirty="0" err="1" smtClean="0"/>
              <a:t>“оптичне</a:t>
            </a:r>
            <a:r>
              <a:rPr lang="uk-UA" sz="3200" dirty="0" smtClean="0"/>
              <a:t> </a:t>
            </a:r>
            <a:r>
              <a:rPr lang="uk-UA" sz="3200" dirty="0" err="1" smtClean="0"/>
              <a:t>мистецтво”</a:t>
            </a:r>
            <a:r>
              <a:rPr lang="uk-UA" sz="3200" dirty="0" smtClean="0"/>
              <a:t>) – 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передача оптичних ефектів, використання різних зорових ілюзій, що </a:t>
            </a:r>
            <a:r>
              <a:rPr lang="uk-UA" sz="3200" b="1" dirty="0" err="1" smtClean="0">
                <a:solidFill>
                  <a:srgbClr val="002060"/>
                </a:solidFill>
                <a:latin typeface="Georgia" pitchFamily="18" charset="0"/>
              </a:rPr>
              <a:t>грунтуються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 на особливостях сприйняття пласких і просторових фігур. 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8143932" cy="2500330"/>
          </a:xfrm>
        </p:spPr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</a:rPr>
              <a:t>Засновники течії: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Віктор </a:t>
            </a:r>
            <a:r>
              <a:rPr lang="uk-UA" sz="4400" b="1" dirty="0" err="1" smtClean="0">
                <a:solidFill>
                  <a:srgbClr val="C00000"/>
                </a:solidFill>
                <a:latin typeface="Georgia" pitchFamily="18" charset="0"/>
              </a:rPr>
              <a:t>Вазарелі</a:t>
            </a:r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Бріджит </a:t>
            </a:r>
            <a:r>
              <a:rPr lang="uk-UA" sz="4400" b="1" dirty="0" err="1" smtClean="0">
                <a:solidFill>
                  <a:srgbClr val="C00000"/>
                </a:solidFill>
                <a:latin typeface="Georgia" pitchFamily="18" charset="0"/>
              </a:rPr>
              <a:t>Райлі</a:t>
            </a:r>
            <a:endParaRPr lang="ru-RU" sz="4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214678" cy="928694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solidFill>
                  <a:srgbClr val="C00000"/>
                </a:solidFill>
              </a:rPr>
              <a:t>В.</a:t>
            </a:r>
            <a:r>
              <a:rPr lang="uk-UA" sz="4000" b="1" dirty="0" err="1" smtClean="0">
                <a:solidFill>
                  <a:srgbClr val="C00000"/>
                </a:solidFill>
              </a:rPr>
              <a:t>Вазарелі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Вазарелі.Скульпту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0" y="0"/>
            <a:ext cx="6624000" cy="4968000"/>
          </a:xfrm>
          <a:prstGeom prst="rect">
            <a:avLst/>
          </a:prstGeom>
        </p:spPr>
      </p:pic>
      <p:pic>
        <p:nvPicPr>
          <p:cNvPr id="4" name="Рисунок 3" descr="В.Вазарелі. Муз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94000"/>
            <a:ext cx="4752000" cy="3564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500430" cy="158272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Б.</a:t>
            </a:r>
            <a:r>
              <a:rPr lang="uk-UA" b="1" dirty="0" err="1" smtClean="0">
                <a:solidFill>
                  <a:srgbClr val="C00000"/>
                </a:solidFill>
              </a:rPr>
              <a:t>Райлі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Райлі Б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0000" cy="5580000"/>
          </a:xfrm>
          <a:prstGeom prst="rect">
            <a:avLst/>
          </a:prstGeom>
        </p:spPr>
      </p:pic>
      <p:pic>
        <p:nvPicPr>
          <p:cNvPr id="5" name="Рисунок 4" descr="Райлі Б.Виставка робі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4015" y="3582000"/>
            <a:ext cx="5249985" cy="327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357694"/>
            <a:ext cx="4000496" cy="228601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Б.</a:t>
            </a:r>
            <a:r>
              <a:rPr lang="uk-UA" b="1" dirty="0" err="1" smtClean="0">
                <a:solidFill>
                  <a:srgbClr val="C00000"/>
                </a:solidFill>
                <a:latin typeface="Georgia" pitchFamily="18" charset="0"/>
              </a:rPr>
              <a:t>Райлі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Райлі Б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125369" cy="4032000"/>
          </a:xfrm>
          <a:prstGeom prst="rect">
            <a:avLst/>
          </a:prstGeom>
        </p:spPr>
      </p:pic>
      <p:pic>
        <p:nvPicPr>
          <p:cNvPr id="5" name="Рисунок 4" descr="Райлі Б.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775" y="0"/>
            <a:ext cx="4467225" cy="3752850"/>
          </a:xfrm>
          <a:prstGeom prst="rect">
            <a:avLst/>
          </a:prstGeom>
        </p:spPr>
      </p:pic>
      <p:pic>
        <p:nvPicPr>
          <p:cNvPr id="6" name="Рисунок 5" descr="Райлі Бріджі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048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4429131"/>
          </a:xfrm>
        </p:spPr>
        <p:txBody>
          <a:bodyPr/>
          <a:lstStyle/>
          <a:p>
            <a:r>
              <a:rPr lang="uk-UA" sz="6000" b="1" dirty="0" err="1" smtClean="0">
                <a:solidFill>
                  <a:srgbClr val="C00000"/>
                </a:solidFill>
                <a:latin typeface="Georgia" pitchFamily="18" charset="0"/>
              </a:rPr>
              <a:t>Імп-арт</a:t>
            </a:r>
            <a:r>
              <a:rPr lang="uk-UA" dirty="0" smtClean="0"/>
              <a:t> </a:t>
            </a:r>
            <a:r>
              <a:rPr lang="uk-UA" sz="3200" dirty="0" smtClean="0"/>
              <a:t>(</a:t>
            </a:r>
            <a:r>
              <a:rPr lang="uk-UA" sz="3200" dirty="0" err="1" smtClean="0"/>
              <a:t>“неможливе</a:t>
            </a:r>
            <a:r>
              <a:rPr lang="uk-UA" sz="3200" dirty="0" smtClean="0"/>
              <a:t> </a:t>
            </a:r>
            <a:r>
              <a:rPr lang="uk-UA" sz="3200" dirty="0" err="1" smtClean="0"/>
              <a:t>мистецтво”</a:t>
            </a:r>
            <a:r>
              <a:rPr lang="uk-UA" sz="3200" dirty="0" smtClean="0"/>
              <a:t>)- </a:t>
            </a:r>
            <a:r>
              <a:rPr lang="uk-UA" sz="3200" b="1" dirty="0" smtClean="0">
                <a:solidFill>
                  <a:srgbClr val="002060"/>
                </a:solidFill>
              </a:rPr>
              <a:t>досліджує властивості просторового сприйняття.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/>
              <a:t>Майстри </a:t>
            </a:r>
            <a:r>
              <a:rPr lang="uk-UA" sz="3200" dirty="0" err="1" smtClean="0"/>
              <a:t>імп-арту</a:t>
            </a:r>
            <a:r>
              <a:rPr lang="uk-UA" sz="3200" dirty="0" smtClean="0"/>
              <a:t> зображують об</a:t>
            </a:r>
            <a:r>
              <a:rPr lang="en-US" sz="3200" dirty="0" smtClean="0"/>
              <a:t>’</a:t>
            </a:r>
            <a:r>
              <a:rPr lang="uk-UA" sz="3200" dirty="0" err="1" smtClean="0"/>
              <a:t>єкти</a:t>
            </a:r>
            <a:r>
              <a:rPr lang="uk-UA" sz="3200" dirty="0" smtClean="0"/>
              <a:t>, які не можуть існувати реально: їхні елементи з</a:t>
            </a:r>
            <a:r>
              <a:rPr lang="en-US" sz="3200" dirty="0" smtClean="0"/>
              <a:t>’</a:t>
            </a:r>
            <a:r>
              <a:rPr lang="uk-UA" sz="3200" dirty="0" err="1" smtClean="0"/>
              <a:t>єднано</a:t>
            </a:r>
            <a:r>
              <a:rPr lang="uk-UA" sz="3200" dirty="0" smtClean="0"/>
              <a:t> між собою так, як фізично поєднати їх було б неможливо.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4643446"/>
            <a:ext cx="7215238" cy="200026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  <a:t>М.К.</a:t>
            </a:r>
            <a:r>
              <a:rPr lang="uk-UA" sz="5400" b="1" dirty="0" err="1" smtClean="0">
                <a:solidFill>
                  <a:srgbClr val="C00000"/>
                </a:solidFill>
                <a:latin typeface="Georgia" pitchFamily="18" charset="0"/>
              </a:rPr>
              <a:t>Ешер</a:t>
            </a:r>
            <a: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  <a:t> Роб </a:t>
            </a:r>
            <a:r>
              <a:rPr lang="uk-UA" sz="5400" b="1" dirty="0" err="1" smtClean="0">
                <a:solidFill>
                  <a:srgbClr val="C00000"/>
                </a:solidFill>
                <a:latin typeface="Georgia" pitchFamily="18" charset="0"/>
              </a:rPr>
              <a:t>Гонсалвес</a:t>
            </a:r>
            <a:endParaRPr lang="ru-RU" sz="5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535781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Р.</a:t>
            </a:r>
            <a:r>
              <a:rPr lang="uk-UA" b="1" dirty="0" err="1" smtClean="0">
                <a:solidFill>
                  <a:srgbClr val="C00000"/>
                </a:solidFill>
              </a:rPr>
              <a:t>Гонсалвес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Гонсалвес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038475"/>
            <a:ext cx="5715000" cy="3819525"/>
          </a:xfrm>
          <a:prstGeom prst="rect">
            <a:avLst/>
          </a:prstGeom>
        </p:spPr>
      </p:pic>
      <p:pic>
        <p:nvPicPr>
          <p:cNvPr id="4" name="Рисунок 3" descr="Гонсалвес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" y="0"/>
            <a:ext cx="3730184" cy="5112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нсалвес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8781047" cy="684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Гонсалвес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" y="0"/>
            <a:ext cx="6059624" cy="6840000"/>
          </a:xfrm>
          <a:prstGeom prst="rect">
            <a:avLst/>
          </a:prstGeom>
        </p:spPr>
      </p:pic>
      <p:pic>
        <p:nvPicPr>
          <p:cNvPr id="5" name="Рисунок 4" descr="Гонсалвес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0160" y="1602000"/>
            <a:ext cx="3363840" cy="525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429131"/>
          </a:xfrm>
        </p:spPr>
        <p:txBody>
          <a:bodyPr/>
          <a:lstStyle/>
          <a:p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Поп-арт</a:t>
            </a:r>
            <a:r>
              <a:rPr lang="uk-UA" dirty="0" smtClean="0"/>
              <a:t> </a:t>
            </a:r>
            <a:r>
              <a:rPr lang="uk-UA" sz="2800" dirty="0" smtClean="0"/>
              <a:t>(</a:t>
            </a:r>
            <a:r>
              <a:rPr lang="uk-UA" sz="2800" dirty="0" err="1" smtClean="0"/>
              <a:t>“популярне</a:t>
            </a:r>
            <a:r>
              <a:rPr lang="uk-UA" sz="2800" dirty="0" smtClean="0"/>
              <a:t> </a:t>
            </a:r>
            <a:r>
              <a:rPr lang="uk-UA" sz="2800" dirty="0" err="1" smtClean="0"/>
              <a:t>мистецтво”</a:t>
            </a:r>
            <a:r>
              <a:rPr lang="uk-UA" sz="2800" dirty="0" smtClean="0"/>
              <a:t>) – </a:t>
            </a:r>
            <a:r>
              <a:rPr lang="uk-UA" sz="2800" b="1" dirty="0" smtClean="0">
                <a:solidFill>
                  <a:srgbClr val="002060"/>
                </a:solidFill>
              </a:rPr>
              <a:t>стиль, що виник у 50-х роках ХХ ст.  на противагу абстракціонізму як мистецтво витонченої розваги вищих класів.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err="1" smtClean="0"/>
              <a:t>Зображаються</a:t>
            </a:r>
            <a:r>
              <a:rPr lang="uk-UA" sz="2800" dirty="0" smtClean="0"/>
              <a:t> повсякденні речі й технічні вироби, причому втрачається межа між живописом і скульптурою, колажем і театральною виставою.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4357694"/>
            <a:ext cx="7429552" cy="2071702"/>
          </a:xfrm>
        </p:spPr>
        <p:txBody>
          <a:bodyPr>
            <a:normAutofit lnSpcReduction="10000"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Р.</a:t>
            </a:r>
            <a:r>
              <a:rPr lang="uk-UA" sz="4400" b="1" dirty="0" err="1" smtClean="0">
                <a:solidFill>
                  <a:srgbClr val="C00000"/>
                </a:solidFill>
                <a:latin typeface="Georgia" pitchFamily="18" charset="0"/>
              </a:rPr>
              <a:t>Раушенберг</a:t>
            </a:r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Р.Ліхтенштейн, К.</a:t>
            </a:r>
            <a:r>
              <a:rPr lang="uk-UA" sz="4400" b="1" dirty="0" err="1" smtClean="0">
                <a:solidFill>
                  <a:srgbClr val="C00000"/>
                </a:solidFill>
                <a:latin typeface="Georgia" pitchFamily="18" charset="0"/>
              </a:rPr>
              <a:t>Ольденбург</a:t>
            </a:r>
            <a:endParaRPr lang="ru-RU" sz="4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5" name="Рисунок 4" descr="Раушенбер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88588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.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" y="0"/>
            <a:ext cx="9140723" cy="684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Клод Моне </a:t>
            </a:r>
            <a:r>
              <a:rPr lang="uk-UA" dirty="0" err="1" smtClean="0"/>
              <a:t>“Осінь”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Раушенберг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643314"/>
            <a:ext cx="4320000" cy="2880000"/>
          </a:xfrm>
          <a:prstGeom prst="rect">
            <a:avLst/>
          </a:prstGeom>
        </p:spPr>
      </p:pic>
      <p:pic>
        <p:nvPicPr>
          <p:cNvPr id="5" name="Рисунок 4" descr="Раушенберг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290"/>
            <a:ext cx="4337432" cy="3096000"/>
          </a:xfrm>
          <a:prstGeom prst="rect">
            <a:avLst/>
          </a:prstGeom>
        </p:spPr>
      </p:pic>
      <p:pic>
        <p:nvPicPr>
          <p:cNvPr id="6" name="Рисунок 5" descr="Раушенберг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28"/>
            <a:ext cx="4307038" cy="6192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1"/>
            <a:ext cx="8358246" cy="360045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Постмодернізм</a:t>
            </a:r>
            <a:r>
              <a:rPr lang="uk-UA" dirty="0" smtClean="0"/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– стиль, що прийшов на зміну модернізму і авангардним течіям.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err="1" smtClean="0"/>
              <a:t>Постмодерністи</a:t>
            </a:r>
            <a:r>
              <a:rPr lang="uk-UA" sz="3200" dirty="0" smtClean="0"/>
              <a:t>, завдяки гіркому історичному досвіду, переконалися у марноті спроб поліпшити світ, втратили ідеологічні ілюзії.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4000504"/>
            <a:ext cx="8429684" cy="2643206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Архітектори ХХ ст. відмовились від традиційних стилів, прагнучи до створення раціональних і функціональних конструкцій, які б відповідали вимогам сучасності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ф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57875" cy="4762500"/>
          </a:xfrm>
          <a:prstGeom prst="rect">
            <a:avLst/>
          </a:prstGeom>
        </p:spPr>
      </p:pic>
      <p:pic>
        <p:nvPicPr>
          <p:cNvPr id="5" name="Рисунок 4" descr="ф.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8960" y="1242000"/>
            <a:ext cx="3875040" cy="561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5" name="Рисунок 4" descr="ф.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50" y="2095500"/>
            <a:ext cx="6572250" cy="4762500"/>
          </a:xfrm>
          <a:prstGeom prst="rect">
            <a:avLst/>
          </a:prstGeom>
        </p:spPr>
      </p:pic>
      <p:pic>
        <p:nvPicPr>
          <p:cNvPr id="4" name="Рисунок 3" descr="ф.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81375" cy="4762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ф.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4000" y="0"/>
            <a:ext cx="6210000" cy="4500000"/>
          </a:xfrm>
          <a:prstGeom prst="rect">
            <a:avLst/>
          </a:prstGeom>
        </p:spPr>
      </p:pic>
      <p:pic>
        <p:nvPicPr>
          <p:cNvPr id="4" name="Рисунок 3" descr="ф.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3286125" cy="4762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ф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25760" cy="4392000"/>
          </a:xfrm>
          <a:prstGeom prst="rect">
            <a:avLst/>
          </a:prstGeom>
        </p:spPr>
      </p:pic>
      <p:pic>
        <p:nvPicPr>
          <p:cNvPr id="4" name="Рисунок 3" descr="ф.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042000"/>
            <a:ext cx="2556720" cy="3816000"/>
          </a:xfrm>
          <a:prstGeom prst="rect">
            <a:avLst/>
          </a:prstGeom>
        </p:spPr>
      </p:pic>
      <p:pic>
        <p:nvPicPr>
          <p:cNvPr id="5" name="Рисунок 4" descr="ф.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6875" y="0"/>
            <a:ext cx="3667125" cy="4762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ф.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4800" y="2430000"/>
            <a:ext cx="6199200" cy="4428000"/>
          </a:xfrm>
          <a:prstGeom prst="rect">
            <a:avLst/>
          </a:prstGeom>
        </p:spPr>
      </p:pic>
      <p:pic>
        <p:nvPicPr>
          <p:cNvPr id="3" name="Рисунок 2" descr="ф.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24250" cy="4762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uk-UA" sz="5400" b="1" dirty="0" err="1" smtClean="0">
                <a:solidFill>
                  <a:srgbClr val="C00000"/>
                </a:solidFill>
                <a:latin typeface="Georgia" pitchFamily="18" charset="0"/>
              </a:rPr>
              <a:t>Деконструктивізм</a:t>
            </a:r>
            <a:endParaRPr lang="ru-RU" sz="5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ф.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4795200" cy="3996000"/>
          </a:xfrm>
          <a:prstGeom prst="rect">
            <a:avLst/>
          </a:prstGeom>
        </p:spPr>
      </p:pic>
      <p:pic>
        <p:nvPicPr>
          <p:cNvPr id="5" name="Рисунок 4" descr="ф.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5" y="2095500"/>
            <a:ext cx="4714875" cy="4762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ф.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0"/>
            <a:ext cx="5886000" cy="3924000"/>
          </a:xfrm>
          <a:prstGeom prst="rect">
            <a:avLst/>
          </a:prstGeom>
        </p:spPr>
      </p:pic>
      <p:pic>
        <p:nvPicPr>
          <p:cNvPr id="4" name="Рисунок 3" descr="ф.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00" y="0"/>
            <a:ext cx="4212000" cy="429795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ф.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34000" cy="4762500"/>
          </a:xfrm>
          <a:prstGeom prst="rect">
            <a:avLst/>
          </a:prstGeom>
        </p:spPr>
      </p:pic>
      <p:pic>
        <p:nvPicPr>
          <p:cNvPr id="4" name="Рисунок 3" descr="ф.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5" y="2095500"/>
            <a:ext cx="5286375" cy="4762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00" cy="6192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143644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К.Моне</a:t>
            </a:r>
            <a:r>
              <a:rPr lang="uk-UA" dirty="0" smtClean="0"/>
              <a:t> </a:t>
            </a:r>
            <a:r>
              <a:rPr lang="uk-UA" dirty="0" err="1" smtClean="0"/>
              <a:t>“Водяні</a:t>
            </a:r>
            <a:r>
              <a:rPr lang="uk-UA" dirty="0" smtClean="0"/>
              <a:t> </a:t>
            </a:r>
            <a:r>
              <a:rPr lang="uk-UA" dirty="0" err="1" smtClean="0"/>
              <a:t>лілї</a:t>
            </a:r>
            <a:r>
              <a:rPr lang="uk-UA" dirty="0" smtClean="0"/>
              <a:t> (хмари)”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ф.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4875" cy="4762500"/>
          </a:xfrm>
          <a:prstGeom prst="rect">
            <a:avLst/>
          </a:prstGeom>
        </p:spPr>
      </p:pic>
      <p:pic>
        <p:nvPicPr>
          <p:cNvPr id="4" name="Рисунок 3" descr="ф.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357298"/>
            <a:ext cx="4516560" cy="550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img_1245185861.gif.jpg"/>
          <p:cNvPicPr>
            <a:picLocks noChangeAspect="1"/>
          </p:cNvPicPr>
          <p:nvPr/>
        </p:nvPicPr>
        <p:blipFill>
          <a:blip r:embed="rId3" cstate="print"/>
          <a:srcRect l="2324" t="3272" r="2382" b="6541"/>
          <a:stretch>
            <a:fillRect/>
          </a:stretch>
        </p:blipFill>
        <p:spPr>
          <a:xfrm>
            <a:off x="-3" y="285728"/>
            <a:ext cx="9159271" cy="615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img_1256295256.gif.jpg"/>
          <p:cNvPicPr>
            <a:picLocks noChangeAspect="1"/>
          </p:cNvPicPr>
          <p:nvPr/>
        </p:nvPicPr>
        <p:blipFill>
          <a:blip r:embed="rId3" cstate="print"/>
          <a:srcRect l="1559" t="2181" r="1804" b="7121"/>
          <a:stretch>
            <a:fillRect/>
          </a:stretch>
        </p:blipFill>
        <p:spPr>
          <a:xfrm>
            <a:off x="0" y="214290"/>
            <a:ext cx="9178624" cy="615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img_1263660565.gif.jpg"/>
          <p:cNvPicPr>
            <a:picLocks noChangeAspect="1"/>
          </p:cNvPicPr>
          <p:nvPr/>
        </p:nvPicPr>
        <p:blipFill>
          <a:blip r:embed="rId3" cstate="print"/>
          <a:srcRect l="1549" t="2168" r="588" b="7121"/>
          <a:stretch>
            <a:fillRect/>
          </a:stretch>
        </p:blipFill>
        <p:spPr>
          <a:xfrm>
            <a:off x="0" y="428604"/>
            <a:ext cx="9180000" cy="60806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img_1267830049.gif.jpg"/>
          <p:cNvPicPr>
            <a:picLocks noChangeAspect="1"/>
          </p:cNvPicPr>
          <p:nvPr/>
        </p:nvPicPr>
        <p:blipFill>
          <a:blip r:embed="rId3" cstate="print"/>
          <a:srcRect l="1558" t="2143" r="262" b="8930"/>
          <a:stretch>
            <a:fillRect/>
          </a:stretch>
        </p:blipFill>
        <p:spPr>
          <a:xfrm>
            <a:off x="0" y="500042"/>
            <a:ext cx="9181235" cy="604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img_1275397552.gif.jpg"/>
          <p:cNvPicPr>
            <a:picLocks noChangeAspect="1"/>
          </p:cNvPicPr>
          <p:nvPr/>
        </p:nvPicPr>
        <p:blipFill>
          <a:blip r:embed="rId3" cstate="print"/>
          <a:srcRect l="2338" t="1091" r="1025" b="7120"/>
          <a:stretch>
            <a:fillRect/>
          </a:stretch>
        </p:blipFill>
        <p:spPr>
          <a:xfrm>
            <a:off x="-3" y="357166"/>
            <a:ext cx="9175686" cy="622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img_1297829971.gif.jpg"/>
          <p:cNvPicPr>
            <a:picLocks noChangeAspect="1"/>
          </p:cNvPicPr>
          <p:nvPr/>
        </p:nvPicPr>
        <p:blipFill>
          <a:blip r:embed="rId3" cstate="print"/>
          <a:srcRect l="2338" t="1094" r="2583" b="6832"/>
          <a:stretch>
            <a:fillRect/>
          </a:stretch>
        </p:blipFill>
        <p:spPr>
          <a:xfrm>
            <a:off x="0" y="285728"/>
            <a:ext cx="9184269" cy="633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4" name="Рисунок 3" descr="img_1310531858.gif.jpg"/>
          <p:cNvPicPr>
            <a:picLocks noChangeAspect="1"/>
          </p:cNvPicPr>
          <p:nvPr/>
        </p:nvPicPr>
        <p:blipFill>
          <a:blip r:embed="rId3" cstate="print"/>
          <a:srcRect l="1553" t="1094" r="566" b="7944"/>
          <a:stretch>
            <a:fillRect/>
          </a:stretch>
        </p:blipFill>
        <p:spPr>
          <a:xfrm>
            <a:off x="0" y="500040"/>
            <a:ext cx="9180000" cy="60585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Рисунок 2" descr="img_1248030854.gif.jpg"/>
          <p:cNvPicPr>
            <a:picLocks noChangeAspect="1"/>
          </p:cNvPicPr>
          <p:nvPr/>
        </p:nvPicPr>
        <p:blipFill>
          <a:blip r:embed="rId3" cstate="print"/>
          <a:srcRect b="5714"/>
          <a:stretch>
            <a:fillRect/>
          </a:stretch>
        </p:blipFill>
        <p:spPr>
          <a:xfrm>
            <a:off x="-2" y="20"/>
            <a:ext cx="5940000" cy="4002158"/>
          </a:xfrm>
          <a:prstGeom prst="rect">
            <a:avLst/>
          </a:prstGeom>
        </p:spPr>
      </p:pic>
      <p:pic>
        <p:nvPicPr>
          <p:cNvPr id="5" name="Рисунок 4" descr="img_1301830369.gif.jpg"/>
          <p:cNvPicPr>
            <a:picLocks noChangeAspect="1"/>
          </p:cNvPicPr>
          <p:nvPr/>
        </p:nvPicPr>
        <p:blipFill>
          <a:blip r:embed="rId4" cstate="print"/>
          <a:srcRect b="9442"/>
          <a:stretch>
            <a:fillRect/>
          </a:stretch>
        </p:blipFill>
        <p:spPr>
          <a:xfrm>
            <a:off x="3500430" y="3143239"/>
            <a:ext cx="5688000" cy="368088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6000" cy="6858000"/>
          </a:xfrm>
          <a:prstGeom prst="rect">
            <a:avLst/>
          </a:prstGeom>
        </p:spPr>
      </p:pic>
      <p:pic>
        <p:nvPicPr>
          <p:cNvPr id="3" name="Picture 4" descr="Lloyds-building-lon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125538"/>
            <a:ext cx="3319463" cy="2528887"/>
          </a:xfrm>
          <a:prstGeom prst="rect">
            <a:avLst/>
          </a:prstGeom>
          <a:noFill/>
          <a:ln/>
        </p:spPr>
      </p:pic>
      <p:pic>
        <p:nvPicPr>
          <p:cNvPr id="4" name="Picture 6" descr="Financial%20Times%20Bui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7" y="1125538"/>
            <a:ext cx="2096530" cy="2916000"/>
          </a:xfrm>
          <a:prstGeom prst="rect">
            <a:avLst/>
          </a:prstGeom>
          <a:noFill/>
        </p:spPr>
      </p:pic>
      <p:pic>
        <p:nvPicPr>
          <p:cNvPr id="5" name="Picture 5" descr="Reu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125538"/>
            <a:ext cx="34194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g-690-1-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8125"/>
            <a:ext cx="3305175" cy="2809875"/>
          </a:xfrm>
          <a:prstGeom prst="rect">
            <a:avLst/>
          </a:prstGeom>
          <a:noFill/>
        </p:spPr>
      </p:pic>
      <p:pic>
        <p:nvPicPr>
          <p:cNvPr id="7" name="Picture 9" descr="chinaban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149725"/>
            <a:ext cx="2063750" cy="2708275"/>
          </a:xfrm>
          <a:prstGeom prst="rect">
            <a:avLst/>
          </a:prstGeom>
          <a:noFill/>
        </p:spPr>
      </p:pic>
      <p:pic>
        <p:nvPicPr>
          <p:cNvPr id="8" name="Picture 8" descr="pd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Хай-тек</a:t>
            </a:r>
            <a:r>
              <a:rPr lang="uk-UA" dirty="0" smtClean="0"/>
              <a:t> – </a:t>
            </a:r>
            <a:r>
              <a:rPr lang="uk-UA" sz="2800" dirty="0" smtClean="0"/>
              <a:t>стиль в архітектурі і дизайні кінця ХХ ст.</a:t>
            </a:r>
            <a:endParaRPr lang="ru-RU" sz="4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192126" cy="6876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6369072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Огюст </a:t>
            </a:r>
            <a:r>
              <a:rPr lang="uk-UA" b="1" dirty="0" err="1" smtClean="0">
                <a:solidFill>
                  <a:srgbClr val="C00000"/>
                </a:solidFill>
              </a:rPr>
              <a:t>Ренуар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“Зонтики”</a:t>
            </a:r>
            <a:endParaRPr lang="ru-RU" dirty="0"/>
          </a:p>
        </p:txBody>
      </p:sp>
      <p:pic>
        <p:nvPicPr>
          <p:cNvPr id="6" name="Рисунок 5" descr="ф.21.jpg"/>
          <p:cNvPicPr>
            <a:picLocks noChangeAspect="1"/>
          </p:cNvPicPr>
          <p:nvPr/>
        </p:nvPicPr>
        <p:blipFill>
          <a:blip r:embed="rId3" cstate="print"/>
          <a:srcRect b="2500"/>
          <a:stretch>
            <a:fillRect/>
          </a:stretch>
        </p:blipFill>
        <p:spPr>
          <a:xfrm>
            <a:off x="0" y="0"/>
            <a:ext cx="4525207" cy="687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l="2360" t="3125" r="2449" b="3125"/>
          <a:stretch>
            <a:fillRect/>
          </a:stretch>
        </p:blipFill>
        <p:spPr>
          <a:xfrm>
            <a:off x="0" y="0"/>
            <a:ext cx="9244400" cy="6876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643306" cy="622619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Огюст </a:t>
            </a:r>
            <a:r>
              <a:rPr lang="uk-UA" b="1" dirty="0" err="1" smtClean="0">
                <a:solidFill>
                  <a:srgbClr val="C00000"/>
                </a:solidFill>
              </a:rPr>
              <a:t>Ренуар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Портрет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Жанни Самарі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ф.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643000" cy="684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.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                                                                    Альфред </a:t>
            </a:r>
            <a:r>
              <a:rPr lang="uk-UA" sz="3200" b="1" dirty="0" err="1" smtClean="0">
                <a:solidFill>
                  <a:srgbClr val="C00000"/>
                </a:solidFill>
              </a:rPr>
              <a:t>Сіслей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                                                                       </a:t>
            </a:r>
            <a:r>
              <a:rPr lang="uk-UA" sz="3200" dirty="0" err="1" smtClean="0">
                <a:solidFill>
                  <a:srgbClr val="002060"/>
                </a:solidFill>
              </a:rPr>
              <a:t>“Стежка</a:t>
            </a:r>
            <a:r>
              <a:rPr lang="uk-UA" sz="3200" dirty="0" smtClean="0">
                <a:solidFill>
                  <a:srgbClr val="002060"/>
                </a:solidFill>
              </a:rPr>
              <a:t> на </a:t>
            </a:r>
            <a:r>
              <a:rPr lang="uk-UA" sz="3200" dirty="0" err="1" smtClean="0">
                <a:solidFill>
                  <a:srgbClr val="002060"/>
                </a:solidFill>
              </a:rPr>
              <a:t>березі”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600</Words>
  <Application>Microsoft Office PowerPoint</Application>
  <PresentationFormat>Экран (4:3)</PresentationFormat>
  <Paragraphs>85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Художні напрями 20 ст.</vt:lpstr>
      <vt:lpstr>Імпресіонізм</vt:lpstr>
      <vt:lpstr>Французькі художники-імпресіоністи К.Моне, К.Піссарро, Е.Дега, О.Ренуар, А.Сіслей</vt:lpstr>
      <vt:lpstr>Клод Моне. “Враження. Схід сонця”</vt:lpstr>
      <vt:lpstr>Клод Моне “Осінь”</vt:lpstr>
      <vt:lpstr>К.Моне “Водяні лілї (хмари)”</vt:lpstr>
      <vt:lpstr>Огюст Ренуар “Зонтики”</vt:lpstr>
      <vt:lpstr>Огюст Ренуар Портрет  Жанни Самарі</vt:lpstr>
      <vt:lpstr>                                                                    Альфред Сіслей                                                                          “Стежка на березі”</vt:lpstr>
      <vt:lpstr>А. Сіслей “Луг  навесні”</vt:lpstr>
      <vt:lpstr>А. Сіслей “Паводок в Марлі”</vt:lpstr>
      <vt:lpstr>Модернізм</vt:lpstr>
      <vt:lpstr>Модерн (з фр. –  новий, сучасний).  З одного боку, модерн намагався увібрати в себе все те, що було вже накопичено людством в сфері художньої творчості, а з іншого – сказати зовсім нове слово у мистецтві, побудувати нові форми та образи.</vt:lpstr>
      <vt:lpstr>Вілла Савой (Франція)</vt:lpstr>
      <vt:lpstr>Житлові будинки в стилі модерн</vt:lpstr>
      <vt:lpstr>Житловий будинок</vt:lpstr>
      <vt:lpstr>Житловий будинок</vt:lpstr>
      <vt:lpstr> Фовізм (з фр. – “дикун”) – головним засобом виразності обрано колір. Фовісти створювали художні образи, використовуючи чисті, насичені відкриті кольори. Свою глузливу і дещо образливу назву фовізм одержав від критиків у 1905р. після виставки у Парижі. </vt:lpstr>
      <vt:lpstr>Анрі Матісс “Площа в  Сен-Тропе”</vt:lpstr>
      <vt:lpstr>Анрі Матісс “Червоні рибки”</vt:lpstr>
      <vt:lpstr>Анрі Матісс “Розмова”</vt:lpstr>
      <vt:lpstr>Експресіонізм (“виразність”)- зображення, форма, колір – все підкорене прагненню до підвищеної виразності. Стиль зародився у 20-х роках у післявоєнній Німеччині. Тому у багатьох творах можна побачити жахливі враження від часів війни.</vt:lpstr>
      <vt:lpstr>Едвард Мунк “Крик”</vt:lpstr>
      <vt:lpstr>Едвард Мунк</vt:lpstr>
      <vt:lpstr>Кубізм – деформація світу геометричними формами</vt:lpstr>
      <vt:lpstr>Пабло Пікассо</vt:lpstr>
      <vt:lpstr>Пабло Пікассо</vt:lpstr>
      <vt:lpstr>Ж.Брак</vt:lpstr>
      <vt:lpstr>Футуризм (“майбутнє”) – спроба створити мистецтво майбутнього, відкинувши досягнення минулого</vt:lpstr>
      <vt:lpstr>Дж.Балла “Дівчина вибігає на балкон”  </vt:lpstr>
      <vt:lpstr>Дж.Балла “Ластівки”</vt:lpstr>
      <vt:lpstr>Дадаїзм (“нісенітниця”) –абсурд, безглузді колажі, домальовані шедеври, концерти, де замість музики били в банки, блазенські танці, скандали…Це своєрідний анархічний бунт молодих художників, які намагались зрозуміти і показати бурхливий дух своєї епохи</vt:lpstr>
      <vt:lpstr>Марсель Дюшан</vt:lpstr>
      <vt:lpstr>Сюрреалізм (“надреальне”) –реальні предмети та істоти з’являються у неймовірних поєднаннях, що дає дивні або жахливі враження від картин. Сюрреалізм прославляє сновидіння і фантазію. </vt:lpstr>
      <vt:lpstr>С.Далі</vt:lpstr>
      <vt:lpstr>Абстракціонізм – безпредметне мистецтво, яке цілком виключає ідейний зміст та образну форму і відмовляється від видимої реальності. В.Кандинський: “В сучасному живописі крапка говорить іноді більше, ніж людська фігура”</vt:lpstr>
      <vt:lpstr>В.Кандинський</vt:lpstr>
      <vt:lpstr>Презентация PowerPoint</vt:lpstr>
      <vt:lpstr>Казимир Малевич</vt:lpstr>
      <vt:lpstr>Оп-арт (“оптичне мистецтво”) – передача оптичних ефектів, використання різних зорових ілюзій, що грунтуються на особливостях сприйняття пласких і просторових фігур. </vt:lpstr>
      <vt:lpstr>В.Вазарелі</vt:lpstr>
      <vt:lpstr>Б.Райлі</vt:lpstr>
      <vt:lpstr>Б.Райлі</vt:lpstr>
      <vt:lpstr>Імп-арт (“неможливе мистецтво”)- досліджує властивості просторового сприйняття.  Майстри імп-арту зображують об’єкти, які не можуть існувати реально: їхні елементи з’єднано між собою так, як фізично поєднати їх було б неможливо.</vt:lpstr>
      <vt:lpstr>Р.Гонсалвес</vt:lpstr>
      <vt:lpstr>Презентация PowerPoint</vt:lpstr>
      <vt:lpstr>Презентация PowerPoint</vt:lpstr>
      <vt:lpstr>Поп-арт (“популярне мистецтво”) – стиль, що виник у 50-х роках ХХ ст.  на противагу абстракціонізму як мистецтво витонченої розваги вищих класів. Зображаються повсякденні речі й технічні вироби, причому втрачається межа між живописом і скульптурою, колажем і театральною виставою.</vt:lpstr>
      <vt:lpstr>Презентация PowerPoint</vt:lpstr>
      <vt:lpstr>Презентация PowerPoint</vt:lpstr>
      <vt:lpstr>Постмодернізм – стиль, що прийшов на зміну модернізму і авангардним течіям. Постмодерністи, завдяки гіркому історичному досвіду, переконалися у марноті спроб поліпшити світ, втратили ідеологічні ілюзії.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Деконструктивізм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Хай-тек – стиль в архітектурі і дизайні кінця ХХ ст.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Імпресіонізм, модернізм, постмодернізм</dc:title>
  <dc:creator>Л.А.</dc:creator>
  <cp:lastModifiedBy>сергей</cp:lastModifiedBy>
  <cp:revision>48</cp:revision>
  <dcterms:created xsi:type="dcterms:W3CDTF">2011-05-15T20:50:23Z</dcterms:created>
  <dcterms:modified xsi:type="dcterms:W3CDTF">2014-02-26T19:55:46Z</dcterms:modified>
</cp:coreProperties>
</file>