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6" r:id="rId18"/>
    <p:sldId id="287" r:id="rId19"/>
    <p:sldId id="288" r:id="rId20"/>
    <p:sldId id="289" r:id="rId21"/>
    <p:sldId id="29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BEBE6-BA1E-4007-936D-444C191630A3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7E7B1-A2A5-4C81-A81C-E43662CBA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84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30C78DE-92EE-4864-9392-1A628AD831A3}" type="slidenum">
              <a:rPr lang="ru-RU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1CF3F7B-678A-4CEF-B2AC-CC98E900E656}" type="slidenum">
              <a:rPr lang="ru-RU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9FE58-AA57-403E-86BE-D2308A7F4A9E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29.04.2014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A8D3-B59A-4166-AB36-08D3AB6A545B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0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3000">
        <p14:prism isInverted="1"/>
      </p:transition>
    </mc:Choice>
    <mc:Fallback xmlns="">
      <p:transition spd="slow" advClick="0" advTm="1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96542-F764-4337-A0FC-F737C516284B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29.04.2014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56350-F840-4BA4-91DD-BF0623B79D7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3000">
        <p14:prism isInverted="1"/>
      </p:transition>
    </mc:Choice>
    <mc:Fallback xmlns="">
      <p:transition spd="slow" advClick="0" advTm="1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BC886-968B-4454-892E-69BE8AEC7A0A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29.04.2014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B2DC5-FE5C-402C-9EF7-0EC6290932B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5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3000">
        <p14:prism isInverted="1"/>
      </p:transition>
    </mc:Choice>
    <mc:Fallback xmlns="">
      <p:transition spd="slow" advClick="0" advTm="1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6A9F5-A355-4E9B-8334-274AC71CF252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29.04.2014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9526B-6FE1-4260-B44C-93C617BC3368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0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3000">
        <p14:prism isInverted="1"/>
      </p:transition>
    </mc:Choice>
    <mc:Fallback xmlns="">
      <p:transition spd="slow" advClick="0" advTm="1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79319-F06B-4C3F-B96A-8E7DE9DDAC7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29.04.2014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C4711-F806-4F72-9B47-EF864AAEFED6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3000">
        <p14:prism isInverted="1"/>
      </p:transition>
    </mc:Choice>
    <mc:Fallback xmlns="">
      <p:transition spd="slow" advClick="0" advTm="1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A009-A202-49E4-A64E-2CD1D7D75EFB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29.04.2014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2C0B8-BDEB-4A6F-87A2-DD89CF1A3A75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5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3000">
        <p14:prism isInverted="1"/>
      </p:transition>
    </mc:Choice>
    <mc:Fallback xmlns="">
      <p:transition spd="slow" advClick="0" advTm="1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D50D6-AD46-46AB-BCE7-ACD00FCC7284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29.04.2014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F8B58-423B-48E2-B42B-1D865AF8ADE6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4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3000">
        <p14:prism isInverted="1"/>
      </p:transition>
    </mc:Choice>
    <mc:Fallback xmlns="">
      <p:transition spd="slow" advClick="0" advTm="1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5BA65-2A87-4DB6-A71E-47CD9297674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29.04.2014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072C-3451-4180-979C-E3F92EA82F5A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2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3000">
        <p14:prism isInverted="1"/>
      </p:transition>
    </mc:Choice>
    <mc:Fallback xmlns="">
      <p:transition spd="slow" advClick="0" advTm="1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89DF-7B11-439A-B7BA-873D252402A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29.04.2014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A977A-6CBB-4DD3-9867-8A1749621D13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6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3000">
        <p14:prism isInverted="1"/>
      </p:transition>
    </mc:Choice>
    <mc:Fallback xmlns="">
      <p:transition spd="slow" advClick="0" advTm="1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F9A0-2383-4E3B-B5A1-82FF6058FFA2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29.04.2014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AA8DF-B111-46DD-9A06-22995D378E6A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8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3000">
        <p14:prism isInverted="1"/>
      </p:transition>
    </mc:Choice>
    <mc:Fallback xmlns="">
      <p:transition spd="slow" advClick="0" advTm="1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6953B-9178-452F-B057-B5D2B355719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29.04.2014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98DF9-F586-4A01-93F5-4DB8E4F8195B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30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3000">
        <p14:prism isInverted="1"/>
      </p:transition>
    </mc:Choice>
    <mc:Fallback xmlns="">
      <p:transition spd="slow" advClick="0" advTm="1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2131BC-4848-4741-9C2B-34C93ACCBC1E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29.04.2014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E9722D-CA8A-4027-9686-9EBBB49A9E39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624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13000">
        <p14:prism isInverted="1"/>
      </p:transition>
    </mc:Choice>
    <mc:Fallback xmlns="">
      <p:transition spd="slow" advClick="0" advTm="1300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rq.foto.radikal.ru/0708/29/5b307046530d.jpg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13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ity.live174.ru/store/image/f2_03863-134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rq.foto.radikal.ru/0708/29/5b307046530d.jpg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3/Louis_Armstrong_NYWTS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PIANO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572000"/>
            <a:ext cx="21812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фортепиано волно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475656" y="2492896"/>
            <a:ext cx="6377362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800" b="1" dirty="0" err="1" smtClean="0">
                <a:ln w="6350"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Музика</a:t>
            </a:r>
            <a:r>
              <a:rPr lang="ru-RU" sz="4800" b="1" dirty="0" smtClean="0">
                <a:ln w="6350"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4800" b="1" dirty="0">
                <a:ln w="6350"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Америки</a:t>
            </a:r>
          </a:p>
        </p:txBody>
      </p:sp>
      <p:pic>
        <p:nvPicPr>
          <p:cNvPr id="2055" name="Picture 11" descr="MCj039066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2">
            <a:off x="729619" y="181276"/>
            <a:ext cx="2989263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64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3duke_elling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28625"/>
            <a:ext cx="3703638" cy="453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139" name="Picture 11" descr="ellingto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2357438"/>
            <a:ext cx="2741612" cy="377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4429124" y="500042"/>
            <a:ext cx="4214842" cy="12858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4800" b="1" kern="1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ДЮК ЕЛІНГТОН</a:t>
            </a:r>
          </a:p>
          <a:p>
            <a:pPr algn="ctr">
              <a:defRPr/>
            </a:pPr>
            <a:r>
              <a:rPr lang="uk-UA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(1899 </a:t>
            </a:r>
            <a:r>
              <a:rPr lang="uk-UA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  <a:cs typeface="Calibri"/>
              </a:rPr>
              <a:t>̶</a:t>
            </a:r>
            <a:r>
              <a:rPr lang="uk-UA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1974)</a:t>
            </a:r>
            <a:endParaRPr lang="ru-RU" sz="4800" b="1" kern="1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6218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piano_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71813"/>
            <a:ext cx="3119438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Картинка 0 из 9821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88" y="4143375"/>
            <a:ext cx="331787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285852" y="0"/>
            <a:ext cx="6786578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 err="1">
                <a:ln w="6350"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Інструменти</a:t>
            </a:r>
            <a:r>
              <a:rPr lang="ru-RU" sz="4400" b="1" dirty="0">
                <a:ln w="6350"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4400" b="1" dirty="0" err="1">
                <a:ln w="6350"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біг-бенду</a:t>
            </a:r>
            <a:endParaRPr lang="ru-RU" sz="4400" b="1" dirty="0">
              <a:ln w="6350">
                <a:noFill/>
              </a:ln>
              <a:solidFill>
                <a:srgbClr val="4F81BD">
                  <a:lumMod val="50000"/>
                </a:srgb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/>
            </a:endParaRPr>
          </a:p>
        </p:txBody>
      </p:sp>
      <p:pic>
        <p:nvPicPr>
          <p:cNvPr id="12" name="Picture 7" descr="3486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74255">
            <a:off x="2597150" y="781050"/>
            <a:ext cx="19558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Контрабас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071563"/>
            <a:ext cx="174783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Бандж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2428867"/>
            <a:ext cx="1620739" cy="415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0"/>
            <a:ext cx="2928937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 descr="truba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33210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Ukulel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7598">
            <a:off x="7028449" y="553409"/>
            <a:ext cx="138048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572000"/>
            <a:ext cx="23495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52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3571875"/>
            <a:ext cx="2071687" cy="2989263"/>
          </a:xfrm>
          <a:prstGeom prst="rect">
            <a:avLst/>
          </a:prstGeom>
          <a:noFill/>
          <a:ln w="603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384550" cy="2538412"/>
          </a:xfrm>
          <a:prstGeom prst="rect">
            <a:avLst/>
          </a:prstGeom>
          <a:noFill/>
          <a:ln w="508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4429124" y="500042"/>
            <a:ext cx="4214842" cy="12858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4800" b="1" kern="1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ДЖОРДЖ ГЕРШВІН</a:t>
            </a:r>
          </a:p>
          <a:p>
            <a:pPr algn="ctr">
              <a:defRPr/>
            </a:pPr>
            <a:r>
              <a:rPr lang="uk-UA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(1893 </a:t>
            </a:r>
            <a:r>
              <a:rPr lang="uk-UA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  <a:cs typeface="Calibri"/>
              </a:rPr>
              <a:t>̶</a:t>
            </a:r>
            <a:r>
              <a:rPr lang="uk-UA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1937)</a:t>
            </a:r>
            <a:r>
              <a:rPr lang="ru-RU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endParaRPr lang="ru-RU" sz="4800" b="1" kern="1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3571876"/>
            <a:ext cx="5643602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 основу </a:t>
            </a:r>
            <a:r>
              <a:rPr lang="ru-RU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своєї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музики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поклав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негритянську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народну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музику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джазового характеру, </a:t>
            </a:r>
            <a:r>
              <a:rPr lang="ru-RU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поєднуючи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її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прийомами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європейської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симфонічної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музики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88" y="2857500"/>
            <a:ext cx="850106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Times New Roman" pitchFamily="18" charset="0"/>
              </a:rPr>
              <a:t>СТВОРИВ НОВИЙ МУЗИЧНИЙ ЖАНР  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Calibri"/>
              </a:rPr>
              <a:t>̶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Times New Roman" pitchFamily="18" charset="0"/>
              </a:rPr>
              <a:t>  СИМФОДЖАЗ.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70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ershv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571625"/>
            <a:ext cx="2446338" cy="2795588"/>
          </a:xfrm>
          <a:prstGeom prst="rect">
            <a:avLst/>
          </a:prstGeom>
          <a:noFill/>
          <a:ln w="57150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Луи Армстронг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357313"/>
            <a:ext cx="2255837" cy="2928937"/>
          </a:xfrm>
          <a:prstGeom prst="rect">
            <a:avLst/>
          </a:prstGeom>
          <a:noFill/>
          <a:ln w="57150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Дюк Эллингто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4"/>
          <a:stretch>
            <a:fillRect/>
          </a:stretch>
        </p:blipFill>
        <p:spPr bwMode="auto">
          <a:xfrm>
            <a:off x="3500438" y="3429000"/>
            <a:ext cx="2155825" cy="2463800"/>
          </a:xfrm>
          <a:prstGeom prst="rect">
            <a:avLst/>
          </a:prstGeom>
          <a:noFill/>
          <a:ln w="57150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286500" y="4572000"/>
            <a:ext cx="2627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 dirty="0" err="1">
                <a:ln w="1905"/>
                <a:solidFill>
                  <a:srgbClr val="9BBB59">
                    <a:lumMod val="50000"/>
                  </a:srgbClr>
                </a:solidFill>
                <a:latin typeface="Berlin Sans FB" pitchFamily="34" charset="0"/>
              </a:rPr>
              <a:t>Луї</a:t>
            </a:r>
            <a:r>
              <a:rPr lang="ru-RU" sz="1600" b="1" dirty="0">
                <a:ln w="1905"/>
                <a:solidFill>
                  <a:srgbClr val="9BBB59">
                    <a:lumMod val="50000"/>
                  </a:srgbClr>
                </a:solidFill>
                <a:latin typeface="Berlin Sans FB" pitchFamily="34" charset="0"/>
              </a:rPr>
              <a:t> </a:t>
            </a:r>
            <a:r>
              <a:rPr lang="ru-RU" sz="1600" b="1" dirty="0" err="1">
                <a:ln w="1905"/>
                <a:solidFill>
                  <a:srgbClr val="9BBB59">
                    <a:lumMod val="50000"/>
                  </a:srgbClr>
                </a:solidFill>
                <a:latin typeface="Berlin Sans FB" pitchFamily="34" charset="0"/>
              </a:rPr>
              <a:t>Армстронг</a:t>
            </a:r>
            <a:endParaRPr lang="ru-RU" sz="1600" b="1" dirty="0">
              <a:ln w="1905"/>
              <a:solidFill>
                <a:srgbClr val="9BBB59">
                  <a:lumMod val="50000"/>
                </a:srgbClr>
              </a:solidFill>
              <a:latin typeface="Berlin Sans FB" pitchFamily="34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571868" y="2786058"/>
            <a:ext cx="1941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 err="1">
                <a:ln w="1905"/>
                <a:solidFill>
                  <a:srgbClr val="9BBB59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</a:rPr>
              <a:t>Дюк</a:t>
            </a:r>
            <a:r>
              <a:rPr lang="ru-RU" b="1" dirty="0">
                <a:ln w="1905"/>
                <a:solidFill>
                  <a:srgbClr val="9BBB59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</a:rPr>
              <a:t> </a:t>
            </a:r>
            <a:r>
              <a:rPr lang="ru-RU" b="1" dirty="0" err="1">
                <a:ln w="1905"/>
                <a:solidFill>
                  <a:srgbClr val="9BBB59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</a:rPr>
              <a:t>Еллінгтон</a:t>
            </a:r>
            <a:endParaRPr lang="ru-RU" b="1" dirty="0">
              <a:ln w="1905"/>
              <a:solidFill>
                <a:srgbClr val="9BBB59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rlin Sans FB" pitchFamily="34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00034" y="4714884"/>
            <a:ext cx="2357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ln w="1905"/>
                <a:solidFill>
                  <a:srgbClr val="9BBB59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Джордж </a:t>
            </a:r>
            <a:r>
              <a:rPr lang="ru-RU" b="1" dirty="0" err="1">
                <a:ln w="1905"/>
                <a:solidFill>
                  <a:srgbClr val="9BBB59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Гершвін</a:t>
            </a:r>
            <a:endParaRPr lang="ru-RU" b="1" dirty="0">
              <a:ln w="1905"/>
              <a:solidFill>
                <a:srgbClr val="9BBB59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ДЖАЗОВІ КОМПОЗИТОРИ</a:t>
            </a:r>
          </a:p>
        </p:txBody>
      </p:sp>
    </p:spTree>
    <p:extLst>
      <p:ext uri="{BB962C8B-B14F-4D97-AF65-F5344CB8AC3E}">
        <p14:creationId xmlns:p14="http://schemas.microsoft.com/office/powerpoint/2010/main" val="387844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Элла Фитцжеральд. Краткая биография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214422"/>
            <a:ext cx="3143297" cy="2481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785813" y="4714875"/>
            <a:ext cx="20002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993300"/>
                </a:solidFill>
                <a:latin typeface="Berlin Sans FB" pitchFamily="34" charset="0"/>
              </a:rPr>
              <a:t>Бенні Гудмен</a:t>
            </a:r>
            <a:r>
              <a:rPr lang="ru-RU" sz="3200" b="1" i="1">
                <a:solidFill>
                  <a:srgbClr val="800000"/>
                </a:solidFill>
                <a:latin typeface="Modern No. 20" pitchFamily="18" charset="0"/>
              </a:rPr>
              <a:t>                            </a:t>
            </a:r>
          </a:p>
        </p:txBody>
      </p:sp>
      <p:pic>
        <p:nvPicPr>
          <p:cNvPr id="16388" name="Picture 4" descr="Бенни Гудмен"/>
          <p:cNvPicPr>
            <a:picLocks noChangeAspect="1" noChangeArrowheads="1"/>
          </p:cNvPicPr>
          <p:nvPr/>
        </p:nvPicPr>
        <p:blipFill>
          <a:blip r:embed="rId5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143125"/>
            <a:ext cx="2286000" cy="2786063"/>
          </a:xfrm>
          <a:prstGeom prst="rect">
            <a:avLst/>
          </a:prstGeom>
          <a:noFill/>
          <a:ln w="5715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786438" y="3857625"/>
            <a:ext cx="27146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800000"/>
                </a:solidFill>
                <a:latin typeface="Berlin Sans FB" pitchFamily="34" charset="0"/>
              </a:rPr>
              <a:t>Елла Фіцджеральд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ДЖАЗОВІ ВИКОНАВЦІ</a:t>
            </a:r>
          </a:p>
        </p:txBody>
      </p:sp>
      <p:pic>
        <p:nvPicPr>
          <p:cNvPr id="9" name="Picture 2" descr="http://www.peoples.ru/art/music/national/mahalia_jackson/jackson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1500174"/>
            <a:ext cx="2065208" cy="302897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0" name="Прямоугольник 9"/>
          <p:cNvSpPr/>
          <p:nvPr/>
        </p:nvSpPr>
        <p:spPr>
          <a:xfrm>
            <a:off x="3214678" y="4643446"/>
            <a:ext cx="278608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Махалія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Джексон (</a:t>
            </a:r>
            <a:r>
              <a:rPr lang="ru-RU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спіричуелз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731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folHlink"/>
                </a:solidFill>
              </a:rPr>
              <a:t>Напрями джазу</a:t>
            </a:r>
            <a:endParaRPr lang="uk-UA" dirty="0">
              <a:solidFill>
                <a:schemeClr val="folHlink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285860"/>
            <a:ext cx="7358114" cy="2786082"/>
          </a:xfrm>
          <a:ln>
            <a:miter lim="800000"/>
            <a:headEnd/>
            <a:tailEnd/>
          </a:ln>
          <a:extLst/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Blip>
                <a:blip r:embed="rId2"/>
              </a:buBlip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Ранній джаз (хот-джаз (гарячий джаз)).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Blip>
                <a:blip r:embed="rId2"/>
              </a:buBlip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Холодний джаз (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кул-джаз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Blip>
                <a:blip r:embed="rId2"/>
              </a:buBlip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Світ-джаз (солодкий джаз).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Blip>
                <a:blip r:embed="rId2"/>
              </a:buBlip>
              <a:defRPr/>
            </a:pP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Бі-боп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(нервовий джаз).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Blip>
                <a:blip r:embed="rId2"/>
              </a:buBlip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Симфоджаз.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 descr="COMBO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571750"/>
            <a:ext cx="2700338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28596" y="4768852"/>
            <a:ext cx="8229600" cy="1660544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57188" algn="just">
              <a:buClr>
                <a:prstClr val="white">
                  <a:shade val="95000"/>
                </a:prstClr>
              </a:buClr>
              <a:buSzPct val="65000"/>
              <a:defRPr/>
            </a:pPr>
            <a:r>
              <a:rPr lang="uk-UA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uk-UA" sz="1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з джазом пов’язане виникнення такого поняття, як масова культура. </a:t>
            </a:r>
          </a:p>
          <a:p>
            <a:pPr indent="357188" algn="just">
              <a:buClr>
                <a:prstClr val="white">
                  <a:shade val="95000"/>
                </a:prstClr>
              </a:buClr>
              <a:buSzPct val="65000"/>
              <a:defRPr/>
            </a:pPr>
            <a:r>
              <a:rPr lang="uk-UA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</a:t>
            </a:r>
            <a:r>
              <a:rPr lang="uk-UA" sz="1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ін дав початок </a:t>
            </a:r>
            <a:r>
              <a:rPr lang="uk-UA" sz="1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ритм-енд-блюзу</a:t>
            </a:r>
            <a:r>
              <a:rPr lang="uk-UA" sz="1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, рок-н-ролу, який відкрив дорогу багатьом співакам, таким  як  </a:t>
            </a:r>
            <a:r>
              <a:rPr lang="uk-UA" sz="1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елвіс</a:t>
            </a:r>
            <a:r>
              <a:rPr lang="uk-UA" sz="1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Преслі</a:t>
            </a:r>
            <a:r>
              <a:rPr lang="uk-UA" sz="1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та ін</a:t>
            </a:r>
            <a:r>
              <a:rPr lang="uk-UA" sz="1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.</a:t>
            </a:r>
            <a:endParaRPr lang="uk-UA" sz="1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indent="357188" algn="just">
              <a:buClr>
                <a:prstClr val="white">
                  <a:shade val="95000"/>
                </a:prstClr>
              </a:buClr>
              <a:buSzPct val="65000"/>
              <a:defRPr/>
            </a:pPr>
            <a:r>
              <a:rPr lang="uk-UA" sz="1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uk-UA" sz="2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Р</a:t>
            </a:r>
            <a:r>
              <a:rPr lang="uk-UA" sz="1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ок», «</a:t>
            </a:r>
            <a:r>
              <a:rPr lang="uk-UA" sz="1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фанк</a:t>
            </a:r>
            <a:r>
              <a:rPr lang="uk-UA" sz="1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», «</a:t>
            </a:r>
            <a:r>
              <a:rPr lang="uk-UA" sz="1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соул</a:t>
            </a:r>
            <a:r>
              <a:rPr lang="uk-UA" sz="1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», естрадна музика, </a:t>
            </a:r>
            <a:r>
              <a:rPr lang="uk-UA" sz="1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музика</a:t>
            </a:r>
            <a:r>
              <a:rPr lang="uk-UA" sz="1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кіно і </a:t>
            </a:r>
            <a:r>
              <a:rPr lang="uk-UA" sz="1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телеБачення</a:t>
            </a:r>
            <a:r>
              <a:rPr lang="uk-UA" sz="1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взяли багато  елементів джазу.</a:t>
            </a:r>
          </a:p>
        </p:txBody>
      </p:sp>
    </p:spTree>
    <p:extLst>
      <p:ext uri="{BB962C8B-B14F-4D97-AF65-F5344CB8AC3E}">
        <p14:creationId xmlns:p14="http://schemas.microsoft.com/office/powerpoint/2010/main" val="39746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14480" y="142852"/>
            <a:ext cx="5143536" cy="1000108"/>
          </a:xfrm>
          <a:prstGeom prst="rect">
            <a:avLst/>
          </a:prstGeom>
        </p:spPr>
        <p:txBody>
          <a:bodyPr anchor="ctr">
            <a:normAutofit fontScale="85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6600" b="1" dirty="0">
                <a:ln w="6350">
                  <a:noFill/>
                </a:ln>
                <a:gradFill>
                  <a:gsLst>
                    <a:gs pos="0">
                      <a:srgbClr val="4F81BD">
                        <a:tint val="73000"/>
                        <a:satMod val="145000"/>
                      </a:srgbClr>
                    </a:gs>
                    <a:gs pos="73000">
                      <a:srgbClr val="4F81BD">
                        <a:tint val="73000"/>
                        <a:satMod val="145000"/>
                      </a:srgbClr>
                    </a:gs>
                    <a:gs pos="100000">
                      <a:srgbClr val="4F81BD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РОК-МУЗИКА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428736"/>
            <a:ext cx="7715304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Рок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є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особливим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субкультурним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явищем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;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такі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субкультури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як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моди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хіпі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панки,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металісти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готи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емо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нерозривно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пов’язані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певними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жанрами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рок-музики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3786190"/>
            <a:ext cx="8143932" cy="230832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Рок-музика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має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велику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кількість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напрямів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від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легких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жанрів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таких як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танцювальний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рок-н-рол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поп-рок,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бритпоп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 до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брутальних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агресивних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жанрів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Calibri"/>
              </a:rPr>
              <a:t>̶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дет-металу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грайндкору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Зміст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пісень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варіюється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від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легкого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невимушеного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до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похмурого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глибокого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й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філософського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5709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14480" y="142852"/>
            <a:ext cx="5143536" cy="1000108"/>
          </a:xfrm>
          <a:prstGeom prst="rect">
            <a:avLst/>
          </a:prstGeom>
        </p:spPr>
        <p:txBody>
          <a:bodyPr anchor="ctr">
            <a:normAutofit fontScale="85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6600" b="1" dirty="0">
                <a:ln w="6350">
                  <a:noFill/>
                </a:ln>
                <a:gradFill>
                  <a:gsLst>
                    <a:gs pos="0">
                      <a:srgbClr val="4F81BD">
                        <a:tint val="73000"/>
                        <a:satMod val="145000"/>
                      </a:srgbClr>
                    </a:gs>
                    <a:gs pos="73000">
                      <a:srgbClr val="4F81BD">
                        <a:tint val="73000"/>
                        <a:satMod val="145000"/>
                      </a:srgbClr>
                    </a:gs>
                    <a:gs pos="100000">
                      <a:srgbClr val="4F81BD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ПОП-МУЗИКА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214422"/>
            <a:ext cx="8286808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dirty="0">
                <a:ln w="1905"/>
                <a:solidFill>
                  <a:srgbClr val="F7964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Основні риси поп-музики  </a:t>
            </a:r>
            <a:r>
              <a:rPr lang="uk-UA" sz="2800" b="1" dirty="0">
                <a:ln w="1905"/>
                <a:solidFill>
                  <a:srgbClr val="F7964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̶</a:t>
            </a:r>
            <a:r>
              <a:rPr lang="uk-UA" sz="2800" b="1" dirty="0">
                <a:ln w="1905"/>
                <a:solidFill>
                  <a:srgbClr val="F7964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простота, мелодійність, опора на вокал і ритм із меншою увагою до інструментальної частини. Поп-музика орієнтована на абстрактну аудиторію, вона космополітична, у ній традиції світової музики зведені до єдиного усередненого стереотипу.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714884"/>
            <a:ext cx="8143932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57188" indent="-357188" algn="just">
              <a:buClr>
                <a:srgbClr val="0070C0"/>
              </a:buClr>
              <a:buSzPct val="180000"/>
              <a:buFont typeface="Arial" pitchFamily="34" charset="0"/>
              <a:buChar char="•"/>
              <a:defRPr/>
            </a:pPr>
            <a:r>
              <a:rPr lang="uk-UA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текстах пісень ідеться про прості переживання, засновані на особистих почуттях. </a:t>
            </a:r>
          </a:p>
          <a:p>
            <a:pPr marL="357188" indent="-357188" algn="just">
              <a:buClr>
                <a:srgbClr val="0070C0"/>
              </a:buClr>
              <a:buSzPct val="180000"/>
              <a:buFont typeface="Arial" pitchFamily="34" charset="0"/>
              <a:buChar char="•"/>
              <a:defRPr/>
            </a:pPr>
            <a:r>
              <a:rPr lang="uk-UA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Музика проста й відіграє роль супроводу. </a:t>
            </a:r>
          </a:p>
        </p:txBody>
      </p:sp>
    </p:spTree>
    <p:extLst>
      <p:ext uri="{BB962C8B-B14F-4D97-AF65-F5344CB8AC3E}">
        <p14:creationId xmlns:p14="http://schemas.microsoft.com/office/powerpoint/2010/main" val="11978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 descr="http://www.muzikmir.ru/index/index.gramm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00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7158" y="1214422"/>
            <a:ext cx="8286808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Найвищими нагородами в музичному шоу-бізнесі вважаються: </a:t>
            </a:r>
            <a:endParaRPr lang="en-US" sz="2800" b="1" dirty="0" smtClean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uk-UA" sz="28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премія «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Греммі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» (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Grammy  Awards), MTV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Європейське, Австралійське та ін.);</a:t>
            </a:r>
          </a:p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«Золотий глобус» (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саундтреки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до фільмів);</a:t>
            </a:r>
          </a:p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успішність артиста визначається кількістю проданих дисків.</a:t>
            </a:r>
          </a:p>
        </p:txBody>
      </p:sp>
    </p:spTree>
    <p:extLst>
      <p:ext uri="{BB962C8B-B14F-4D97-AF65-F5344CB8AC3E}">
        <p14:creationId xmlns:p14="http://schemas.microsoft.com/office/powerpoint/2010/main" val="411600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692696"/>
            <a:ext cx="4392488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uk-UA" b="1" cap="all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/>
              </a:rPr>
              <a:t>Після скасування в 1863 рабства мільйони афроамериканців опинились один на один зі своїм неприкаяним життям. Розпач і біль виразилися в піснях, які одержали назву </a:t>
            </a:r>
            <a:r>
              <a:rPr lang="uk-UA" b="1" i="1" cap="all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/>
              </a:rPr>
              <a:t>блюз</a:t>
            </a:r>
            <a:r>
              <a:rPr lang="uk-UA" b="1" cap="all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/>
              </a:rPr>
              <a:t>, тобто смутні, сумні пісні. </a:t>
            </a:r>
            <a:endParaRPr lang="ru-RU" b="1" cap="all" dirty="0">
              <a:ln/>
              <a:solidFill>
                <a:srgbClr val="1F497D">
                  <a:lumMod val="50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3" y="3286125"/>
            <a:ext cx="48577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cap="small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Існували</a:t>
            </a:r>
            <a:r>
              <a:rPr lang="ru-RU" sz="2400" b="1" cap="small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два </a:t>
            </a:r>
            <a:r>
              <a:rPr lang="ru-RU" sz="2400" b="1" cap="small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різновиди</a:t>
            </a:r>
            <a:r>
              <a:rPr lang="ru-RU" sz="2400" b="1" cap="small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блюзу</a:t>
            </a:r>
            <a:r>
              <a:rPr lang="uk-UA" sz="2400" b="1" cap="small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:</a:t>
            </a:r>
            <a:endParaRPr lang="ru-RU" sz="2400" b="1" cap="small" dirty="0">
              <a:ln/>
              <a:solidFill>
                <a:srgbClr val="1F497D">
                  <a:lumMod val="50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5" y="4857750"/>
            <a:ext cx="8286750" cy="1292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Класичний</a:t>
            </a:r>
            <a:r>
              <a:rPr lang="ru-RU" sz="2400" b="1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блюз</a:t>
            </a:r>
            <a:r>
              <a:rPr lang="ru-RU" b="1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» 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̶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це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оркестрові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інтерпретації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цієї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народної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музики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Велику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популярність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він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отримав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завдяки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таким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професійним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музикантам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співакам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, як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Вільям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Хенд</a:t>
            </a:r>
            <a:r>
              <a:rPr lang="uk-UA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Гертруда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Ма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Рейні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Бессі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Сміт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, Роберт Джонсон,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Бі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Бі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Кінг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Содержимое 3" descr="http://www.top4man.ru/UserFiles/cinema%20litra%20musik/jazz-1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857232"/>
            <a:ext cx="4286280" cy="30003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428625" y="4071938"/>
            <a:ext cx="8143875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Традиційний</a:t>
            </a:r>
            <a:r>
              <a:rPr lang="ru-RU" b="1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»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або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«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простодушний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»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був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поширений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у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сільських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районах США.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2285992"/>
            <a:ext cx="4429156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адонна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;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айкл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Джексон;</a:t>
            </a:r>
            <a:endParaRPr lang="uk-UA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Вітні</a:t>
            </a:r>
            <a:r>
              <a:rPr lang="uk-UA" sz="28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Х’юстон 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соул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); </a:t>
            </a:r>
          </a:p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Мерая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Кері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соул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); </a:t>
            </a:r>
          </a:p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Крістіна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Агілера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;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2786058"/>
            <a:ext cx="35719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Шакіра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R&amp;B)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;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uk-UA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Роббі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Вільямс; </a:t>
            </a:r>
          </a:p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Джордж Майкл; </a:t>
            </a:r>
          </a:p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Стінг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; </a:t>
            </a:r>
          </a:p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Брітні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Спірс.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80307" y="1006602"/>
            <a:ext cx="50622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Видатні виконавці:</a:t>
            </a:r>
          </a:p>
        </p:txBody>
      </p:sp>
    </p:spTree>
    <p:extLst>
      <p:ext uri="{BB962C8B-B14F-4D97-AF65-F5344CB8AC3E}">
        <p14:creationId xmlns:p14="http://schemas.microsoft.com/office/powerpoint/2010/main" val="129728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7" descr="http://www.muzikmir.ru/index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03" y="482745"/>
            <a:ext cx="1598469" cy="239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Рисунок 8" descr="http://www.muzikmir.ru/index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339466"/>
            <a:ext cx="1661644" cy="216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Рисунок 9" descr="http://www.muzikmir.ru/index/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666" y="3339466"/>
            <a:ext cx="1407612" cy="23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Рисунок 10" descr="http://www.muzikmir.ru/index/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3212976"/>
            <a:ext cx="1813343" cy="257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Рисунок 11" descr="http://www.muzikmir.ru/index/5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76" y="3311454"/>
            <a:ext cx="159480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Рисунок 12" descr="http://www.muzikmir.ru/index/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482745"/>
            <a:ext cx="1813343" cy="236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Рисунок 13" descr="http://www.muzikmir.ru/index/index.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666" y="512267"/>
            <a:ext cx="1407612" cy="233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Рисунок 14" descr="http://www.muzikmir.ru/index/4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9" y="512267"/>
            <a:ext cx="1661645" cy="233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7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14290"/>
            <a:ext cx="5186370" cy="8572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Блюз</a:t>
            </a:r>
            <a:endParaRPr lang="ru-RU" dirty="0"/>
          </a:p>
        </p:txBody>
      </p:sp>
      <p:pic>
        <p:nvPicPr>
          <p:cNvPr id="4" name="Содержимое 3" descr="поют блюз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30796"/>
            <a:ext cx="3714776" cy="4797111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427984" y="1428750"/>
            <a:ext cx="44302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Із</a:t>
            </a:r>
            <a:r>
              <a:rPr lang="ru-RU" sz="20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1930-х </a:t>
            </a:r>
            <a:r>
              <a:rPr lang="ru-RU" sz="20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рр</a:t>
            </a:r>
            <a:r>
              <a:rPr lang="ru-RU" sz="20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. блюз почав «</a:t>
            </a:r>
            <a:r>
              <a:rPr lang="ru-RU" sz="20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електрифікуватися</a:t>
            </a:r>
            <a:r>
              <a:rPr lang="ru-RU" sz="20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», почала </a:t>
            </a:r>
            <a:r>
              <a:rPr lang="ru-RU" sz="20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використовуватись</a:t>
            </a:r>
            <a:r>
              <a:rPr lang="ru-RU" sz="20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електрогітара</a:t>
            </a:r>
            <a:r>
              <a:rPr lang="ru-RU" sz="20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музиканти</a:t>
            </a:r>
            <a:r>
              <a:rPr lang="ru-RU" sz="20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в </a:t>
            </a:r>
            <a:r>
              <a:rPr lang="ru-RU" sz="20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містах</a:t>
            </a:r>
            <a:r>
              <a:rPr lang="ru-RU" sz="20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об’єднувалися</a:t>
            </a:r>
            <a:r>
              <a:rPr lang="ru-RU" sz="20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в</a:t>
            </a:r>
            <a:r>
              <a:rPr lang="ru-RU" sz="20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блюзові</a:t>
            </a:r>
            <a:r>
              <a:rPr lang="ru-RU" sz="20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ансамблі</a:t>
            </a:r>
            <a:r>
              <a:rPr lang="ru-RU" sz="20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. У Новому </a:t>
            </a:r>
            <a:r>
              <a:rPr lang="ru-RU" sz="20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Орлеані</a:t>
            </a:r>
            <a:r>
              <a:rPr lang="ru-RU" sz="20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й</a:t>
            </a:r>
            <a:r>
              <a:rPr lang="ru-RU" sz="20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інших</a:t>
            </a:r>
            <a:r>
              <a:rPr lang="ru-RU" sz="20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південних</a:t>
            </a:r>
            <a:r>
              <a:rPr lang="ru-RU" sz="20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містах</a:t>
            </a:r>
            <a:r>
              <a:rPr lang="ru-RU" sz="20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США </a:t>
            </a:r>
            <a:r>
              <a:rPr lang="ru-RU" sz="20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виникають</a:t>
            </a:r>
            <a:r>
              <a:rPr lang="ru-RU" sz="20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сотні</a:t>
            </a:r>
            <a:r>
              <a:rPr lang="ru-RU" sz="20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оркестрів</a:t>
            </a:r>
            <a:r>
              <a:rPr lang="ru-RU" sz="20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що</a:t>
            </a:r>
            <a:r>
              <a:rPr lang="ru-RU" sz="20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виконували</a:t>
            </a:r>
            <a:r>
              <a:rPr lang="ru-RU" sz="20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танцювальну</a:t>
            </a:r>
            <a:r>
              <a:rPr lang="ru-RU" sz="20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музику</a:t>
            </a:r>
            <a:r>
              <a:rPr lang="ru-RU" sz="20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побудовану</a:t>
            </a:r>
            <a:r>
              <a:rPr lang="ru-RU" sz="20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гармонійних</a:t>
            </a:r>
            <a:r>
              <a:rPr lang="ru-RU" sz="20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мелодійних</a:t>
            </a:r>
            <a:r>
              <a:rPr lang="ru-RU" sz="20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принципах блюзу. </a:t>
            </a:r>
            <a:r>
              <a:rPr lang="ru-RU" sz="20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Поступово</a:t>
            </a:r>
            <a:r>
              <a:rPr lang="ru-RU" sz="20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сформувався</a:t>
            </a:r>
            <a:r>
              <a:rPr lang="ru-RU" sz="20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стиль, </a:t>
            </a:r>
            <a:r>
              <a:rPr lang="ru-RU" sz="20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що</a:t>
            </a:r>
            <a:r>
              <a:rPr lang="ru-RU" sz="20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одержав </a:t>
            </a:r>
            <a:r>
              <a:rPr lang="ru-RU" sz="2000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назву</a:t>
            </a:r>
            <a:r>
              <a:rPr lang="ru-RU" sz="20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ритм-н-блюз</a:t>
            </a:r>
            <a:r>
              <a:rPr lang="ru-RU" sz="2000" b="1" i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ru-RU" sz="2000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6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214546" y="214290"/>
            <a:ext cx="5143536" cy="11430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/>
              <a:t>Д Ж А З</a:t>
            </a:r>
            <a:endParaRPr lang="ru-RU" sz="6600" dirty="0"/>
          </a:p>
        </p:txBody>
      </p:sp>
      <p:pic>
        <p:nvPicPr>
          <p:cNvPr id="6147" name="Picture 2" descr="фортепиано волно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57554" y="1571612"/>
            <a:ext cx="3000396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>
              <a:defRPr/>
            </a:pPr>
            <a:r>
              <a:rPr lang="uk-UA" sz="32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/>
              </a:rPr>
              <a:t>Стилі джазу </a:t>
            </a:r>
            <a:endParaRPr lang="ru-RU" sz="32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2500306"/>
            <a:ext cx="7072362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2913" indent="-442913" algn="just">
              <a:buFontTx/>
              <a:buBlip>
                <a:blip r:embed="rId3"/>
              </a:buBlip>
              <a:defRPr/>
            </a:pP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Новоорлеанський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стиль (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колективна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імпровізація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). </a:t>
            </a:r>
          </a:p>
          <a:p>
            <a:pPr marL="442913" indent="-442913" algn="just">
              <a:buFontTx/>
              <a:buBlip>
                <a:blip r:embed="rId3"/>
              </a:buBlip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Диксиленд  (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колективи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білих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музикантів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). </a:t>
            </a:r>
          </a:p>
          <a:p>
            <a:pPr marL="442913" indent="-442913" algn="just">
              <a:buFontTx/>
              <a:buBlip>
                <a:blip r:embed="rId3"/>
              </a:buBlip>
              <a:defRPr/>
            </a:pP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Чиказький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джазовий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стиль (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сольні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імпровізації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).</a:t>
            </a:r>
          </a:p>
          <a:p>
            <a:pPr marL="442913" indent="-442913">
              <a:buFontTx/>
              <a:buBlip>
                <a:blip r:embed="rId3"/>
              </a:buBlip>
              <a:defRPr/>
            </a:pP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Свінг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(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пов’язаний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із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діяльністю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великих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оркестрів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̶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біг-бендів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).</a:t>
            </a:r>
          </a:p>
          <a:p>
            <a:pPr marL="442913" indent="-442913">
              <a:buFontTx/>
              <a:buBlip>
                <a:blip r:embed="rId3"/>
              </a:buBlip>
              <a:defRPr/>
            </a:pP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Бі-боп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(модерн). </a:t>
            </a:r>
          </a:p>
        </p:txBody>
      </p:sp>
    </p:spTree>
    <p:extLst>
      <p:ext uri="{BB962C8B-B14F-4D97-AF65-F5344CB8AC3E}">
        <p14:creationId xmlns:p14="http://schemas.microsoft.com/office/powerpoint/2010/main" val="65966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j0336924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72330" y="357166"/>
            <a:ext cx="1449344" cy="1500198"/>
          </a:xfrm>
          <a:prstGeom prst="ellipse">
            <a:avLst/>
          </a:prstGeom>
          <a:ln w="190500" cap="rnd">
            <a:solidFill>
              <a:schemeClr val="accent2">
                <a:lumMod val="75000"/>
              </a:schemeClr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285720" y="571480"/>
            <a:ext cx="7358114" cy="1214446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5400" b="1" dirty="0" err="1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Витоки</a:t>
            </a:r>
            <a:r>
              <a:rPr lang="ru-RU" sz="5400" b="1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джазу:</a:t>
            </a: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71472" y="2071678"/>
            <a:ext cx="785814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4013" indent="-354013" algn="just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uk-UA" sz="32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Спіричуелз</a:t>
            </a:r>
            <a:r>
              <a:rPr lang="uk-U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 – духовні пісні-молитви афроамериканців.</a:t>
            </a:r>
            <a:endParaRPr lang="ru-RU" sz="105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354013" indent="-354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uk-UA" sz="3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Блюз</a:t>
            </a:r>
            <a:r>
              <a:rPr lang="uk-U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 – сумні, ліричні пісні афроамериканців, що жили уздовж берегів ріки Міссісіпі. У блюзах туга поєднана </a:t>
            </a:r>
            <a:br>
              <a:rPr lang="uk-U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</a:br>
            <a:r>
              <a:rPr lang="uk-U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з веселощами розпачу, безвір'я.</a:t>
            </a:r>
            <a:endParaRPr lang="ru-RU" sz="105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354013" indent="-354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uk-UA" sz="3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Регтайм </a:t>
            </a:r>
            <a:r>
              <a:rPr lang="uk-U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– танцювальна мелодія, дуже ритмічна, </a:t>
            </a:r>
            <a:br>
              <a:rPr lang="uk-U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</a:br>
            <a:r>
              <a:rPr lang="uk-U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з характерним синкопованим ритмом. Як говорять про них дослідники джазу: «Це спроби негрів зіграти польки й кадрилі на свій манер».</a:t>
            </a:r>
            <a:endParaRPr lang="uk-UA" sz="28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36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Бандж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100000">
            <a:off x="5976144" y="1162844"/>
            <a:ext cx="4081462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Інструменти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джазу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saksof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25" y="1285875"/>
            <a:ext cx="2857500" cy="3071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D:\Мои документы\Уроки музыки все\8 класс\пианин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38" y="4357688"/>
            <a:ext cx="2857500" cy="221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Картинка 0 из 9821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" y="4429125"/>
            <a:ext cx="3214687" cy="221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9" name="Прямоугольник 8"/>
          <p:cNvSpPr>
            <a:spLocks noChangeArrowheads="1"/>
          </p:cNvSpPr>
          <p:nvPr/>
        </p:nvSpPr>
        <p:spPr bwMode="auto">
          <a:xfrm>
            <a:off x="2357438" y="221456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3" name="Picture 2" descr="D:\Мои документы\Мои рисунки\86563246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>
          <a:xfrm rot="21360000">
            <a:off x="584200" y="215900"/>
            <a:ext cx="1562100" cy="38655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600" b="1" dirty="0" err="1">
                <a:ln w="6350"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Інструменти</a:t>
            </a:r>
            <a:r>
              <a:rPr lang="ru-RU" sz="3600" b="1" dirty="0">
                <a:ln w="6350"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джазу</a:t>
            </a:r>
          </a:p>
        </p:txBody>
      </p:sp>
    </p:spTree>
    <p:extLst>
      <p:ext uri="{BB962C8B-B14F-4D97-AF65-F5344CB8AC3E}">
        <p14:creationId xmlns:p14="http://schemas.microsoft.com/office/powerpoint/2010/main" val="69215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5300" dirty="0" err="1" smtClean="0"/>
              <a:t>Луї</a:t>
            </a:r>
            <a:r>
              <a:rPr lang="ru-RU" sz="5300" dirty="0" smtClean="0"/>
              <a:t> </a:t>
            </a:r>
            <a:r>
              <a:rPr lang="ru-RU" sz="5300" dirty="0" err="1" smtClean="0"/>
              <a:t>Армстронг</a:t>
            </a: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cs typeface="Arial"/>
              </a:rPr>
              <a:t>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cs typeface="Arial"/>
              </a:rPr>
              <a:t>1901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Calibri"/>
                <a:cs typeface="Calibri"/>
              </a:rPr>
              <a:t>̶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cs typeface="Arial"/>
              </a:rPr>
              <a:t> 1971</a:t>
            </a:r>
            <a:endParaRPr lang="ru-RU" dirty="0"/>
          </a:p>
        </p:txBody>
      </p:sp>
      <p:pic>
        <p:nvPicPr>
          <p:cNvPr id="10242" name="Picture 2" descr="Файл:Louis Armstrong NYWT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2786063"/>
            <a:ext cx="4714875" cy="367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42910" y="1643050"/>
            <a:ext cx="7929618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uk-UA" sz="2800" b="1" dirty="0">
                <a:ln w="50800"/>
                <a:solidFill>
                  <a:srgbClr val="C00000"/>
                </a:solidFill>
                <a:latin typeface="Arial"/>
              </a:rPr>
              <a:t>Луї </a:t>
            </a:r>
            <a:r>
              <a:rPr lang="uk-UA" sz="2800" b="1" dirty="0" err="1">
                <a:ln w="50800"/>
                <a:solidFill>
                  <a:srgbClr val="C00000"/>
                </a:solidFill>
                <a:latin typeface="Arial"/>
              </a:rPr>
              <a:t>Армстронг</a:t>
            </a:r>
            <a:r>
              <a:rPr lang="uk-UA" sz="2800" b="1" dirty="0">
                <a:ln w="50800"/>
                <a:solidFill>
                  <a:srgbClr val="C00000"/>
                </a:solidFill>
                <a:latin typeface="Arial"/>
              </a:rPr>
              <a:t> </a:t>
            </a:r>
            <a:r>
              <a:rPr lang="uk-UA" sz="2800" b="1" dirty="0">
                <a:ln w="50800"/>
                <a:solidFill>
                  <a:srgbClr val="C00000"/>
                </a:solidFill>
                <a:latin typeface="Arial" charset="0"/>
              </a:rPr>
              <a:t>– </a:t>
            </a:r>
            <a:r>
              <a:rPr lang="uk-UA" sz="2800" b="1" dirty="0">
                <a:ln w="50800"/>
                <a:solidFill>
                  <a:srgbClr val="C00000"/>
                </a:solidFill>
                <a:latin typeface="Arial"/>
              </a:rPr>
              <a:t>це історія джазу.</a:t>
            </a:r>
            <a:endParaRPr lang="ru-RU" sz="2800" b="1" dirty="0">
              <a:ln w="50800"/>
              <a:solidFill>
                <a:srgbClr val="C00000"/>
              </a:solidFill>
              <a:latin typeface="Arial"/>
            </a:endParaRPr>
          </a:p>
          <a:p>
            <a:pPr algn="ctr">
              <a:defRPr/>
            </a:pPr>
            <a:r>
              <a:rPr lang="uk-UA" sz="2800" b="1" dirty="0">
                <a:ln w="50800"/>
                <a:solidFill>
                  <a:srgbClr val="C00000"/>
                </a:solidFill>
                <a:latin typeface="Arial"/>
              </a:rPr>
              <a:t>З нього почалася ера солістів-віртуозів. </a:t>
            </a:r>
            <a:endParaRPr lang="ru-RU" sz="2800" b="1" dirty="0">
              <a:ln w="50800"/>
              <a:solidFill>
                <a:srgbClr val="C00000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75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rmstrong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321579"/>
            <a:ext cx="2403928" cy="35258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500034" y="571480"/>
            <a:ext cx="5072098" cy="1500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4800" b="1" kern="1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«КОРОЛЬ ДЖАЗУ»</a:t>
            </a:r>
          </a:p>
          <a:p>
            <a:pPr algn="ctr">
              <a:defRPr/>
            </a:pPr>
            <a:r>
              <a:rPr lang="uk-UA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На прізвисько </a:t>
            </a:r>
            <a:r>
              <a:rPr lang="en-US" sz="4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Satchmo</a:t>
            </a:r>
            <a:r>
              <a:rPr lang="en-US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, Pops</a:t>
            </a:r>
          </a:p>
          <a:p>
            <a:pPr algn="ctr">
              <a:defRPr/>
            </a:pPr>
            <a:endParaRPr lang="ru-RU" sz="4800" b="1" kern="1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86395" y="1772816"/>
            <a:ext cx="607223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7188" indent="-357188" algn="just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uk-UA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у 18 </a:t>
            </a:r>
            <a:r>
              <a:rPr lang="uk-UA" sz="1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років</a:t>
            </a:r>
            <a:r>
              <a:rPr lang="uk-UA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 – провідний кларнетист.</a:t>
            </a:r>
            <a:endParaRPr lang="ru-RU" sz="11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357188" indent="-35718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uk-UA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у 25 </a:t>
            </a:r>
            <a:r>
              <a:rPr lang="uk-UA" sz="1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років</a:t>
            </a:r>
            <a:r>
              <a:rPr lang="uk-UA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 – з</a:t>
            </a:r>
            <a:r>
              <a:rPr lang="ru-RU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’</a:t>
            </a:r>
            <a:r>
              <a:rPr lang="uk-UA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явилися перші грамзаписи.</a:t>
            </a:r>
            <a:endParaRPr lang="ru-RU" sz="11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357188" indent="-35718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uk-UA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1929 </a:t>
            </a:r>
            <a:r>
              <a:rPr lang="uk-UA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рік</a:t>
            </a:r>
            <a:r>
              <a:rPr lang="uk-UA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 – переїхав до </a:t>
            </a:r>
            <a:r>
              <a:rPr lang="uk-UA" sz="20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Нью-йорка</a:t>
            </a:r>
            <a:r>
              <a:rPr lang="uk-UA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, де 17 років був солістом великого оркестру. Багато гастролював. </a:t>
            </a:r>
            <a:endParaRPr lang="ru-RU" sz="11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357188" indent="-35718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uk-UA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1950 </a:t>
            </a:r>
            <a:r>
              <a:rPr lang="uk-UA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рік </a:t>
            </a:r>
            <a:r>
              <a:rPr lang="uk-UA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– почав співати. </a:t>
            </a:r>
            <a:endParaRPr lang="ru-RU" sz="11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357188" indent="-35718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uk-UA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Найпопулярніші твори: </a:t>
            </a:r>
          </a:p>
          <a:p>
            <a:pPr marL="357188" indent="-3571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	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«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Хелло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, 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Доллі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», </a:t>
            </a:r>
            <a:b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</a:b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«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Let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My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People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Go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», </a:t>
            </a:r>
            <a:b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</a:b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«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Wonderful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world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», </a:t>
            </a:r>
            <a:b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</a:b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«Колискова» Д. 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Гершвіна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.</a:t>
            </a:r>
            <a:endParaRPr lang="uk-UA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5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b="20817"/>
          <a:stretch>
            <a:fillRect/>
          </a:stretch>
        </p:blipFill>
        <p:spPr bwMode="auto">
          <a:xfrm>
            <a:off x="1428750" y="1285875"/>
            <a:ext cx="6500813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71472" y="4929198"/>
            <a:ext cx="771530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Значну роль відіграє аранжування творів, які виконуються оркестром до 20 виконавців.</a:t>
            </a:r>
            <a:r>
              <a:rPr lang="ru-RU" sz="20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5643578"/>
            <a:ext cx="764386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Велику</a:t>
            </a:r>
            <a:r>
              <a:rPr lang="ru-RU" sz="20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популярність</a:t>
            </a:r>
            <a:r>
              <a:rPr lang="ru-RU" sz="20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здобули</a:t>
            </a:r>
            <a:r>
              <a:rPr lang="ru-RU" sz="20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біг-бенди</a:t>
            </a:r>
            <a:r>
              <a:rPr lang="ru-RU" sz="20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під</a:t>
            </a:r>
            <a:r>
              <a:rPr lang="ru-RU" sz="20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керуванням</a:t>
            </a:r>
            <a:r>
              <a:rPr lang="ru-RU" sz="20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20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Д. </a:t>
            </a:r>
            <a:r>
              <a:rPr lang="ru-RU" sz="2000" b="1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Еллінгтона</a:t>
            </a:r>
            <a:r>
              <a:rPr lang="ru-RU" sz="20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, Б. </a:t>
            </a:r>
            <a:r>
              <a:rPr lang="ru-RU" sz="2000" b="1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Гудмена</a:t>
            </a:r>
            <a:r>
              <a:rPr lang="ru-RU" sz="20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, Т. </a:t>
            </a:r>
            <a:r>
              <a:rPr lang="ru-RU" sz="2000" b="1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Дорсі</a:t>
            </a:r>
            <a:r>
              <a:rPr lang="ru-RU" sz="20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b="1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ін</a:t>
            </a:r>
            <a:r>
              <a:rPr lang="ru-RU" sz="20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285852" y="0"/>
            <a:ext cx="6786578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 err="1">
                <a:ln w="6350"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Біг-бенд</a:t>
            </a:r>
            <a:endParaRPr lang="ru-RU" sz="4400" b="1" dirty="0">
              <a:ln w="6350">
                <a:noFill/>
              </a:ln>
              <a:solidFill>
                <a:srgbClr val="4F81BD">
                  <a:lumMod val="50000"/>
                </a:srgb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073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650</Words>
  <Application>Microsoft Office PowerPoint</Application>
  <PresentationFormat>Экран (4:3)</PresentationFormat>
  <Paragraphs>84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Презентация PowerPoint</vt:lpstr>
      <vt:lpstr>Презентация PowerPoint</vt:lpstr>
      <vt:lpstr>Блюз</vt:lpstr>
      <vt:lpstr>Д Ж А З</vt:lpstr>
      <vt:lpstr>Презентация PowerPoint</vt:lpstr>
      <vt:lpstr>Інструменти джазу</vt:lpstr>
      <vt:lpstr> Луї Армстронг  1901 ̶ 1971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Напрями джазу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Дмитро Миколайович</cp:lastModifiedBy>
  <cp:revision>7</cp:revision>
  <dcterms:created xsi:type="dcterms:W3CDTF">2012-06-03T18:46:07Z</dcterms:created>
  <dcterms:modified xsi:type="dcterms:W3CDTF">2014-04-29T09:58:38Z</dcterms:modified>
</cp:coreProperties>
</file>