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4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B9FDF3-F2F6-4EA6-B2F4-91708C8FAC7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72C325-E6E1-47CE-825C-22D8E10BD8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543800" cy="2152650"/>
          </a:xfrm>
        </p:spPr>
        <p:txBody>
          <a:bodyPr/>
          <a:lstStyle/>
          <a:p>
            <a:r>
              <a:rPr lang="uk-UA" sz="8000" dirty="0" smtClean="0"/>
              <a:t>Винахідництво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61048"/>
            <a:ext cx="6400800" cy="121920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>Як рушійна сила сучасних технологій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4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7" y="332656"/>
            <a:ext cx="458574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7423" y="391479"/>
            <a:ext cx="42687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Значний</a:t>
            </a:r>
            <a:r>
              <a:rPr lang="ru-RU" dirty="0" smtClean="0"/>
              <a:t> вклад у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антибіотики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. Вони </a:t>
            </a:r>
            <a:r>
              <a:rPr lang="ru-RU" dirty="0" err="1" smtClean="0"/>
              <a:t>виділили</a:t>
            </a:r>
            <a:r>
              <a:rPr lang="ru-RU" dirty="0" smtClean="0"/>
              <a:t> ряд </a:t>
            </a:r>
            <a:r>
              <a:rPr lang="ru-RU" dirty="0" err="1" smtClean="0"/>
              <a:t>антибіотичних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— </a:t>
            </a:r>
            <a:r>
              <a:rPr lang="ru-RU" dirty="0" err="1" smtClean="0"/>
              <a:t>мікроцид</a:t>
            </a:r>
            <a:r>
              <a:rPr lang="ru-RU" dirty="0" smtClean="0"/>
              <a:t> (М. М. </a:t>
            </a:r>
            <a:r>
              <a:rPr lang="ru-RU" dirty="0" err="1" smtClean="0"/>
              <a:t>Підоплічко</a:t>
            </a:r>
            <a:r>
              <a:rPr lang="ru-RU" dirty="0" smtClean="0"/>
              <a:t> і В Й. </a:t>
            </a:r>
            <a:r>
              <a:rPr lang="ru-RU" dirty="0" err="1" smtClean="0"/>
              <a:t>Білай</a:t>
            </a:r>
            <a:r>
              <a:rPr lang="ru-RU" dirty="0" smtClean="0"/>
              <a:t>, 1947), </a:t>
            </a:r>
            <a:r>
              <a:rPr lang="ru-RU" dirty="0" err="1" smtClean="0"/>
              <a:t>іманін</a:t>
            </a:r>
            <a:r>
              <a:rPr lang="ru-RU" dirty="0" smtClean="0"/>
              <a:t> (В. Г. </a:t>
            </a:r>
            <a:r>
              <a:rPr lang="ru-RU" dirty="0" err="1" smtClean="0"/>
              <a:t>Дроботько</a:t>
            </a:r>
            <a:r>
              <a:rPr lang="ru-RU" dirty="0" smtClean="0"/>
              <a:t> з </a:t>
            </a:r>
            <a:r>
              <a:rPr lang="ru-RU" dirty="0" err="1" smtClean="0"/>
              <a:t>співробітниками</a:t>
            </a:r>
            <a:r>
              <a:rPr lang="ru-RU" dirty="0" smtClean="0"/>
              <a:t>, 1949), </a:t>
            </a:r>
            <a:r>
              <a:rPr lang="ru-RU" dirty="0" err="1" smtClean="0"/>
              <a:t>аренарин</a:t>
            </a:r>
            <a:r>
              <a:rPr lang="ru-RU" dirty="0" smtClean="0"/>
              <a:t> — </a:t>
            </a:r>
            <a:r>
              <a:rPr lang="ru-RU" dirty="0" err="1" smtClean="0"/>
              <a:t>антибіотик</a:t>
            </a:r>
            <a:r>
              <a:rPr lang="ru-RU" dirty="0" smtClean="0"/>
              <a:t> </a:t>
            </a:r>
            <a:r>
              <a:rPr lang="ru-RU" dirty="0" err="1" smtClean="0"/>
              <a:t>безсмертника</a:t>
            </a:r>
            <a:r>
              <a:rPr lang="ru-RU" dirty="0" smtClean="0"/>
              <a:t> —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Мікроцид</a:t>
            </a:r>
            <a:r>
              <a:rPr lang="ru-RU" dirty="0" smtClean="0"/>
              <a:t>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ефективним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інфікованих</a:t>
            </a:r>
            <a:r>
              <a:rPr lang="ru-RU" dirty="0" smtClean="0"/>
              <a:t> ран та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гнійних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а </a:t>
            </a:r>
            <a:r>
              <a:rPr lang="ru-RU" dirty="0" err="1" smtClean="0"/>
              <a:t>іманін</a:t>
            </a:r>
            <a:r>
              <a:rPr lang="ru-RU" dirty="0" smtClean="0"/>
              <a:t> — великих і тяжких </a:t>
            </a:r>
            <a:r>
              <a:rPr lang="ru-RU" dirty="0" err="1" smtClean="0"/>
              <a:t>опіків</a:t>
            </a:r>
            <a:r>
              <a:rPr lang="ru-RU" dirty="0" smtClean="0"/>
              <a:t>;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запобігає</a:t>
            </a:r>
            <a:r>
              <a:rPr lang="ru-RU" dirty="0" smtClean="0"/>
              <a:t> </a:t>
            </a:r>
            <a:r>
              <a:rPr lang="ru-RU" dirty="0" err="1" smtClean="0"/>
              <a:t>утворенню</a:t>
            </a:r>
            <a:r>
              <a:rPr lang="ru-RU" dirty="0" smtClean="0"/>
              <a:t> </a:t>
            </a:r>
            <a:r>
              <a:rPr lang="ru-RU" dirty="0" err="1" smtClean="0"/>
              <a:t>спотворюючих</a:t>
            </a:r>
            <a:r>
              <a:rPr lang="ru-RU" dirty="0" smtClean="0"/>
              <a:t> </a:t>
            </a:r>
            <a:r>
              <a:rPr lang="ru-RU" dirty="0" err="1" smtClean="0"/>
              <a:t>рубців</a:t>
            </a:r>
            <a:r>
              <a:rPr lang="ru-RU" dirty="0" smtClean="0"/>
              <a:t>.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відшукання</a:t>
            </a:r>
            <a:r>
              <a:rPr lang="ru-RU" dirty="0" smtClean="0"/>
              <a:t> А., </a:t>
            </a:r>
            <a:r>
              <a:rPr lang="ru-RU" dirty="0" err="1" smtClean="0"/>
              <a:t>зокрема</a:t>
            </a:r>
            <a:r>
              <a:rPr lang="ru-RU" dirty="0" smtClean="0"/>
              <a:t> з </a:t>
            </a:r>
            <a:r>
              <a:rPr lang="ru-RU" dirty="0" err="1" smtClean="0"/>
              <a:t>противірусною</a:t>
            </a:r>
            <a:r>
              <a:rPr lang="ru-RU" dirty="0" smtClean="0"/>
              <a:t> і </a:t>
            </a:r>
            <a:r>
              <a:rPr lang="ru-RU" dirty="0" err="1" smtClean="0"/>
              <a:t>протипухлинною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, широко </a:t>
            </a:r>
            <a:r>
              <a:rPr lang="ru-RU" dirty="0" err="1" smtClean="0"/>
              <a:t>провадяться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63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642662"/>
            <a:ext cx="3763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Термін</a:t>
            </a:r>
            <a:r>
              <a:rPr lang="ru-RU" dirty="0" smtClean="0"/>
              <a:t> «смартфон» </a:t>
            </a:r>
            <a:r>
              <a:rPr lang="ru-RU" dirty="0" err="1" smtClean="0"/>
              <a:t>був</a:t>
            </a:r>
            <a:r>
              <a:rPr lang="ru-RU" dirty="0" smtClean="0"/>
              <a:t> введений </a:t>
            </a:r>
            <a:r>
              <a:rPr lang="ru-RU" dirty="0" err="1" smtClean="0"/>
              <a:t>компанією</a:t>
            </a:r>
            <a:r>
              <a:rPr lang="ru-RU" dirty="0" smtClean="0"/>
              <a:t> </a:t>
            </a:r>
            <a:r>
              <a:rPr lang="en-US" dirty="0" smtClean="0"/>
              <a:t>Ericsson </a:t>
            </a:r>
            <a:r>
              <a:rPr lang="ru-RU" dirty="0" smtClean="0"/>
              <a:t>в 2000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нового телефону </a:t>
            </a:r>
            <a:r>
              <a:rPr lang="en-US" dirty="0" smtClean="0"/>
              <a:t>Ericsson R380s. </a:t>
            </a:r>
            <a:r>
              <a:rPr lang="ru-RU" dirty="0" err="1" smtClean="0"/>
              <a:t>Пристрій</a:t>
            </a:r>
            <a:r>
              <a:rPr lang="ru-RU" dirty="0" smtClean="0"/>
              <a:t> </a:t>
            </a:r>
            <a:r>
              <a:rPr lang="ru-RU" dirty="0" err="1" smtClean="0"/>
              <a:t>володіло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малими</a:t>
            </a:r>
            <a:r>
              <a:rPr lang="ru-RU" dirty="0" smtClean="0"/>
              <a:t> габаритами (130 × 50 × 26 мм) і </a:t>
            </a:r>
            <a:r>
              <a:rPr lang="ru-RU" dirty="0" err="1" smtClean="0"/>
              <a:t>порівняно</a:t>
            </a:r>
            <a:r>
              <a:rPr lang="ru-RU" dirty="0" smtClean="0"/>
              <a:t> невеликою вагою (169 г). </a:t>
            </a:r>
            <a:r>
              <a:rPr lang="ru-RU" dirty="0" err="1" smtClean="0"/>
              <a:t>Особливістю</a:t>
            </a:r>
            <a:r>
              <a:rPr lang="ru-RU" dirty="0" smtClean="0"/>
              <a:t> пристрою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сенсорний</a:t>
            </a:r>
            <a:r>
              <a:rPr lang="ru-RU" dirty="0" smtClean="0"/>
              <a:t> </a:t>
            </a:r>
            <a:r>
              <a:rPr lang="ru-RU" dirty="0" err="1" smtClean="0"/>
              <a:t>екран</a:t>
            </a:r>
            <a:r>
              <a:rPr lang="ru-RU" dirty="0" smtClean="0"/>
              <a:t>, </a:t>
            </a:r>
            <a:r>
              <a:rPr lang="ru-RU" dirty="0" err="1" smtClean="0"/>
              <a:t>закритий</a:t>
            </a:r>
            <a:r>
              <a:rPr lang="ru-RU" dirty="0" smtClean="0"/>
              <a:t> </a:t>
            </a:r>
            <a:r>
              <a:rPr lang="ru-RU" dirty="0" err="1" smtClean="0"/>
              <a:t>відкидною</a:t>
            </a:r>
            <a:r>
              <a:rPr lang="ru-RU" dirty="0" smtClean="0"/>
              <a:t> </a:t>
            </a:r>
            <a:r>
              <a:rPr lang="ru-RU" dirty="0" err="1" smtClean="0"/>
              <a:t>кришкою</a:t>
            </a:r>
            <a:r>
              <a:rPr lang="ru-RU" dirty="0" smtClean="0"/>
              <a:t> (</a:t>
            </a:r>
            <a:r>
              <a:rPr lang="ru-RU" dirty="0" err="1" smtClean="0"/>
              <a:t>фліпом</a:t>
            </a:r>
            <a:r>
              <a:rPr lang="ru-RU" dirty="0" smtClean="0"/>
              <a:t>). </a:t>
            </a:r>
            <a:r>
              <a:rPr lang="ru-RU" dirty="0" err="1" smtClean="0"/>
              <a:t>Назвою</a:t>
            </a:r>
            <a:r>
              <a:rPr lang="ru-RU" dirty="0" smtClean="0"/>
              <a:t> «смартфон» </a:t>
            </a:r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 smtClean="0"/>
              <a:t>підкреслював</a:t>
            </a:r>
            <a:r>
              <a:rPr lang="ru-RU" dirty="0" smtClean="0"/>
              <a:t> </a:t>
            </a:r>
            <a:r>
              <a:rPr lang="ru-RU" dirty="0" err="1" smtClean="0"/>
              <a:t>інтелектуальність</a:t>
            </a:r>
            <a:r>
              <a:rPr lang="ru-RU" dirty="0" smtClean="0"/>
              <a:t> устрою,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повноцінним</a:t>
            </a:r>
            <a:r>
              <a:rPr lang="ru-RU" dirty="0" smtClean="0"/>
              <a:t> смартфоном,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дозволяв </a:t>
            </a:r>
            <a:r>
              <a:rPr lang="ru-RU" dirty="0" err="1" smtClean="0"/>
              <a:t>встановлювати</a:t>
            </a:r>
            <a:r>
              <a:rPr lang="ru-RU" dirty="0" smtClean="0"/>
              <a:t> </a:t>
            </a:r>
            <a:r>
              <a:rPr lang="ru-RU" dirty="0" err="1" smtClean="0"/>
              <a:t>сторонні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(ОС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закритою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613">
            <a:off x="879761" y="432787"/>
            <a:ext cx="3980409" cy="3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055">
            <a:off x="475421" y="4161112"/>
            <a:ext cx="3312368" cy="22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225">
            <a:off x="4955279" y="397582"/>
            <a:ext cx="3756802" cy="403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586">
            <a:off x="608676" y="3350962"/>
            <a:ext cx="4176464" cy="29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908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 в 1979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еру </a:t>
            </a:r>
            <a:r>
              <a:rPr lang="ru-RU" dirty="0" err="1" smtClean="0"/>
              <a:t>технологій</a:t>
            </a:r>
            <a:r>
              <a:rPr lang="ru-RU" dirty="0" smtClean="0"/>
              <a:t> "</a:t>
            </a:r>
            <a:r>
              <a:rPr lang="ru-RU" dirty="0" err="1" smtClean="0"/>
              <a:t>ношення</a:t>
            </a:r>
            <a:r>
              <a:rPr lang="ru-RU" dirty="0" smtClean="0"/>
              <a:t>",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змінивши</a:t>
            </a:r>
            <a:r>
              <a:rPr lang="ru-RU" dirty="0" smtClean="0"/>
              <a:t> культуру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винаходом</a:t>
            </a:r>
            <a:r>
              <a:rPr lang="ru-RU" dirty="0" smtClean="0"/>
              <a:t> </a:t>
            </a:r>
            <a:r>
              <a:rPr lang="en-US" dirty="0" smtClean="0"/>
              <a:t>Sony </a:t>
            </a:r>
            <a:r>
              <a:rPr lang="ru-RU" dirty="0" err="1" smtClean="0"/>
              <a:t>надала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будь-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в </a:t>
            </a:r>
            <a:r>
              <a:rPr lang="ru-RU" dirty="0" err="1" smtClean="0"/>
              <a:t>багатомільйонному</a:t>
            </a:r>
            <a:r>
              <a:rPr lang="ru-RU" dirty="0" smtClean="0"/>
              <a:t> </a:t>
            </a:r>
            <a:r>
              <a:rPr lang="ru-RU" dirty="0" err="1" smtClean="0"/>
              <a:t>натовпі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слухати</a:t>
            </a:r>
            <a:r>
              <a:rPr lang="ru-RU" dirty="0" smtClean="0"/>
              <a:t> </a:t>
            </a:r>
            <a:r>
              <a:rPr lang="ru-RU" dirty="0" err="1" smtClean="0"/>
              <a:t>улюблені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, не </a:t>
            </a:r>
            <a:r>
              <a:rPr lang="ru-RU" dirty="0" err="1" smtClean="0"/>
              <a:t>нав'язуючи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оточуючим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естафету</a:t>
            </a:r>
            <a:r>
              <a:rPr lang="ru-RU" dirty="0" smtClean="0"/>
              <a:t> </a:t>
            </a:r>
            <a:r>
              <a:rPr lang="ru-RU" dirty="0" err="1" smtClean="0"/>
              <a:t>підхопила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smtClean="0"/>
              <a:t>Apple </a:t>
            </a:r>
            <a:r>
              <a:rPr lang="ru-RU" dirty="0" smtClean="0"/>
              <a:t>з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цифровим</a:t>
            </a:r>
            <a:r>
              <a:rPr lang="ru-RU" dirty="0" smtClean="0"/>
              <a:t> </a:t>
            </a:r>
            <a:r>
              <a:rPr lang="ru-RU" dirty="0" err="1" smtClean="0"/>
              <a:t>плеєром</a:t>
            </a:r>
            <a:r>
              <a:rPr lang="ru-RU" dirty="0" smtClean="0"/>
              <a:t> </a:t>
            </a:r>
            <a:r>
              <a:rPr lang="en-US" dirty="0" smtClean="0"/>
              <a:t>iPod.</a:t>
            </a:r>
          </a:p>
        </p:txBody>
      </p:sp>
    </p:spTree>
    <p:extLst>
      <p:ext uri="{BB962C8B-B14F-4D97-AF65-F5344CB8AC3E}">
        <p14:creationId xmlns:p14="http://schemas.microsoft.com/office/powerpoint/2010/main" val="193264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14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Найважливіші</a:t>
            </a:r>
            <a:r>
              <a:rPr lang="ru-RU" sz="4400" dirty="0" smtClean="0"/>
              <a:t> </a:t>
            </a:r>
            <a:r>
              <a:rPr lang="ru-RU" sz="4400" dirty="0" err="1" smtClean="0"/>
              <a:t>винаходи</a:t>
            </a:r>
            <a:r>
              <a:rPr lang="ru-RU" sz="4400" dirty="0" smtClean="0"/>
              <a:t> в </a:t>
            </a:r>
            <a:r>
              <a:rPr lang="ru-RU" sz="4400" dirty="0" err="1" smtClean="0"/>
              <a:t>історії</a:t>
            </a:r>
            <a:r>
              <a:rPr lang="ru-RU" sz="4400" dirty="0" smtClean="0"/>
              <a:t> </a:t>
            </a:r>
            <a:r>
              <a:rPr lang="ru-RU" sz="4400" dirty="0" err="1" smtClean="0"/>
              <a:t>людства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223628" y="2060847"/>
            <a:ext cx="669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1.Мова</a:t>
            </a:r>
          </a:p>
          <a:p>
            <a:r>
              <a:rPr lang="uk-UA" sz="2800" dirty="0" smtClean="0"/>
              <a:t>2.Інтернет</a:t>
            </a:r>
          </a:p>
          <a:p>
            <a:r>
              <a:rPr lang="uk-UA" sz="2800" dirty="0" smtClean="0"/>
              <a:t>3.Анестезія</a:t>
            </a:r>
          </a:p>
          <a:p>
            <a:r>
              <a:rPr lang="uk-UA" sz="2800" dirty="0" smtClean="0"/>
              <a:t>4.Штрих-код</a:t>
            </a:r>
          </a:p>
          <a:p>
            <a:r>
              <a:rPr lang="uk-UA" sz="2800" dirty="0" smtClean="0"/>
              <a:t>5.Заморожена їжа</a:t>
            </a:r>
          </a:p>
          <a:p>
            <a:r>
              <a:rPr lang="uk-UA" sz="2800" dirty="0" smtClean="0"/>
              <a:t>6.</a:t>
            </a:r>
            <a:r>
              <a:rPr lang="ru-RU" sz="2800" dirty="0" smtClean="0"/>
              <a:t> SMS-</a:t>
            </a:r>
            <a:r>
              <a:rPr lang="ru-RU" sz="2800" dirty="0" err="1" smtClean="0"/>
              <a:t>повідомлення</a:t>
            </a:r>
            <a:endParaRPr lang="ru-RU" sz="2800" dirty="0" smtClean="0"/>
          </a:p>
          <a:p>
            <a:r>
              <a:rPr lang="uk-UA" sz="2800" dirty="0" smtClean="0"/>
              <a:t>7.Технологія </a:t>
            </a:r>
            <a:r>
              <a:rPr lang="en-US" sz="2800" dirty="0" smtClean="0"/>
              <a:t>GPS</a:t>
            </a:r>
            <a:endParaRPr lang="uk-UA" sz="2800" dirty="0" smtClean="0"/>
          </a:p>
          <a:p>
            <a:r>
              <a:rPr lang="uk-UA" sz="2800" dirty="0" smtClean="0"/>
              <a:t>8.Антибіотики</a:t>
            </a:r>
          </a:p>
          <a:p>
            <a:r>
              <a:rPr lang="uk-UA" sz="2800" dirty="0" smtClean="0"/>
              <a:t>9.Смартфони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10.</a:t>
            </a:r>
            <a:r>
              <a:rPr lang="ru-RU" sz="2800" dirty="0" smtClean="0"/>
              <a:t> </a:t>
            </a:r>
            <a:r>
              <a:rPr lang="ru-RU" sz="2800" dirty="0" err="1" smtClean="0"/>
              <a:t>Плеєр</a:t>
            </a:r>
            <a:r>
              <a:rPr lang="ru-RU" sz="2800" dirty="0" smtClean="0"/>
              <a:t> </a:t>
            </a:r>
            <a:r>
              <a:rPr lang="ru-RU" sz="2800" dirty="0" err="1" smtClean="0"/>
              <a:t>Sony</a:t>
            </a:r>
            <a:r>
              <a:rPr lang="ru-RU" sz="2800" dirty="0" smtClean="0"/>
              <a:t> </a:t>
            </a:r>
            <a:r>
              <a:rPr lang="ru-RU" sz="2800" dirty="0" err="1" smtClean="0"/>
              <a:t>Walkman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75006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79" y="499322"/>
            <a:ext cx="4448682" cy="446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204864"/>
            <a:ext cx="4104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Звичайно</a:t>
            </a:r>
            <a:r>
              <a:rPr lang="ru-RU" sz="2000" dirty="0" smtClean="0"/>
              <a:t> ж,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є </a:t>
            </a:r>
            <a:r>
              <a:rPr lang="ru-RU" sz="2000" dirty="0" err="1" smtClean="0"/>
              <a:t>головним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Спілкування</a:t>
            </a:r>
            <a:r>
              <a:rPr lang="ru-RU" sz="2000" dirty="0" smtClean="0"/>
              <a:t> стало б </a:t>
            </a:r>
            <a:r>
              <a:rPr lang="ru-RU" sz="2000" dirty="0" err="1" smtClean="0"/>
              <a:t>неможливим</a:t>
            </a:r>
            <a:r>
              <a:rPr lang="ru-RU" sz="2000" dirty="0" smtClean="0"/>
              <a:t> без букв,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речень</a:t>
            </a:r>
            <a:r>
              <a:rPr lang="ru-RU" sz="2000" dirty="0" smtClean="0"/>
              <a:t>. </a:t>
            </a:r>
            <a:r>
              <a:rPr lang="ru-RU" sz="2000" dirty="0" err="1" smtClean="0"/>
              <a:t>Наші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здібності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комунікацій</a:t>
            </a:r>
            <a:r>
              <a:rPr lang="ru-RU" sz="2000" dirty="0" smtClean="0"/>
              <a:t>, будь то </a:t>
            </a:r>
            <a:r>
              <a:rPr lang="ru-RU" sz="2000" dirty="0" err="1" smtClean="0"/>
              <a:t>письмове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усне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спілкування</a:t>
            </a:r>
            <a:r>
              <a:rPr lang="ru-RU" sz="2000" dirty="0" smtClean="0"/>
              <a:t>, практично </a:t>
            </a:r>
            <a:r>
              <a:rPr lang="ru-RU" sz="2000" dirty="0" err="1" smtClean="0"/>
              <a:t>неможливе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. </a:t>
            </a:r>
            <a:r>
              <a:rPr lang="ru-RU" sz="2000" dirty="0" err="1" smtClean="0"/>
              <a:t>Ніхто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знає</a:t>
            </a:r>
            <a:r>
              <a:rPr lang="ru-RU" sz="2000" dirty="0" smtClean="0"/>
              <a:t>, </a:t>
            </a:r>
            <a:r>
              <a:rPr lang="ru-RU" sz="2000" dirty="0" err="1" smtClean="0"/>
              <a:t>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винаходу</a:t>
            </a:r>
            <a:r>
              <a:rPr lang="ru-RU" sz="2000" dirty="0" smtClean="0"/>
              <a:t>, але </a:t>
            </a:r>
            <a:r>
              <a:rPr lang="ru-RU" sz="2000" dirty="0" err="1" smtClean="0"/>
              <a:t>судячи</a:t>
            </a:r>
            <a:r>
              <a:rPr lang="ru-RU" sz="2000" dirty="0" smtClean="0"/>
              <a:t> з </a:t>
            </a:r>
            <a:r>
              <a:rPr lang="ru-RU" sz="2000" dirty="0" err="1" smtClean="0"/>
              <a:t>усього</a:t>
            </a:r>
            <a:r>
              <a:rPr lang="ru-RU" sz="2000" dirty="0" smtClean="0"/>
              <a:t>, не один десяток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Ніякі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технології</a:t>
            </a:r>
            <a:r>
              <a:rPr lang="ru-RU" sz="2000" dirty="0" smtClean="0"/>
              <a:t> і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винаходи</a:t>
            </a:r>
            <a:r>
              <a:rPr lang="ru-RU" sz="2000" dirty="0" smtClean="0"/>
              <a:t> не могли б </a:t>
            </a:r>
            <a:r>
              <a:rPr lang="ru-RU" sz="2000" dirty="0" err="1" smtClean="0"/>
              <a:t>з'явитися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, коли б не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7305" y="545850"/>
            <a:ext cx="24288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 </a:t>
            </a:r>
            <a:r>
              <a:rPr lang="ru-RU" sz="6600" dirty="0" err="1" smtClean="0"/>
              <a:t>Мова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45156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9537"/>
            <a:ext cx="4608512" cy="479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2742" y="563960"/>
            <a:ext cx="38917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1962 </a:t>
            </a:r>
            <a:r>
              <a:rPr lang="ru-RU" dirty="0" err="1" smtClean="0"/>
              <a:t>році</a:t>
            </a:r>
            <a:r>
              <a:rPr lang="ru-RU" dirty="0" smtClean="0"/>
              <a:t> Джозеф </a:t>
            </a:r>
            <a:r>
              <a:rPr lang="ru-RU" dirty="0" err="1" smtClean="0"/>
              <a:t>Ліклайдер</a:t>
            </a:r>
            <a:r>
              <a:rPr lang="ru-RU" dirty="0" smtClean="0"/>
              <a:t> (1915–1990), </a:t>
            </a:r>
            <a:r>
              <a:rPr lang="ru-RU" dirty="0" err="1" smtClean="0"/>
              <a:t>керівник</a:t>
            </a:r>
            <a:r>
              <a:rPr lang="ru-RU" dirty="0" smtClean="0"/>
              <a:t> Агентства </a:t>
            </a:r>
            <a:r>
              <a:rPr lang="ru-RU" dirty="0" err="1" smtClean="0"/>
              <a:t>передових</a:t>
            </a:r>
            <a:r>
              <a:rPr lang="ru-RU" dirty="0" smtClean="0"/>
              <a:t> </a:t>
            </a:r>
            <a:r>
              <a:rPr lang="ru-RU" dirty="0" err="1" smtClean="0"/>
              <a:t>оборонних</a:t>
            </a:r>
            <a:r>
              <a:rPr lang="ru-RU" dirty="0" smtClean="0"/>
              <a:t> </a:t>
            </a:r>
            <a:r>
              <a:rPr lang="ru-RU" dirty="0" err="1" smtClean="0"/>
              <a:t>дослідницьких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США </a:t>
            </a:r>
            <a:r>
              <a:rPr lang="ru-RU" dirty="0" err="1" smtClean="0"/>
              <a:t>висловив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комп'ютерної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 У 1969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Міністерство</a:t>
            </a:r>
            <a:r>
              <a:rPr lang="ru-RU" dirty="0" smtClean="0"/>
              <a:t> оборони США </a:t>
            </a:r>
            <a:r>
              <a:rPr lang="ru-RU" dirty="0" err="1" smtClean="0"/>
              <a:t>започаткувало</a:t>
            </a:r>
            <a:r>
              <a:rPr lang="ru-RU" dirty="0" smtClean="0"/>
              <a:t> </a:t>
            </a:r>
            <a:r>
              <a:rPr lang="ru-RU" dirty="0" err="1" smtClean="0"/>
              <a:t>розробку</a:t>
            </a:r>
            <a:r>
              <a:rPr lang="ru-RU" dirty="0" smtClean="0"/>
              <a:t> проекту,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на </a:t>
            </a:r>
            <a:r>
              <a:rPr lang="ru-RU" dirty="0" err="1" smtClean="0"/>
              <a:t>меті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надійної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на </a:t>
            </a:r>
            <a:r>
              <a:rPr lang="ru-RU" dirty="0" err="1" smtClean="0"/>
              <a:t>випадок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Агентство </a:t>
            </a:r>
            <a:r>
              <a:rPr lang="ru-RU" dirty="0" err="1" smtClean="0"/>
              <a:t>запропонувало</a:t>
            </a:r>
            <a:r>
              <a:rPr lang="ru-RU" dirty="0" smtClean="0"/>
              <a:t> </a:t>
            </a:r>
            <a:r>
              <a:rPr lang="ru-RU" dirty="0" err="1" smtClean="0"/>
              <a:t>розробити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комп'ютерну</a:t>
            </a:r>
            <a:r>
              <a:rPr lang="ru-RU" dirty="0" smtClean="0"/>
              <a:t> мережу.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доручена</a:t>
            </a:r>
            <a:r>
              <a:rPr lang="ru-RU" dirty="0" smtClean="0"/>
              <a:t> </a:t>
            </a:r>
            <a:r>
              <a:rPr lang="ru-RU" dirty="0" err="1" smtClean="0"/>
              <a:t>Каліфорнійському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Лос-Анджелеса. </a:t>
            </a:r>
            <a:r>
              <a:rPr lang="ru-RU" dirty="0" err="1" smtClean="0"/>
              <a:t>Ця</a:t>
            </a:r>
            <a:r>
              <a:rPr lang="ru-RU" dirty="0" smtClean="0"/>
              <a:t> мережа </a:t>
            </a:r>
            <a:r>
              <a:rPr lang="ru-RU" dirty="0" err="1" smtClean="0"/>
              <a:t>була</a:t>
            </a:r>
            <a:r>
              <a:rPr lang="ru-RU" dirty="0" smtClean="0"/>
              <a:t> названа </a:t>
            </a:r>
            <a:r>
              <a:rPr lang="en-US" dirty="0" smtClean="0"/>
              <a:t>ARPANET</a:t>
            </a:r>
            <a:r>
              <a:rPr lang="uk-UA" dirty="0" smtClean="0"/>
              <a:t>.</a:t>
            </a:r>
            <a:r>
              <a:rPr lang="ru-RU" dirty="0" smtClean="0"/>
              <a:t> До 1971 року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розроблена</a:t>
            </a:r>
            <a:r>
              <a:rPr lang="ru-RU" dirty="0" smtClean="0"/>
              <a:t> перша </a:t>
            </a:r>
            <a:r>
              <a:rPr lang="ru-RU" dirty="0" err="1" smtClean="0"/>
              <a:t>програма</a:t>
            </a:r>
            <a:r>
              <a:rPr lang="ru-RU" dirty="0" smtClean="0"/>
              <a:t> для </a:t>
            </a:r>
            <a:r>
              <a:rPr lang="ru-RU" dirty="0" err="1" smtClean="0"/>
              <a:t>відправки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мережею,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стала </a:t>
            </a:r>
            <a:r>
              <a:rPr lang="ru-RU" dirty="0" err="1" smtClean="0"/>
              <a:t>дуже</a:t>
            </a:r>
            <a:r>
              <a:rPr lang="ru-RU" dirty="0" smtClean="0"/>
              <a:t> популярною.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70462"/>
            <a:ext cx="3029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/>
              <a:t>Інтернет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8155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22" y="332656"/>
            <a:ext cx="4824536" cy="38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3" y="299255"/>
            <a:ext cx="3312368" cy="38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408236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16 </a:t>
            </a:r>
            <a:r>
              <a:rPr lang="ru-RU" dirty="0" err="1" smtClean="0">
                <a:solidFill>
                  <a:srgbClr val="FFFF00"/>
                </a:solidFill>
              </a:rPr>
              <a:t>жовтня</a:t>
            </a:r>
            <a:r>
              <a:rPr lang="ru-RU" dirty="0" smtClean="0">
                <a:solidFill>
                  <a:srgbClr val="FFFF00"/>
                </a:solidFill>
              </a:rPr>
              <a:t> 1846 </a:t>
            </a:r>
            <a:r>
              <a:rPr lang="ru-RU" dirty="0" err="1" smtClean="0">
                <a:solidFill>
                  <a:srgbClr val="FFFF00"/>
                </a:solidFill>
              </a:rPr>
              <a:t>молодий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американський</a:t>
            </a:r>
            <a:r>
              <a:rPr lang="ru-RU" dirty="0" smtClean="0">
                <a:solidFill>
                  <a:srgbClr val="FFFF00"/>
                </a:solidFill>
              </a:rPr>
              <a:t> дантист </a:t>
            </a:r>
            <a:r>
              <a:rPr lang="ru-RU" dirty="0" err="1" smtClean="0">
                <a:solidFill>
                  <a:srgbClr val="FFFF00"/>
                </a:solidFill>
              </a:rPr>
              <a:t>Вільям</a:t>
            </a:r>
            <a:r>
              <a:rPr lang="ru-RU" dirty="0" smtClean="0">
                <a:solidFill>
                  <a:srgbClr val="FFFF00"/>
                </a:solidFill>
              </a:rPr>
              <a:t> Томас </a:t>
            </a:r>
            <a:r>
              <a:rPr lang="ru-RU" dirty="0" err="1" smtClean="0">
                <a:solidFill>
                  <a:srgbClr val="FFFF00"/>
                </a:solidFill>
              </a:rPr>
              <a:t>Мортон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продемонстрував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операцію</a:t>
            </a:r>
            <a:r>
              <a:rPr lang="ru-RU" dirty="0" smtClean="0">
                <a:solidFill>
                  <a:srgbClr val="FFFF00"/>
                </a:solidFill>
              </a:rPr>
              <a:t> з </a:t>
            </a:r>
            <a:r>
              <a:rPr lang="ru-RU" dirty="0" err="1" smtClean="0">
                <a:solidFill>
                  <a:srgbClr val="FFFF00"/>
                </a:solidFill>
              </a:rPr>
              <a:t>видалення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пухлини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піднижньощелепній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ділянці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ефірним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знеболенням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Ця</a:t>
            </a:r>
            <a:r>
              <a:rPr lang="ru-RU" dirty="0" smtClean="0">
                <a:solidFill>
                  <a:srgbClr val="FFFF00"/>
                </a:solidFill>
              </a:rPr>
              <a:t> дата </a:t>
            </a:r>
            <a:r>
              <a:rPr lang="ru-RU" dirty="0" err="1" smtClean="0">
                <a:solidFill>
                  <a:srgbClr val="FFFF00"/>
                </a:solidFill>
              </a:rPr>
              <a:t>вважається</a:t>
            </a:r>
            <a:r>
              <a:rPr lang="ru-RU" dirty="0" smtClean="0">
                <a:solidFill>
                  <a:srgbClr val="FFFF00"/>
                </a:solidFill>
              </a:rPr>
              <a:t> датою </a:t>
            </a:r>
            <a:r>
              <a:rPr lang="ru-RU" dirty="0" err="1" smtClean="0">
                <a:solidFill>
                  <a:srgbClr val="FFFF00"/>
                </a:solidFill>
              </a:rPr>
              <a:t>народження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анестезіології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Хоча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ще</a:t>
            </a:r>
            <a:r>
              <a:rPr lang="ru-RU" dirty="0" smtClean="0">
                <a:solidFill>
                  <a:srgbClr val="FFFF00"/>
                </a:solidFill>
              </a:rPr>
              <a:t> за </a:t>
            </a:r>
            <a:r>
              <a:rPr lang="ru-RU" dirty="0" err="1" smtClean="0">
                <a:solidFill>
                  <a:srgbClr val="FFFF00"/>
                </a:solidFill>
              </a:rPr>
              <a:t>часів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Стародавнього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Єгипту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намагалися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використовувати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різні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настоянки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опіуму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беладони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мандрагори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ін</a:t>
            </a:r>
            <a:r>
              <a:rPr lang="ru-RU" dirty="0" smtClean="0">
                <a:solidFill>
                  <a:srgbClr val="FFFF00"/>
                </a:solidFill>
              </a:rPr>
              <a:t>. Та все ж </a:t>
            </a:r>
            <a:r>
              <a:rPr lang="ru-RU" dirty="0" err="1" smtClean="0">
                <a:solidFill>
                  <a:srgbClr val="FFFF00"/>
                </a:solidFill>
              </a:rPr>
              <a:t>майже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всі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хірургічні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втручання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закінчувались</a:t>
            </a:r>
            <a:r>
              <a:rPr lang="ru-RU" dirty="0" smtClean="0">
                <a:solidFill>
                  <a:srgbClr val="FFFF00"/>
                </a:solidFill>
              </a:rPr>
              <a:t> плачевно </a:t>
            </a:r>
            <a:r>
              <a:rPr lang="ru-RU" dirty="0" err="1" smtClean="0">
                <a:solidFill>
                  <a:srgbClr val="FFFF00"/>
                </a:solidFill>
              </a:rPr>
              <a:t>внаслідок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больового</a:t>
            </a:r>
            <a:r>
              <a:rPr lang="ru-RU" dirty="0" smtClean="0">
                <a:solidFill>
                  <a:srgbClr val="FFFF00"/>
                </a:solidFill>
              </a:rPr>
              <a:t> шоку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0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277">
            <a:off x="4932040" y="692696"/>
            <a:ext cx="3647728" cy="273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766">
            <a:off x="1009357" y="670565"/>
            <a:ext cx="3378908" cy="345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51" y="4653136"/>
            <a:ext cx="62133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перший </a:t>
            </a:r>
            <a:r>
              <a:rPr lang="ru-RU" dirty="0" err="1" smtClean="0"/>
              <a:t>погляд</a:t>
            </a:r>
            <a:r>
              <a:rPr lang="ru-RU" dirty="0" smtClean="0"/>
              <a:t> не </a:t>
            </a:r>
            <a:r>
              <a:rPr lang="ru-RU" dirty="0" err="1" smtClean="0"/>
              <a:t>дуже</a:t>
            </a:r>
            <a:r>
              <a:rPr lang="ru-RU" dirty="0" smtClean="0"/>
              <a:t> ясно, як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чорно-білі</a:t>
            </a:r>
            <a:r>
              <a:rPr lang="ru-RU" dirty="0" smtClean="0"/>
              <a:t> </a:t>
            </a:r>
            <a:r>
              <a:rPr lang="ru-RU" dirty="0" err="1" smtClean="0"/>
              <a:t>смужки</a:t>
            </a:r>
            <a:r>
              <a:rPr lang="ru-RU" dirty="0" smtClean="0"/>
              <a:t> </a:t>
            </a:r>
            <a:r>
              <a:rPr lang="ru-RU" dirty="0" err="1" smtClean="0"/>
              <a:t>вплинули</a:t>
            </a:r>
            <a:r>
              <a:rPr lang="ru-RU" dirty="0" smtClean="0"/>
              <a:t> на наше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даний</a:t>
            </a:r>
            <a:r>
              <a:rPr lang="ru-RU" dirty="0" smtClean="0"/>
              <a:t> </a:t>
            </a:r>
            <a:r>
              <a:rPr lang="ru-RU" dirty="0" err="1" smtClean="0"/>
              <a:t>винахід</a:t>
            </a:r>
            <a:r>
              <a:rPr lang="ru-RU" dirty="0" smtClean="0"/>
              <a:t> </a:t>
            </a:r>
            <a:r>
              <a:rPr lang="ru-RU" dirty="0" err="1" smtClean="0"/>
              <a:t>американця</a:t>
            </a:r>
            <a:r>
              <a:rPr lang="ru-RU" dirty="0" smtClean="0"/>
              <a:t> </a:t>
            </a:r>
            <a:r>
              <a:rPr lang="ru-RU" dirty="0" err="1" smtClean="0"/>
              <a:t>Нормана</a:t>
            </a:r>
            <a:r>
              <a:rPr lang="ru-RU" dirty="0" smtClean="0"/>
              <a:t> </a:t>
            </a:r>
            <a:r>
              <a:rPr lang="ru-RU" dirty="0" err="1" smtClean="0"/>
              <a:t>Вудленда</a:t>
            </a:r>
            <a:r>
              <a:rPr lang="ru-RU" dirty="0" smtClean="0"/>
              <a:t>, </a:t>
            </a:r>
            <a:r>
              <a:rPr lang="ru-RU" dirty="0" err="1" smtClean="0"/>
              <a:t>зроблений</a:t>
            </a:r>
            <a:r>
              <a:rPr lang="ru-RU" dirty="0" smtClean="0"/>
              <a:t> в 1949 </a:t>
            </a:r>
            <a:r>
              <a:rPr lang="ru-RU" dirty="0" err="1" smtClean="0"/>
              <a:t>році</a:t>
            </a:r>
            <a:r>
              <a:rPr lang="ru-RU" dirty="0" smtClean="0"/>
              <a:t>, з часом дозволив </a:t>
            </a:r>
            <a:r>
              <a:rPr lang="ru-RU" dirty="0" err="1" smtClean="0"/>
              <a:t>звести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оплату покупки, характер товару і запаси </a:t>
            </a:r>
            <a:r>
              <a:rPr lang="ru-RU" dirty="0" err="1" smtClean="0"/>
              <a:t>товарів</a:t>
            </a:r>
            <a:r>
              <a:rPr lang="ru-RU" dirty="0" smtClean="0"/>
              <a:t> на </a:t>
            </a:r>
            <a:r>
              <a:rPr lang="ru-RU" dirty="0" err="1" smtClean="0"/>
              <a:t>складі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, на думку </a:t>
            </a:r>
            <a:r>
              <a:rPr lang="ru-RU" dirty="0" err="1" smtClean="0"/>
              <a:t>експертів</a:t>
            </a:r>
            <a:r>
              <a:rPr lang="ru-RU" dirty="0" smtClean="0"/>
              <a:t>, </a:t>
            </a:r>
            <a:r>
              <a:rPr lang="ru-RU" dirty="0" err="1" smtClean="0"/>
              <a:t>революційним</a:t>
            </a:r>
            <a:r>
              <a:rPr lang="ru-RU" dirty="0" smtClean="0"/>
              <a:t> чином </a:t>
            </a:r>
            <a:r>
              <a:rPr lang="ru-RU" dirty="0" err="1" smtClean="0"/>
              <a:t>змінило</a:t>
            </a:r>
            <a:r>
              <a:rPr lang="ru-RU" dirty="0" smtClean="0"/>
              <a:t> систему </a:t>
            </a:r>
            <a:r>
              <a:rPr lang="ru-RU" dirty="0" err="1" smtClean="0"/>
              <a:t>торгівлі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36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179">
            <a:off x="395536" y="26064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177">
            <a:off x="5562828" y="887790"/>
            <a:ext cx="3024336" cy="401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7570" y="3936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Способи</a:t>
            </a:r>
            <a:r>
              <a:rPr lang="ru-RU" dirty="0" smtClean="0">
                <a:solidFill>
                  <a:srgbClr val="FFFF00"/>
                </a:solidFill>
              </a:rPr>
              <a:t> "</a:t>
            </a:r>
            <a:r>
              <a:rPr lang="ru-RU" dirty="0" err="1" smtClean="0">
                <a:solidFill>
                  <a:srgbClr val="FFFF00"/>
                </a:solidFill>
              </a:rPr>
              <a:t>перекусити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нашвидкуруч</a:t>
            </a:r>
            <a:r>
              <a:rPr lang="ru-RU" dirty="0" smtClean="0">
                <a:solidFill>
                  <a:srgbClr val="FFFF00"/>
                </a:solidFill>
              </a:rPr>
              <a:t>" </a:t>
            </a:r>
            <a:r>
              <a:rPr lang="ru-RU" dirty="0" err="1" smtClean="0">
                <a:solidFill>
                  <a:srgbClr val="FFFF00"/>
                </a:solidFill>
              </a:rPr>
              <a:t>протягом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останніх</a:t>
            </a:r>
            <a:r>
              <a:rPr lang="ru-RU" dirty="0" smtClean="0">
                <a:solidFill>
                  <a:srgbClr val="FFFF00"/>
                </a:solidFill>
              </a:rPr>
              <a:t> 30 </a:t>
            </a:r>
            <a:r>
              <a:rPr lang="ru-RU" dirty="0" err="1" smtClean="0">
                <a:solidFill>
                  <a:srgbClr val="FFFF00"/>
                </a:solidFill>
              </a:rPr>
              <a:t>років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прийшли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зміну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традиційним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сімейним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обідам</a:t>
            </a:r>
            <a:r>
              <a:rPr lang="ru-RU" dirty="0" smtClean="0">
                <a:solidFill>
                  <a:srgbClr val="FFFF00"/>
                </a:solidFill>
              </a:rPr>
              <a:t> і вечерям за </a:t>
            </a:r>
            <a:r>
              <a:rPr lang="ru-RU" dirty="0" err="1" smtClean="0">
                <a:solidFill>
                  <a:srgbClr val="FFFF00"/>
                </a:solidFill>
              </a:rPr>
              <a:t>загальним</a:t>
            </a:r>
            <a:r>
              <a:rPr lang="ru-RU" dirty="0" smtClean="0">
                <a:solidFill>
                  <a:srgbClr val="FFFF00"/>
                </a:solidFill>
              </a:rPr>
              <a:t> столом. З одного боку, вони </a:t>
            </a:r>
            <a:r>
              <a:rPr lang="ru-RU" dirty="0" err="1" smtClean="0">
                <a:solidFill>
                  <a:srgbClr val="FFFF00"/>
                </a:solidFill>
              </a:rPr>
              <a:t>істотно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полегшили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життя</a:t>
            </a:r>
            <a:r>
              <a:rPr lang="ru-RU" dirty="0" smtClean="0">
                <a:solidFill>
                  <a:srgbClr val="FFFF00"/>
                </a:solidFill>
              </a:rPr>
              <a:t>, з </a:t>
            </a:r>
            <a:r>
              <a:rPr lang="ru-RU" dirty="0" err="1" smtClean="0">
                <a:solidFill>
                  <a:srgbClr val="FFFF00"/>
                </a:solidFill>
              </a:rPr>
              <a:t>іншою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помітно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сприяли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розвитку</a:t>
            </a:r>
            <a:r>
              <a:rPr lang="ru-RU" dirty="0" smtClean="0">
                <a:solidFill>
                  <a:srgbClr val="FFFF00"/>
                </a:solidFill>
              </a:rPr>
              <a:t> "</a:t>
            </a:r>
            <a:r>
              <a:rPr lang="ru-RU" dirty="0" err="1" smtClean="0">
                <a:solidFill>
                  <a:srgbClr val="FFFF00"/>
                </a:solidFill>
              </a:rPr>
              <a:t>кризи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об'їдання</a:t>
            </a:r>
            <a:r>
              <a:rPr lang="ru-RU" dirty="0" smtClean="0">
                <a:solidFill>
                  <a:srgbClr val="FFFF00"/>
                </a:solidFill>
              </a:rPr>
              <a:t>". У таких продуктах </a:t>
            </a:r>
            <a:r>
              <a:rPr lang="ru-RU" dirty="0" err="1" smtClean="0">
                <a:solidFill>
                  <a:srgbClr val="FFFF00"/>
                </a:solidFill>
              </a:rPr>
              <a:t>дуже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багато</a:t>
            </a:r>
            <a:r>
              <a:rPr lang="ru-RU" dirty="0" smtClean="0">
                <a:solidFill>
                  <a:srgbClr val="FFFF00"/>
                </a:solidFill>
              </a:rPr>
              <a:t> жиру, </a:t>
            </a:r>
            <a:r>
              <a:rPr lang="ru-RU" dirty="0" err="1" smtClean="0">
                <a:solidFill>
                  <a:srgbClr val="FFFF00"/>
                </a:solidFill>
              </a:rPr>
              <a:t>солі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цукру</a:t>
            </a:r>
            <a:r>
              <a:rPr lang="ru-RU" dirty="0" smtClean="0">
                <a:solidFill>
                  <a:srgbClr val="FFFF00"/>
                </a:solidFill>
              </a:rPr>
              <a:t> і </a:t>
            </a:r>
            <a:r>
              <a:rPr lang="ru-RU" dirty="0" err="1" smtClean="0">
                <a:solidFill>
                  <a:srgbClr val="FFFF00"/>
                </a:solidFill>
              </a:rPr>
              <a:t>консервантів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забезпечують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тривале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зберігання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продуктів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00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951">
            <a:off x="3247453" y="3084110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576">
            <a:off x="820157" y="541253"/>
            <a:ext cx="3311839" cy="33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8321" y="212013"/>
            <a:ext cx="4446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Роль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даної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технології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революціонізує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британські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експерти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бачать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радикальному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перетворенні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англійської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мови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засвоїла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абревіатури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типа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LOL ("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смішно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")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FYI ("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твого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відома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").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Інша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важлива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зміна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істотне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зростання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ролі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великих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пальців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рук,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раніше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використовувалися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а зараз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суцільно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зайняті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набиранням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sms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мобілках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Сьогоднішні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13-17-річні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обмінюються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текстовими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повідомленнями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сім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разів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частіше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ніж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розмовляють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 телефону.</a:t>
            </a:r>
          </a:p>
        </p:txBody>
      </p:sp>
    </p:spTree>
    <p:extLst>
      <p:ext uri="{BB962C8B-B14F-4D97-AF65-F5344CB8AC3E}">
        <p14:creationId xmlns:p14="http://schemas.microsoft.com/office/powerpoint/2010/main" val="308223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325">
            <a:off x="148819" y="610853"/>
            <a:ext cx="4508191" cy="383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151595"/>
            <a:ext cx="3607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Розроблена</a:t>
            </a:r>
            <a:r>
              <a:rPr lang="ru-RU" dirty="0" smtClean="0"/>
              <a:t> в 1978 </a:t>
            </a:r>
            <a:r>
              <a:rPr lang="ru-RU" dirty="0" err="1" smtClean="0"/>
              <a:t>році</a:t>
            </a:r>
            <a:r>
              <a:rPr lang="ru-RU" dirty="0" smtClean="0"/>
              <a:t> в США для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система </a:t>
            </a:r>
            <a:r>
              <a:rPr lang="ru-RU" dirty="0" err="1" smtClean="0"/>
              <a:t>супутникової</a:t>
            </a:r>
            <a:r>
              <a:rPr lang="ru-RU" dirty="0" smtClean="0"/>
              <a:t> </a:t>
            </a:r>
            <a:r>
              <a:rPr lang="ru-RU" dirty="0" err="1" smtClean="0"/>
              <a:t>навігації</a:t>
            </a:r>
            <a:r>
              <a:rPr lang="ru-RU" dirty="0" smtClean="0"/>
              <a:t> </a:t>
            </a:r>
            <a:r>
              <a:rPr lang="en-US" dirty="0" err="1" smtClean="0"/>
              <a:t>Navstar</a:t>
            </a:r>
            <a:r>
              <a:rPr lang="en-US" dirty="0" smtClean="0"/>
              <a:t> </a:t>
            </a:r>
            <a:r>
              <a:rPr lang="ru-RU" dirty="0" err="1" smtClean="0"/>
              <a:t>розповсюдилася</a:t>
            </a:r>
            <a:r>
              <a:rPr lang="ru-RU" dirty="0" smtClean="0"/>
              <a:t>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en-US" dirty="0" smtClean="0"/>
              <a:t>GPS (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просто "глобальна система </a:t>
            </a:r>
            <a:r>
              <a:rPr lang="ru-RU" dirty="0" err="1" smtClean="0"/>
              <a:t>навігації</a:t>
            </a:r>
            <a:r>
              <a:rPr lang="ru-RU" dirty="0" smtClean="0"/>
              <a:t>").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користувачі</a:t>
            </a:r>
            <a:r>
              <a:rPr lang="ru-RU" dirty="0" smtClean="0"/>
              <a:t> - </a:t>
            </a:r>
            <a:r>
              <a:rPr lang="ru-RU" dirty="0" err="1" smtClean="0"/>
              <a:t>автомобілісти</a:t>
            </a:r>
            <a:r>
              <a:rPr lang="ru-RU" dirty="0" smtClean="0"/>
              <a:t>, </a:t>
            </a:r>
            <a:r>
              <a:rPr lang="ru-RU" dirty="0" err="1" smtClean="0"/>
              <a:t>льотчики</a:t>
            </a:r>
            <a:r>
              <a:rPr lang="ru-RU" dirty="0" smtClean="0"/>
              <a:t> і моряки. </a:t>
            </a:r>
            <a:r>
              <a:rPr lang="ru-RU" dirty="0" err="1" smtClean="0"/>
              <a:t>Географи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en-US" dirty="0" smtClean="0"/>
              <a:t>GPS </a:t>
            </a:r>
            <a:r>
              <a:rPr lang="ru-RU" dirty="0" err="1" smtClean="0"/>
              <a:t>фіксують</a:t>
            </a:r>
            <a:r>
              <a:rPr lang="ru-RU" dirty="0" smtClean="0"/>
              <a:t> </a:t>
            </a:r>
            <a:r>
              <a:rPr lang="ru-RU" dirty="0" err="1" smtClean="0"/>
              <a:t>зсув</a:t>
            </a:r>
            <a:r>
              <a:rPr lang="ru-RU" dirty="0" smtClean="0"/>
              <a:t> </a:t>
            </a:r>
            <a:r>
              <a:rPr lang="ru-RU" dirty="0" err="1" smtClean="0"/>
              <a:t>тектонічних</a:t>
            </a:r>
            <a:r>
              <a:rPr lang="ru-RU" dirty="0" smtClean="0"/>
              <a:t> плит, а </a:t>
            </a:r>
            <a:r>
              <a:rPr lang="ru-RU" dirty="0" err="1" smtClean="0"/>
              <a:t>біологи</a:t>
            </a:r>
            <a:r>
              <a:rPr lang="ru-RU" dirty="0" smtClean="0"/>
              <a:t> </a:t>
            </a:r>
            <a:r>
              <a:rPr lang="ru-RU" dirty="0" err="1" smtClean="0"/>
              <a:t>нещодавно</a:t>
            </a:r>
            <a:r>
              <a:rPr lang="ru-RU" dirty="0" smtClean="0"/>
              <a:t> </a:t>
            </a:r>
            <a:r>
              <a:rPr lang="ru-RU" dirty="0" err="1" smtClean="0"/>
              <a:t>пристосували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систему для </a:t>
            </a:r>
            <a:r>
              <a:rPr lang="ru-RU" dirty="0" err="1" smtClean="0"/>
              <a:t>відстеження</a:t>
            </a:r>
            <a:r>
              <a:rPr lang="ru-RU" dirty="0" smtClean="0"/>
              <a:t> </a:t>
            </a:r>
            <a:r>
              <a:rPr lang="ru-RU" dirty="0" err="1" smtClean="0"/>
              <a:t>масових</a:t>
            </a:r>
            <a:r>
              <a:rPr lang="ru-RU" dirty="0" smtClean="0"/>
              <a:t> </a:t>
            </a:r>
            <a:r>
              <a:rPr lang="ru-RU" dirty="0" err="1" smtClean="0"/>
              <a:t>міграцій</a:t>
            </a:r>
            <a:r>
              <a:rPr lang="ru-RU" dirty="0" smtClean="0"/>
              <a:t> черепах.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25">
            <a:off x="2563180" y="3933056"/>
            <a:ext cx="3672408" cy="280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740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5">
    <a:dk1>
      <a:srgbClr val="00B050"/>
    </a:dk1>
    <a:lt1>
      <a:srgbClr val="92D050"/>
    </a:lt1>
    <a:dk2>
      <a:srgbClr val="184C0C"/>
    </a:dk2>
    <a:lt2>
      <a:srgbClr val="129033"/>
    </a:lt2>
    <a:accent1>
      <a:srgbClr val="00B050"/>
    </a:accent1>
    <a:accent2>
      <a:srgbClr val="63E181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10.xml><?xml version="1.0" encoding="utf-8"?>
<a:themeOverride xmlns:a="http://schemas.openxmlformats.org/drawingml/2006/main">
  <a:clrScheme name="Перспектива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11.xml><?xml version="1.0" encoding="utf-8"?>
<a:themeOverride xmlns:a="http://schemas.openxmlformats.org/drawingml/2006/main">
  <a:clrScheme name="Другая 2">
    <a:dk1>
      <a:srgbClr val="FFFF00"/>
    </a:dk1>
    <a:lt1>
      <a:sysClr val="window" lastClr="FFFFFF"/>
    </a:lt1>
    <a:dk2>
      <a:srgbClr val="66627F"/>
    </a:dk2>
    <a:lt2>
      <a:srgbClr val="D4D2D0"/>
    </a:lt2>
    <a:accent1>
      <a:srgbClr val="44FFFA"/>
    </a:accent1>
    <a:accent2>
      <a:srgbClr val="FFFF00"/>
    </a:accent2>
    <a:accent3>
      <a:srgbClr val="8D89A4"/>
    </a:accent3>
    <a:accent4>
      <a:srgbClr val="748560"/>
    </a:accent4>
    <a:accent5>
      <a:srgbClr val="BAB8C8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2.xml><?xml version="1.0" encoding="utf-8"?>
<a:themeOverride xmlns:a="http://schemas.openxmlformats.org/drawingml/2006/main">
  <a:clrScheme name="Другая 4">
    <a:dk1>
      <a:srgbClr val="7810A7"/>
    </a:dk1>
    <a:lt1>
      <a:srgbClr val="C86EF0"/>
    </a:lt1>
    <a:dk2>
      <a:srgbClr val="2C2C2C"/>
    </a:dk2>
    <a:lt2>
      <a:srgbClr val="A116E0"/>
    </a:lt2>
    <a:accent1>
      <a:srgbClr val="7810A7"/>
    </a:accent1>
    <a:accent2>
      <a:srgbClr val="FFFF00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rgbClr val="5EFFFA"/>
    </a:dk1>
    <a:lt1>
      <a:sysClr val="window" lastClr="FFFFFF"/>
    </a:lt1>
    <a:dk2>
      <a:srgbClr val="2C2C2C"/>
    </a:dk2>
    <a:lt2>
      <a:srgbClr val="00A19D"/>
    </a:lt2>
    <a:accent1>
      <a:srgbClr val="44FFFA"/>
    </a:accent1>
    <a:accent2>
      <a:srgbClr val="44FFFA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rgbClr val="5EFFFA"/>
    </a:dk1>
    <a:lt1>
      <a:sysClr val="window" lastClr="FFFFFF"/>
    </a:lt1>
    <a:dk2>
      <a:srgbClr val="2C2C2C"/>
    </a:dk2>
    <a:lt2>
      <a:srgbClr val="00A19D"/>
    </a:lt2>
    <a:accent1>
      <a:srgbClr val="44FFFA"/>
    </a:accent1>
    <a:accent2>
      <a:srgbClr val="44FFFA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7.xml><?xml version="1.0" encoding="utf-8"?>
<a:themeOverride xmlns:a="http://schemas.openxmlformats.org/drawingml/2006/main">
  <a:clrScheme name="Другая 4">
    <a:dk1>
      <a:srgbClr val="7810A7"/>
    </a:dk1>
    <a:lt1>
      <a:srgbClr val="C86EF0"/>
    </a:lt1>
    <a:dk2>
      <a:srgbClr val="2C2C2C"/>
    </a:dk2>
    <a:lt2>
      <a:srgbClr val="A116E0"/>
    </a:lt2>
    <a:accent1>
      <a:srgbClr val="7810A7"/>
    </a:accent1>
    <a:accent2>
      <a:srgbClr val="FFFF00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8.xml><?xml version="1.0" encoding="utf-8"?>
<a:themeOverride xmlns:a="http://schemas.openxmlformats.org/drawingml/2006/main">
  <a:clrScheme name="Другая 5">
    <a:dk1>
      <a:srgbClr val="00B050"/>
    </a:dk1>
    <a:lt1>
      <a:srgbClr val="92D050"/>
    </a:lt1>
    <a:dk2>
      <a:srgbClr val="184C0C"/>
    </a:dk2>
    <a:lt2>
      <a:srgbClr val="129033"/>
    </a:lt2>
    <a:accent1>
      <a:srgbClr val="00B050"/>
    </a:accent1>
    <a:accent2>
      <a:srgbClr val="63E181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9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101</TotalTime>
  <Words>723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Литейная</vt:lpstr>
      <vt:lpstr>Сетка</vt:lpstr>
      <vt:lpstr>1_Сетка</vt:lpstr>
      <vt:lpstr>Техническая</vt:lpstr>
      <vt:lpstr>Воздушный поток</vt:lpstr>
      <vt:lpstr>Винахідництво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Винахідництво</dc:title>
  <dc:creator>Vlad</dc:creator>
  <cp:lastModifiedBy>Vlad</cp:lastModifiedBy>
  <cp:revision>8</cp:revision>
  <dcterms:created xsi:type="dcterms:W3CDTF">2013-10-31T10:43:41Z</dcterms:created>
  <dcterms:modified xsi:type="dcterms:W3CDTF">2013-10-31T12:24:58Z</dcterms:modified>
</cp:coreProperties>
</file>