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8" r:id="rId13"/>
    <p:sldId id="269" r:id="rId14"/>
    <p:sldId id="271" r:id="rId15"/>
    <p:sldId id="276" r:id="rId16"/>
    <p:sldId id="270" r:id="rId17"/>
    <p:sldId id="273" r:id="rId18"/>
    <p:sldId id="274" r:id="rId19"/>
    <p:sldId id="277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AFF-355A-4974-BAA2-DCA90D65A429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0CB7-45CA-4B88-BB4B-D8F342BE29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3AFF-355A-4974-BAA2-DCA90D65A429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10CB7-45CA-4B88-BB4B-D8F342BE29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628800"/>
            <a:ext cx="6264696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Церковна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музика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 в </a:t>
            </a: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творчості Баха і Моцарта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941168"/>
            <a:ext cx="4352528" cy="1884575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Автор проекту:</a:t>
            </a: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Учениця 9 класу</a:t>
            </a: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venture" panose="02000503020000020003" pitchFamily="2" charset="0"/>
              </a:rPr>
              <a:t>Загородня Катерина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ventur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2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485" cy="686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Вимушений служити придворним музикантом, органістом і керівником хору в церкві, він завжди викликав незадоволення своїх впливових покровителів. Аристократичному колу не подобались глибина і серйозність творів Баха. Його називали ”ученим”, тобто нудним музикантом. А церква вбачала його музику занадто живою і людською, занадто хвилюючою: бо церковна музика повинна придушувати думки і почуття людини, виводити її в якийсь інший “неземний” світ.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629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440160"/>
          </a:xfrm>
        </p:spPr>
        <p:txBody>
          <a:bodyPr>
            <a:noAutofit/>
          </a:bodyPr>
          <a:lstStyle/>
          <a:p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Музичне життя </a:t>
            </a:r>
            <a:b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Німеччини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першій половині ХVІІІ ст. суспільні форми музичного житті в Німеччині тільки почались зароджуватись і то лише у великих центрах. Музика майже не виходила за межі приватного дому, церкви або двору.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7644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34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3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" y="0"/>
            <a:ext cx="9144000" cy="686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В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ó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льфґанґ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Амад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é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 М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ó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царт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853" y="1556792"/>
            <a:ext cx="4601376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австрійський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композитор,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представник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віденського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класицизму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який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вважається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одним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із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найгеніальніших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музикантів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історії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людства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13316" name="Picture 4" descr="Вольфґанґ Амадей Моцарт. Портрет роботи Барбари Крафт, виконаний у 1819 на основі прижиттєвих зображен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9" r="7787"/>
          <a:stretch/>
        </p:blipFill>
        <p:spPr bwMode="auto">
          <a:xfrm>
            <a:off x="4887030" y="1"/>
            <a:ext cx="4365490" cy="6850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:-) - Ольга Ивановна Степан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основі італійської опери-буф (й часто </a:t>
            </a:r>
            <a:r>
              <a:rPr lang="uk-UA" sz="3600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опери-серіа</a:t>
            </a:r>
            <a:r>
              <a:rPr lang="uk-UA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виникли </a:t>
            </a:r>
            <a:r>
              <a:rPr lang="uk-UA" sz="3600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опера-</a:t>
            </a:r>
            <a:r>
              <a:rPr lang="uk-UA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комедія “Весілля Фігаро” і опера-драма “</a:t>
            </a:r>
            <a:r>
              <a:rPr lang="uk-UA" sz="3600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Дон-Жуан</a:t>
            </a:r>
            <a:r>
              <a:rPr lang="uk-UA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”, з урахуванням </a:t>
            </a:r>
            <a:r>
              <a:rPr lang="uk-UA" sz="3600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австро-</a:t>
            </a:r>
            <a:r>
              <a:rPr lang="uk-UA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німецького </a:t>
            </a:r>
            <a:r>
              <a:rPr lang="uk-UA" sz="3600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зингшпиля</a:t>
            </a:r>
            <a:r>
              <a:rPr lang="uk-UA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національна </a:t>
            </a:r>
            <a:r>
              <a:rPr lang="uk-UA" sz="3600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опера-сказка</a:t>
            </a:r>
            <a:r>
              <a:rPr lang="uk-UA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“Чарівна флейта”, </a:t>
            </a:r>
            <a:r>
              <a:rPr lang="uk-UA" sz="3600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включившая</a:t>
            </a:r>
            <a:r>
              <a:rPr lang="uk-UA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інші сценічні і музичні жанри — від священного уявлення до феєрії, від форм італійської опери до хоралу і фуги.</a:t>
            </a:r>
            <a:endParaRPr lang="ru-RU" sz="36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36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4" name="Picture 4" descr="http://upload.wikimedia.org/wikipedia/commons/thumb/3/3f/Wolfgang-amadeus-mozart_2.jpg/220px-Wolfgang-amadeus-mozar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29" y="3933056"/>
            <a:ext cx="2458794" cy="3073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5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1770 року Папа Римський нагородив його орденом Золотої шпори</a:t>
            </a:r>
            <a:r>
              <a:rPr lang="uk-U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Творчий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процес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протікав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 М.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невимушено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і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продовжує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стрімко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Композитор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нерідко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не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було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попередніх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ескізів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Іноді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крупних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партитурах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він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фіксував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спочатку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головні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думки, а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деталі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вносив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пізніше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не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відмовляючись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переробок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</a:p>
          <a:p>
            <a:pPr marL="0" indent="0">
              <a:buNone/>
            </a:pPr>
            <a:endParaRPr lang="en-US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15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натхненне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спиралося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ремесло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кращому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терміну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майстерність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збагачувалося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пошуками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прийомів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композиції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міфом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оцарта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безтурботному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наївному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художника,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творящем без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зусилля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роздуми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жреце “чистого”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мистецтва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пов'язаний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естетський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безпідставно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присвоєно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найменування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“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моцартианство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19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Творчість</a:t>
            </a:r>
            <a:r>
              <a:rPr lang="ru-RU" b="1" dirty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b="1" dirty="0" smtClean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Моцарта </a:t>
            </a:r>
            <a:r>
              <a:rPr lang="ru-RU" b="1" dirty="0" err="1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зображували</a:t>
            </a:r>
            <a:r>
              <a:rPr lang="ru-RU" b="1" dirty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 в </a:t>
            </a:r>
            <a:r>
              <a:rPr lang="ru-RU" b="1" dirty="0" err="1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музикознавчої</a:t>
            </a:r>
            <a:r>
              <a:rPr lang="ru-RU" b="1" dirty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b="1" dirty="0" err="1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літератури</a:t>
            </a:r>
            <a:r>
              <a:rPr lang="ru-RU" b="1" dirty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 і </a:t>
            </a:r>
            <a:r>
              <a:rPr lang="ru-RU" b="1" dirty="0" err="1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інтерпретували</a:t>
            </a:r>
            <a:r>
              <a:rPr lang="ru-RU" b="1" dirty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 у </a:t>
            </a:r>
            <a:r>
              <a:rPr lang="ru-RU" b="1" dirty="0" err="1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виконавському</a:t>
            </a:r>
            <a:r>
              <a:rPr lang="ru-RU" b="1" dirty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b="1" dirty="0" err="1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мистецтві</a:t>
            </a:r>
            <a:r>
              <a:rPr lang="ru-RU" b="1" dirty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 як </a:t>
            </a:r>
            <a:r>
              <a:rPr lang="ru-RU" b="1" dirty="0" err="1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безхмарно</a:t>
            </a:r>
            <a:r>
              <a:rPr lang="ru-RU" b="1" dirty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b="1" dirty="0" err="1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ясне</a:t>
            </a:r>
            <a:r>
              <a:rPr lang="ru-RU" b="1" dirty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, </a:t>
            </a:r>
            <a:r>
              <a:rPr lang="ru-RU" b="1" dirty="0" err="1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безтурботний</a:t>
            </a:r>
            <a:r>
              <a:rPr lang="ru-RU" b="1" dirty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, “</a:t>
            </a:r>
            <a:r>
              <a:rPr lang="ru-RU" b="1" dirty="0" err="1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аполлонічний</a:t>
            </a:r>
            <a:r>
              <a:rPr lang="ru-RU" b="1" dirty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”, </a:t>
            </a:r>
            <a:r>
              <a:rPr lang="ru-RU" b="1" dirty="0" err="1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чи</a:t>
            </a:r>
            <a:r>
              <a:rPr lang="ru-RU" b="1" dirty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b="1" dirty="0" smtClean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жеманно-</a:t>
            </a:r>
            <a:r>
              <a:rPr lang="ru-RU" b="1" dirty="0" err="1" smtClean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изящне</a:t>
            </a:r>
            <a:r>
              <a:rPr lang="ru-RU" b="1" dirty="0" smtClean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b="1" dirty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(“рококо”), </a:t>
            </a:r>
            <a:r>
              <a:rPr lang="ru-RU" b="1" dirty="0" err="1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чи</a:t>
            </a:r>
            <a:r>
              <a:rPr lang="ru-RU" b="1" dirty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, </a:t>
            </a:r>
            <a:r>
              <a:rPr lang="ru-RU" b="1" dirty="0" err="1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навпаки</a:t>
            </a:r>
            <a:r>
              <a:rPr lang="ru-RU" b="1" dirty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, </a:t>
            </a:r>
            <a:r>
              <a:rPr lang="ru-RU" b="1" dirty="0" err="1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романтичне</a:t>
            </a:r>
            <a:r>
              <a:rPr lang="ru-RU" b="1" dirty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 і “</a:t>
            </a:r>
            <a:r>
              <a:rPr lang="ru-RU" b="1" dirty="0" err="1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демонічне</a:t>
            </a:r>
            <a:r>
              <a:rPr lang="ru-RU" b="1" dirty="0">
                <a:ln w="10541" cmpd="sng">
                  <a:solidFill>
                    <a:srgbClr val="008E40"/>
                  </a:solidFill>
                  <a:prstDash val="solid"/>
                </a:ln>
                <a:solidFill>
                  <a:srgbClr val="00B050"/>
                </a:solidFill>
              </a:rPr>
              <a:t>”. </a:t>
            </a:r>
            <a:endParaRPr lang="ru-RU" b="1" dirty="0">
              <a:ln w="10541" cmpd="sng">
                <a:solidFill>
                  <a:srgbClr val="008E4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3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0" y="-1"/>
            <a:ext cx="9153159" cy="686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432433"/>
            <a:ext cx="9144000" cy="342556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Сучасне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музикознавство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стверджує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Моцарт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однієї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найбільших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творців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яка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виразила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своєму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геніальному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творчості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прогресивні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громадські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й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естетичні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ідеї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своєї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епохи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й раздвинувшего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горизонти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усієї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світової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музичного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мистецтва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51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6" y="0"/>
            <a:ext cx="9163325" cy="687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Висновок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Бах і Моцарт збагатили церковну культуру своїм творінням    –    музикою.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191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Релігійна культура</a:t>
            </a:r>
            <a:endParaRPr lang="ru-RU" b="1" cap="all" dirty="0">
              <a:ln/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28800"/>
            <a:ext cx="7139136" cy="44973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Релігійна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культура 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духовної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культури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людства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породжена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релігійними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потребами людей та покликана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задовольняти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потреби.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основа 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міфологія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релігійні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культи.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2841104" cy="2393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9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178698"/>
          </a:xfrm>
        </p:spPr>
        <p:txBody>
          <a:bodyPr>
            <a:prstTxWarp prst="textSto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2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25519"/>
            <a:ext cx="655272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Йоганн Себастьян Бах </a:t>
            </a:r>
            <a:b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(1685-1750)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3951" y="1600200"/>
            <a:ext cx="417284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Німецький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композитор, органіст і скрипаль, представник стилю бароко, один із творців світової музичної класики, вважається одним із найвизначніших композиторів світу.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1552"/>
            <a:ext cx="3830383" cy="50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64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1704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483488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1704 р. він прийняв запрошення на посаду органіста “нової церкви” в м. </a:t>
            </a:r>
            <a:r>
              <a:rPr lang="uk-UA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рнштадт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В </a:t>
            </a:r>
            <a:r>
              <a:rPr lang="uk-UA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рштадський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період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ах – виконавець на органі і клавірі, вперше дає себе знати незвичайна сила його композиторського обдаровання.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8222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1708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" y="1379209"/>
            <a:ext cx="6059016" cy="52181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 1708 р. Бах знову в </a:t>
            </a:r>
            <a:r>
              <a:rPr lang="uk-UA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Веймарі</a:t>
            </a:r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на службі органіста і придворного музиканта герцога </a:t>
            </a:r>
            <a:r>
              <a:rPr lang="uk-UA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веймарського</a:t>
            </a:r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 Де пробув біля 10-ти років. Бах – церковний органіст – вже </a:t>
            </a:r>
            <a:r>
              <a:rPr lang="uk-UA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Веймара</a:t>
            </a:r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володів певним досвідом в створенні органної музики; в </a:t>
            </a:r>
            <a:r>
              <a:rPr lang="uk-UA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веймарський</a:t>
            </a:r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період він як органіст і композитор досягає творчих вершин. 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3131840" cy="4721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4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uk-UA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1723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48965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З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Кетена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в 1723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році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Бах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переїхав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до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Лейпціга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, де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залишився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до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кінця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свого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життя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. Тут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він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посів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місце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кантора (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керівника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хору)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півчої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школи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при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церкві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Св.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Хоми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. Бах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був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зобов'язаний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обслуговувати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силами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школи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головні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церкви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міста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і нести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відповідальність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за стан і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якість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церковної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музики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.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Йому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довелося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прийняти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скромні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 для себе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умови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anose="02000504080000020003" pitchFamily="2" charset="0"/>
              </a:rPr>
              <a:t>.</a:t>
            </a:r>
          </a:p>
          <a:p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sna" panose="0200050408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Лейпциг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Лейпцігу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Бах створив свої кращі вокально-інструментальні композиції: велику частину кантат (всього Бахом написано близько 250 кантат), "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Cтрасті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Іоаном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Cтрасті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Матвеєм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Месу сі мінор. "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Cтрасті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або "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пасіони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по Іоанну і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Матвею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оповідь про страждання і смерть Ісуса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Хріста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описі євангелістів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Іоана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Матвея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Меса близька за змістом "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Cтрастям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У минулому і меса і "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Cтрасті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представляли собою хоровий спів в католицькій церкві. У Баха ці твори виходять далеко за рамки церковної служби.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8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525658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Adventure" panose="02000503020000020003" pitchFamily="2" charset="0"/>
              </a:rPr>
              <a:t> Церковне начальство було явно незадоволено музикою Баха. Як і в колишні роки, її знаходили дуже яскравою, барвистою, гуманною. </a:t>
            </a:r>
            <a:r>
              <a:rPr lang="uk-UA" dirty="0" smtClean="0">
                <a:latin typeface="Adventure" panose="02000503020000020003" pitchFamily="2" charset="0"/>
              </a:rPr>
              <a:t> І </a:t>
            </a:r>
            <a:r>
              <a:rPr lang="uk-UA" dirty="0">
                <a:latin typeface="Adventure" panose="02000503020000020003" pitchFamily="2" charset="0"/>
              </a:rPr>
              <a:t>дійсно, музика Баха не відповідала, а швидше суперечила строгій церковній обстановці, настрою відчуженості від всього земного.</a:t>
            </a:r>
            <a:endParaRPr lang="ru-RU" dirty="0">
              <a:latin typeface="Adventure" panose="02000503020000020003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4629085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39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64096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Крім величезної творчої роботи і служби в церковній школі, Бах брав активну участь в діяльності "Музичної колегії" міста. Це було коло любителів музики, яке влаштовувало концерти світської, а не церковної музики для жителів міста.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5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9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риятная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Тема89</Template>
  <TotalTime>688</TotalTime>
  <Words>787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Тема89</vt:lpstr>
      <vt:lpstr>Церковна музика в творчості Баха і Моцарта</vt:lpstr>
      <vt:lpstr>Релігійна культура</vt:lpstr>
      <vt:lpstr>Йоганн Себастьян Бах  (1685-1750)</vt:lpstr>
      <vt:lpstr>1704</vt:lpstr>
      <vt:lpstr>1708</vt:lpstr>
      <vt:lpstr>1723</vt:lpstr>
      <vt:lpstr>Лейпциг</vt:lpstr>
      <vt:lpstr>Презентация PowerPoint</vt:lpstr>
      <vt:lpstr>Презентация PowerPoint</vt:lpstr>
      <vt:lpstr>Презентация PowerPoint</vt:lpstr>
      <vt:lpstr>Музичне життя  Німеччини</vt:lpstr>
      <vt:lpstr>Презентация PowerPoint</vt:lpstr>
      <vt:lpstr>       Вóльфґанґ   Амадéй Мóцарт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Церковна музика в творчості Баха і Моцарта</dc:title>
  <dc:creator>Администратор</dc:creator>
  <cp:lastModifiedBy>Администратор</cp:lastModifiedBy>
  <cp:revision>16</cp:revision>
  <dcterms:created xsi:type="dcterms:W3CDTF">2014-01-18T08:50:09Z</dcterms:created>
  <dcterms:modified xsi:type="dcterms:W3CDTF">2014-01-18T20:48:10Z</dcterms:modified>
</cp:coreProperties>
</file>