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1" r:id="rId5"/>
    <p:sldId id="262"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302B5-3354-4FA0-8DBF-2BE2E050882F}"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DC848-674A-47AB-B0C7-A519F41C66EA}" type="slidenum">
              <a:rPr lang="en-US" smtClean="0"/>
              <a:pPr/>
              <a:t>‹#›</a:t>
            </a:fld>
            <a:endParaRPr lang="en-US"/>
          </a:p>
        </p:txBody>
      </p:sp>
    </p:spTree>
    <p:extLst>
      <p:ext uri="{BB962C8B-B14F-4D97-AF65-F5344CB8AC3E}">
        <p14:creationId xmlns:p14="http://schemas.microsoft.com/office/powerpoint/2010/main" val="414192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ADC848-674A-47AB-B0C7-A519F41C66E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CD5A9-44D8-49FD-ACE1-B80A806E8C01}"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D5A9-44D8-49FD-ACE1-B80A806E8C01}"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D5A9-44D8-49FD-ACE1-B80A806E8C01}"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D5A9-44D8-49FD-ACE1-B80A806E8C01}"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CD5A9-44D8-49FD-ACE1-B80A806E8C01}"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CD5A9-44D8-49FD-ACE1-B80A806E8C01}"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5CD5A9-44D8-49FD-ACE1-B80A806E8C01}"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5CD5A9-44D8-49FD-ACE1-B80A806E8C01}"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CD5A9-44D8-49FD-ACE1-B80A806E8C01}"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CD5A9-44D8-49FD-ACE1-B80A806E8C01}"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CD5A9-44D8-49FD-ACE1-B80A806E8C01}"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D699D-563D-4027-9CD9-6CFF5192AE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CD5A9-44D8-49FD-ACE1-B80A806E8C01}" type="datetimeFigureOut">
              <a:rPr lang="en-US" smtClean="0"/>
              <a:pPr/>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D699D-563D-4027-9CD9-6CFF5192AE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sz="8000" dirty="0" smtClean="0">
                <a:ln>
                  <a:solidFill>
                    <a:schemeClr val="bg1"/>
                  </a:solidFill>
                </a:ln>
                <a:solidFill>
                  <a:srgbClr val="00B0F0"/>
                </a:solidFill>
                <a:latin typeface="Broadway" pitchFamily="82" charset="0"/>
              </a:rPr>
              <a:t>New York City</a:t>
            </a:r>
            <a:endParaRPr lang="en-US" sz="8000" dirty="0">
              <a:ln>
                <a:solidFill>
                  <a:schemeClr val="bg1"/>
                </a:solidFill>
              </a:ln>
              <a:solidFill>
                <a:srgbClr val="00B0F0"/>
              </a:solidFill>
              <a:latin typeface="Broadway" pitchFamily="82" charset="0"/>
            </a:endParaRPr>
          </a:p>
        </p:txBody>
      </p:sp>
      <p:sp>
        <p:nvSpPr>
          <p:cNvPr id="3" name="Subtitle 2"/>
          <p:cNvSpPr>
            <a:spLocks noGrp="1"/>
          </p:cNvSpPr>
          <p:nvPr>
            <p:ph type="subTitle" idx="1"/>
          </p:nvPr>
        </p:nvSpPr>
        <p:spPr/>
        <p:txBody>
          <a:bodyPr/>
          <a:lstStyle/>
          <a:p>
            <a:r>
              <a:rPr lang="en-US" dirty="0" smtClean="0">
                <a:ln>
                  <a:solidFill>
                    <a:schemeClr val="bg1"/>
                  </a:solidFill>
                </a:ln>
                <a:solidFill>
                  <a:srgbClr val="00B0F0"/>
                </a:solidFill>
                <a:latin typeface="Broadway" pitchFamily="82" charset="0"/>
              </a:rPr>
              <a:t>By: </a:t>
            </a:r>
            <a:r>
              <a:rPr lang="en-US" dirty="0" err="1" smtClean="0">
                <a:ln>
                  <a:solidFill>
                    <a:schemeClr val="bg1"/>
                  </a:solidFill>
                </a:ln>
                <a:solidFill>
                  <a:srgbClr val="00B0F0"/>
                </a:solidFill>
                <a:latin typeface="Broadway" pitchFamily="82" charset="0"/>
              </a:rPr>
              <a:t>Skorokhvatova</a:t>
            </a:r>
            <a:r>
              <a:rPr lang="en-US" dirty="0" smtClean="0">
                <a:ln>
                  <a:solidFill>
                    <a:schemeClr val="bg1"/>
                  </a:solidFill>
                </a:ln>
                <a:solidFill>
                  <a:srgbClr val="00B0F0"/>
                </a:solidFill>
                <a:latin typeface="Broadway" pitchFamily="82" charset="0"/>
              </a:rPr>
              <a:t> Liza 11-A</a:t>
            </a:r>
            <a:endParaRPr lang="en-US" sz="2400" dirty="0">
              <a:ln>
                <a:solidFill>
                  <a:srgbClr val="00B0F0"/>
                </a:solidFill>
              </a:ln>
              <a:solidFill>
                <a:schemeClr val="bg1"/>
              </a:solidFill>
              <a:latin typeface="Agency FB" pitchFamily="34" charset="0"/>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New York City</a:t>
            </a:r>
            <a:endParaRPr lang="en-US" dirty="0"/>
          </a:p>
        </p:txBody>
      </p:sp>
      <p:sp>
        <p:nvSpPr>
          <p:cNvPr id="3" name="Content Placeholder 2"/>
          <p:cNvSpPr>
            <a:spLocks noGrp="1"/>
          </p:cNvSpPr>
          <p:nvPr>
            <p:ph idx="1"/>
          </p:nvPr>
        </p:nvSpPr>
        <p:spPr>
          <a:xfrm>
            <a:off x="457200" y="2133601"/>
            <a:ext cx="8305800" cy="3657600"/>
          </a:xfrm>
        </p:spPr>
        <p:txBody>
          <a:bodyPr>
            <a:normAutofit/>
          </a:bodyPr>
          <a:lstStyle/>
          <a:p>
            <a:pPr>
              <a:buNone/>
            </a:pPr>
            <a:r>
              <a:rPr lang="en-US" sz="2400" dirty="0" smtClean="0"/>
              <a:t>    </a:t>
            </a:r>
            <a:r>
              <a:rPr lang="en-US" sz="2400" b="1" dirty="0" smtClean="0">
                <a:solidFill>
                  <a:schemeClr val="bg1"/>
                </a:solidFill>
              </a:rPr>
              <a:t>New York City was discovered in 1524 by Giovanni da </a:t>
            </a:r>
            <a:r>
              <a:rPr lang="en-US" sz="2400" b="1" dirty="0" err="1" smtClean="0">
                <a:solidFill>
                  <a:schemeClr val="bg1"/>
                </a:solidFill>
              </a:rPr>
              <a:t>Verrazzano</a:t>
            </a:r>
            <a:r>
              <a:rPr lang="en-US" sz="2400" b="1" dirty="0" smtClean="0">
                <a:solidFill>
                  <a:schemeClr val="bg1"/>
                </a:solidFill>
              </a:rPr>
              <a:t>, an Italian </a:t>
            </a:r>
            <a:r>
              <a:rPr lang="en-US" sz="2400" b="1" dirty="0" smtClean="0">
                <a:solidFill>
                  <a:schemeClr val="bg1"/>
                </a:solidFill>
              </a:rPr>
              <a:t>explorer. </a:t>
            </a:r>
            <a:r>
              <a:rPr lang="en-US" sz="2400" b="1" dirty="0" smtClean="0">
                <a:solidFill>
                  <a:schemeClr val="bg1"/>
                </a:solidFill>
              </a:rPr>
              <a:t>Europeans started to settle there once a Dutch fur trading settlement was founded, and they gave it the name </a:t>
            </a:r>
            <a:r>
              <a:rPr lang="en-US" sz="2400" b="1" dirty="0">
                <a:solidFill>
                  <a:schemeClr val="bg1"/>
                </a:solidFill>
              </a:rPr>
              <a:t>"</a:t>
            </a:r>
            <a:r>
              <a:rPr lang="en-US" sz="2400" b="1" dirty="0" smtClean="0">
                <a:solidFill>
                  <a:schemeClr val="bg1"/>
                </a:solidFill>
              </a:rPr>
              <a:t>New </a:t>
            </a:r>
            <a:r>
              <a:rPr lang="en-US" sz="2400" b="1" dirty="0" smtClean="0">
                <a:solidFill>
                  <a:schemeClr val="bg1"/>
                </a:solidFill>
              </a:rPr>
              <a:t>Amsterdam“. Some time after, the island of Manhattan was purchased by Peter Minuit for what would be $1000 </a:t>
            </a:r>
            <a:r>
              <a:rPr lang="en-US" sz="2400" b="1" dirty="0" smtClean="0">
                <a:solidFill>
                  <a:schemeClr val="bg1"/>
                </a:solidFill>
              </a:rPr>
              <a:t>today. </a:t>
            </a:r>
            <a:r>
              <a:rPr lang="en-US" sz="2400" b="1" dirty="0" smtClean="0">
                <a:solidFill>
                  <a:schemeClr val="bg1"/>
                </a:solidFill>
              </a:rPr>
              <a:t>After it was purchased by him, the English conquered it in 1664 and finally gave it it’s name as of today, “New </a:t>
            </a:r>
            <a:r>
              <a:rPr lang="en-US" sz="2400" b="1" dirty="0" smtClean="0">
                <a:solidFill>
                  <a:schemeClr val="bg1"/>
                </a:solidFill>
              </a:rPr>
              <a:t>York. </a:t>
            </a:r>
            <a:r>
              <a:rPr lang="en-US" sz="2400" b="1" dirty="0" smtClean="0">
                <a:solidFill>
                  <a:schemeClr val="bg1"/>
                </a:solidFill>
              </a:rPr>
              <a:t>It became the largest U.S. city by 1790.</a:t>
            </a:r>
            <a:endParaRPr lang="en-US" sz="2400" b="1" dirty="0">
              <a:solidFill>
                <a:schemeClr val="bg1"/>
              </a:solidFill>
            </a:endParaRPr>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New York City</a:t>
            </a:r>
            <a:endParaRPr lang="en-US" dirty="0"/>
          </a:p>
        </p:txBody>
      </p:sp>
      <p:sp>
        <p:nvSpPr>
          <p:cNvPr id="3" name="Content Placeholder 2"/>
          <p:cNvSpPr>
            <a:spLocks noGrp="1"/>
          </p:cNvSpPr>
          <p:nvPr>
            <p:ph idx="1"/>
          </p:nvPr>
        </p:nvSpPr>
        <p:spPr>
          <a:xfrm>
            <a:off x="457200" y="1600201"/>
            <a:ext cx="8305800" cy="4114800"/>
          </a:xfrm>
        </p:spPr>
        <p:txBody>
          <a:bodyPr>
            <a:noAutofit/>
          </a:bodyPr>
          <a:lstStyle/>
          <a:p>
            <a:pPr>
              <a:buNone/>
            </a:pPr>
            <a:r>
              <a:rPr lang="en-US" sz="2300" b="1" dirty="0" smtClean="0">
                <a:ln>
                  <a:solidFill>
                    <a:schemeClr val="bg1"/>
                  </a:solidFill>
                </a:ln>
              </a:rPr>
              <a:t>    </a:t>
            </a:r>
            <a:r>
              <a:rPr lang="en-US" sz="2300" b="1" dirty="0" smtClean="0"/>
              <a:t>From the mid to late 1780’s to 1790, NYC spent a brief time as the capital of the U.S., and it was also the state capital of New York until 1790. In 1898, a charter was adopted that said the New York City would not only be Manhattan, but the four surrounding counties as well, which were the counties of Richmond, New York, Queens, and Brooklyn. This is where the </a:t>
            </a:r>
            <a:r>
              <a:rPr lang="en-US" sz="2300" b="1" dirty="0" smtClean="0"/>
              <a:t>five districts, </a:t>
            </a:r>
            <a:r>
              <a:rPr lang="en-US" sz="2300" b="1" dirty="0" smtClean="0"/>
              <a:t>Manhattan, Brooklyn, Staten Island, Queens, and the Bronx, come </a:t>
            </a:r>
            <a:r>
              <a:rPr lang="en-US" sz="2300" b="1" dirty="0" smtClean="0"/>
              <a:t>from. </a:t>
            </a:r>
            <a:r>
              <a:rPr lang="en-US" sz="2300" b="1" dirty="0" smtClean="0"/>
              <a:t>In the years to come after that, the city saw some tough times as the Great Depression hit, crimes rates rose, and the September 11</a:t>
            </a:r>
            <a:r>
              <a:rPr lang="en-US" sz="2300" b="1" baseline="30000" dirty="0" smtClean="0"/>
              <a:t>th</a:t>
            </a:r>
            <a:r>
              <a:rPr lang="en-US" sz="2300" b="1" dirty="0" smtClean="0"/>
              <a:t> attacks happened. Eventually though, the economy went back up, the crime rates went back down, and everyone came together to re-build after </a:t>
            </a:r>
            <a:r>
              <a:rPr lang="en-US" sz="2300" b="1" dirty="0" smtClean="0"/>
              <a:t>accident in September. </a:t>
            </a:r>
            <a:endParaRPr lang="en-US" sz="2300" b="1"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New York City</a:t>
            </a:r>
            <a:endParaRPr lang="en-US" dirty="0"/>
          </a:p>
        </p:txBody>
      </p:sp>
      <p:sp>
        <p:nvSpPr>
          <p:cNvPr id="3" name="Content Placeholder 2"/>
          <p:cNvSpPr>
            <a:spLocks noGrp="1"/>
          </p:cNvSpPr>
          <p:nvPr>
            <p:ph sz="half" idx="1"/>
          </p:nvPr>
        </p:nvSpPr>
        <p:spPr/>
        <p:txBody>
          <a:bodyPr>
            <a:noAutofit/>
          </a:bodyPr>
          <a:lstStyle/>
          <a:p>
            <a:r>
              <a:rPr lang="en-US" dirty="0" smtClean="0">
                <a:latin typeface="Berlin Sans FB" pitchFamily="34" charset="0"/>
              </a:rPr>
              <a:t>It is the largest city in the United States, with a population of over 8 million people</a:t>
            </a:r>
          </a:p>
          <a:p>
            <a:r>
              <a:rPr lang="en-US" dirty="0" smtClean="0">
                <a:latin typeface="Berlin Sans FB" pitchFamily="34" charset="0"/>
              </a:rPr>
              <a:t>Contrary to popular belief, Brooklyn is actually the most populated </a:t>
            </a:r>
            <a:r>
              <a:rPr lang="en-US" dirty="0" smtClean="0">
                <a:latin typeface="Berlin Sans FB" pitchFamily="34" charset="0"/>
              </a:rPr>
              <a:t>district of </a:t>
            </a:r>
            <a:r>
              <a:rPr lang="en-US" dirty="0" smtClean="0">
                <a:latin typeface="Berlin Sans FB" pitchFamily="34" charset="0"/>
              </a:rPr>
              <a:t>New York City, and Queens is the second, Manhattan is third</a:t>
            </a:r>
          </a:p>
        </p:txBody>
      </p:sp>
      <p:sp>
        <p:nvSpPr>
          <p:cNvPr id="4" name="Content Placeholder 3"/>
          <p:cNvSpPr>
            <a:spLocks noGrp="1"/>
          </p:cNvSpPr>
          <p:nvPr>
            <p:ph sz="half" idx="2"/>
          </p:nvPr>
        </p:nvSpPr>
        <p:spPr/>
        <p:txBody>
          <a:bodyPr>
            <a:normAutofit/>
          </a:bodyPr>
          <a:lstStyle/>
          <a:p>
            <a:endParaRPr lang="en-US" dirty="0" smtClean="0">
              <a:latin typeface="Berlin Sans FB" pitchFamily="34" charset="0"/>
            </a:endParaRPr>
          </a:p>
          <a:p>
            <a:endParaRPr lang="en-US" dirty="0">
              <a:latin typeface="Berlin Sans FB" pitchFamily="34" charset="0"/>
            </a:endParaRPr>
          </a:p>
          <a:p>
            <a:r>
              <a:rPr lang="en-US" dirty="0" smtClean="0">
                <a:latin typeface="Berlin Sans FB" pitchFamily="34" charset="0"/>
              </a:rPr>
              <a:t>As </a:t>
            </a:r>
            <a:r>
              <a:rPr lang="en-US" dirty="0" smtClean="0">
                <a:latin typeface="Berlin Sans FB" pitchFamily="34" charset="0"/>
              </a:rPr>
              <a:t>of 2005, over 170 languages were spoken in the city, and 36% of it’s population was born outside of the U.S</a:t>
            </a:r>
            <a:r>
              <a:rPr lang="en-US" dirty="0" smtClean="0">
                <a:latin typeface="Berlin Sans FB" pitchFamily="34" charset="0"/>
              </a:rPr>
              <a:t>.</a:t>
            </a:r>
            <a:endParaRPr lang="en-US" dirty="0" smtClean="0">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New York City</a:t>
            </a:r>
            <a:endParaRPr lang="en-US" dirty="0"/>
          </a:p>
        </p:txBody>
      </p:sp>
      <p:sp>
        <p:nvSpPr>
          <p:cNvPr id="3" name="Content Placeholder 2"/>
          <p:cNvSpPr>
            <a:spLocks noGrp="1"/>
          </p:cNvSpPr>
          <p:nvPr>
            <p:ph sz="half" idx="1"/>
          </p:nvPr>
        </p:nvSpPr>
        <p:spPr>
          <a:xfrm>
            <a:off x="2133600" y="1600200"/>
            <a:ext cx="5257800" cy="4525963"/>
          </a:xfrm>
        </p:spPr>
        <p:txBody>
          <a:bodyPr>
            <a:normAutofit/>
          </a:bodyPr>
          <a:lstStyle/>
          <a:p>
            <a:r>
              <a:rPr lang="en-US" b="1" dirty="0" smtClean="0">
                <a:latin typeface="Comic Sans MS" pitchFamily="66" charset="0"/>
              </a:rPr>
              <a:t>New York City is home to over 1700 parks, and the biggest is actually Pelham Bay Park located in the Bronx, not Central Park in Manhattan</a:t>
            </a:r>
          </a:p>
          <a:p>
            <a:r>
              <a:rPr lang="en-US" b="1" dirty="0" smtClean="0">
                <a:latin typeface="Comic Sans MS" pitchFamily="66" charset="0"/>
              </a:rPr>
              <a:t>NYC has had the lowest crime rate of the 25 largest U.S. cities since 2005</a:t>
            </a:r>
          </a:p>
          <a:p>
            <a:endParaRPr lang="en-US"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4000" b="-4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Things to do in New York City</a:t>
            </a:r>
            <a:endParaRPr lang="en-US" dirty="0"/>
          </a:p>
        </p:txBody>
      </p:sp>
      <p:sp>
        <p:nvSpPr>
          <p:cNvPr id="6" name="Content Placeholder 5"/>
          <p:cNvSpPr>
            <a:spLocks noGrp="1"/>
          </p:cNvSpPr>
          <p:nvPr>
            <p:ph idx="1"/>
          </p:nvPr>
        </p:nvSpPr>
        <p:spPr>
          <a:xfrm>
            <a:off x="457200" y="1600201"/>
            <a:ext cx="8305800" cy="4038600"/>
          </a:xfrm>
        </p:spPr>
        <p:txBody>
          <a:bodyPr>
            <a:normAutofit lnSpcReduction="10000"/>
          </a:bodyPr>
          <a:lstStyle/>
          <a:p>
            <a:r>
              <a:rPr lang="en-US" b="1" dirty="0" smtClean="0"/>
              <a:t>Take a ferry to the Statue of Liberty/Ellis Island</a:t>
            </a:r>
          </a:p>
          <a:p>
            <a:r>
              <a:rPr lang="en-US" b="1" dirty="0" smtClean="0"/>
              <a:t>Visit the Empire State Building</a:t>
            </a:r>
          </a:p>
          <a:p>
            <a:r>
              <a:rPr lang="en-US" b="1" dirty="0" smtClean="0"/>
              <a:t>Go see the World Trade Center Memorial</a:t>
            </a:r>
          </a:p>
          <a:p>
            <a:r>
              <a:rPr lang="en-US" b="1" dirty="0" smtClean="0"/>
              <a:t>Buy buss passes and see all the different Manhattan neighborhoods by double decker </a:t>
            </a:r>
            <a:r>
              <a:rPr lang="en-US" b="1" dirty="0" smtClean="0"/>
              <a:t>bus</a:t>
            </a:r>
            <a:endParaRPr lang="en-US" b="1" dirty="0" smtClean="0"/>
          </a:p>
          <a:p>
            <a:r>
              <a:rPr lang="en-US" b="1" dirty="0" smtClean="0"/>
              <a:t>See a Broadway play</a:t>
            </a:r>
            <a:endParaRPr lang="en-US" b="1" dirty="0"/>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in New York City</a:t>
            </a:r>
            <a:endParaRPr lang="en-US" dirty="0"/>
          </a:p>
        </p:txBody>
      </p:sp>
      <p:sp>
        <p:nvSpPr>
          <p:cNvPr id="3" name="Content Placeholder 2"/>
          <p:cNvSpPr>
            <a:spLocks noGrp="1"/>
          </p:cNvSpPr>
          <p:nvPr>
            <p:ph idx="1"/>
          </p:nvPr>
        </p:nvSpPr>
        <p:spPr>
          <a:xfrm>
            <a:off x="457200" y="1600201"/>
            <a:ext cx="8382000" cy="4038599"/>
          </a:xfrm>
        </p:spPr>
        <p:txBody>
          <a:bodyPr>
            <a:normAutofit/>
          </a:bodyPr>
          <a:lstStyle/>
          <a:p>
            <a:r>
              <a:rPr lang="en-US" b="1" dirty="0" smtClean="0"/>
              <a:t>Walk through Times Square</a:t>
            </a:r>
          </a:p>
          <a:p>
            <a:r>
              <a:rPr lang="en-US" b="1" dirty="0" smtClean="0"/>
              <a:t>Take a night time cruise on the Hudson River to see a great view of the skyline</a:t>
            </a:r>
          </a:p>
          <a:p>
            <a:r>
              <a:rPr lang="en-US" b="1" dirty="0" smtClean="0"/>
              <a:t>Shop on 5</a:t>
            </a:r>
            <a:r>
              <a:rPr lang="en-US" b="1" baseline="30000" dirty="0" smtClean="0"/>
              <a:t>th</a:t>
            </a:r>
            <a:r>
              <a:rPr lang="en-US" b="1" dirty="0" smtClean="0"/>
              <a:t> Avenue</a:t>
            </a:r>
          </a:p>
          <a:p>
            <a:r>
              <a:rPr lang="en-US" b="1" dirty="0" smtClean="0"/>
              <a:t>Visit Central </a:t>
            </a:r>
            <a:r>
              <a:rPr lang="en-US" b="1" dirty="0" smtClean="0"/>
              <a:t>park</a:t>
            </a:r>
            <a:endParaRPr lang="en-US" b="1" dirty="0" smtClean="0"/>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487</Words>
  <Application>Microsoft Office PowerPoint</Application>
  <PresentationFormat>Экран (4:3)</PresentationFormat>
  <Paragraphs>33</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New York City</vt:lpstr>
      <vt:lpstr>History of New York City</vt:lpstr>
      <vt:lpstr>History of New York City</vt:lpstr>
      <vt:lpstr>Facts about New York City</vt:lpstr>
      <vt:lpstr>Facts about New York City</vt:lpstr>
      <vt:lpstr>Things to do in New York City</vt:lpstr>
      <vt:lpstr>Things to do in New York 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dc:title>
  <dc:creator>Jenilyn</dc:creator>
  <cp:lastModifiedBy>Лиза</cp:lastModifiedBy>
  <cp:revision>27</cp:revision>
  <dcterms:created xsi:type="dcterms:W3CDTF">2010-02-04T17:56:14Z</dcterms:created>
  <dcterms:modified xsi:type="dcterms:W3CDTF">2013-12-06T20:00:26Z</dcterms:modified>
</cp:coreProperties>
</file>