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7" r:id="rId12"/>
    <p:sldId id="266" r:id="rId13"/>
    <p:sldId id="268" r:id="rId14"/>
    <p:sldId id="269" r:id="rId1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4A3C-330C-47C3-9911-9B9F1BEA6195}" type="datetimeFigureOut">
              <a:rPr lang="uk-UA" smtClean="0"/>
              <a:t>24.12.2014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D63F5-6F66-4145-A705-896583112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50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4A3C-330C-47C3-9911-9B9F1BEA6195}" type="datetimeFigureOut">
              <a:rPr lang="uk-UA" smtClean="0"/>
              <a:t>24.12.2014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D63F5-6F66-4145-A705-896583112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28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4A3C-330C-47C3-9911-9B9F1BEA6195}" type="datetimeFigureOut">
              <a:rPr lang="uk-UA" smtClean="0"/>
              <a:t>24.12.2014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D63F5-6F66-4145-A705-896583112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386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4A3C-330C-47C3-9911-9B9F1BEA6195}" type="datetimeFigureOut">
              <a:rPr lang="uk-UA" smtClean="0"/>
              <a:t>24.12.2014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D63F5-6F66-4145-A705-896583112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194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4A3C-330C-47C3-9911-9B9F1BEA6195}" type="datetimeFigureOut">
              <a:rPr lang="uk-UA" smtClean="0"/>
              <a:t>24.12.2014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D63F5-6F66-4145-A705-896583112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817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4A3C-330C-47C3-9911-9B9F1BEA6195}" type="datetimeFigureOut">
              <a:rPr lang="uk-UA" smtClean="0"/>
              <a:t>24.12.2014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D63F5-6F66-4145-A705-896583112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65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4A3C-330C-47C3-9911-9B9F1BEA6195}" type="datetimeFigureOut">
              <a:rPr lang="uk-UA" smtClean="0"/>
              <a:t>24.12.2014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D63F5-6F66-4145-A705-896583112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04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4A3C-330C-47C3-9911-9B9F1BEA6195}" type="datetimeFigureOut">
              <a:rPr lang="uk-UA" smtClean="0"/>
              <a:t>24.12.2014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D63F5-6F66-4145-A705-896583112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904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4A3C-330C-47C3-9911-9B9F1BEA6195}" type="datetimeFigureOut">
              <a:rPr lang="uk-UA" smtClean="0"/>
              <a:t>24.12.2014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D63F5-6F66-4145-A705-896583112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34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4A3C-330C-47C3-9911-9B9F1BEA6195}" type="datetimeFigureOut">
              <a:rPr lang="uk-UA" smtClean="0"/>
              <a:t>24.12.2014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D63F5-6F66-4145-A705-896583112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041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4A3C-330C-47C3-9911-9B9F1BEA6195}" type="datetimeFigureOut">
              <a:rPr lang="uk-UA" smtClean="0"/>
              <a:t>24.12.2014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D63F5-6F66-4145-A705-896583112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422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34A3C-330C-47C3-9911-9B9F1BEA6195}" type="datetimeFigureOut">
              <a:rPr lang="uk-UA" smtClean="0"/>
              <a:t>24.12.2014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D63F5-6F66-4145-A705-89658311278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305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401" y="675319"/>
            <a:ext cx="889248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Garamond" pitchFamily="18" charset="0"/>
              </a:rPr>
              <a:t>Дуайт Девід Ейзенхауер</a:t>
            </a:r>
            <a:endParaRPr lang="uk-UA" sz="9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7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d/d9/Eisenhower_in_the_Oval_Office.jpg?uselang=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97" y="260648"/>
            <a:ext cx="4940403" cy="6237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290" y="-610"/>
            <a:ext cx="4350342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atin typeface="Garamond" pitchFamily="18" charset="0"/>
              </a:rPr>
              <a:t>Слідуючи класичної доктрині республіканізму, Ейзенхауер вважав, що федеральний уряд повинен нести мінімальні витрати при вирішенні проблем соціального забезпечення, що це турбота профспілок, місцевої влади і в першу чергу самих трудящих.</a:t>
            </a:r>
            <a:endParaRPr lang="uk-UA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47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iznestoday.ru/images/stories/old/kursovayaavtomatizac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33784"/>
            <a:ext cx="6340489" cy="4844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15" y="9763"/>
            <a:ext cx="298430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latin typeface="Garamond" pitchFamily="18" charset="0"/>
              </a:rPr>
              <a:t>Частка </a:t>
            </a:r>
            <a:r>
              <a:rPr lang="uk-UA" sz="3200" b="1" dirty="0">
                <a:latin typeface="Garamond" pitchFamily="18" charset="0"/>
              </a:rPr>
              <a:t>США в промисловому виробництві капіталістичного світу знизилася в 1960 році до 45,4% </a:t>
            </a:r>
            <a:r>
              <a:rPr lang="en-US" sz="3200" b="1" dirty="0" smtClean="0">
                <a:latin typeface="Garamond" pitchFamily="18" charset="0"/>
              </a:rPr>
              <a:t>.</a:t>
            </a:r>
            <a:r>
              <a:rPr lang="uk-UA" sz="3200" b="1" dirty="0" smtClean="0">
                <a:latin typeface="Garamond" pitchFamily="18" charset="0"/>
              </a:rPr>
              <a:t>У </a:t>
            </a:r>
            <a:r>
              <a:rPr lang="uk-UA" sz="3200" b="1" dirty="0">
                <a:latin typeface="Garamond" pitchFamily="18" charset="0"/>
              </a:rPr>
              <a:t>1953 році в США </a:t>
            </a:r>
            <a:r>
              <a:rPr lang="uk-UA" sz="3200" b="1" dirty="0" smtClean="0">
                <a:latin typeface="Garamond" pitchFamily="18" charset="0"/>
              </a:rPr>
              <a:t>налічувалося</a:t>
            </a:r>
            <a:endParaRPr lang="uk-UA" sz="3200" b="1" dirty="0"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14" y="4882497"/>
            <a:ext cx="91087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atin typeface="Garamond" pitchFamily="18" charset="0"/>
              </a:rPr>
              <a:t>1,9 </a:t>
            </a:r>
            <a:r>
              <a:rPr lang="uk-UA" sz="3200" b="1" dirty="0" err="1">
                <a:latin typeface="Garamond" pitchFamily="18" charset="0"/>
              </a:rPr>
              <a:t>млн</a:t>
            </a:r>
            <a:r>
              <a:rPr lang="uk-UA" sz="3200" b="1" dirty="0">
                <a:latin typeface="Garamond" pitchFamily="18" charset="0"/>
              </a:rPr>
              <a:t> повністю безробітних: в 1959 році </a:t>
            </a:r>
            <a:r>
              <a:rPr lang="en-US" sz="3200" b="1" dirty="0" smtClean="0">
                <a:latin typeface="Garamond" pitchFamily="18" charset="0"/>
              </a:rPr>
              <a:t>-</a:t>
            </a:r>
            <a:r>
              <a:rPr lang="uk-UA" sz="3200" b="1" dirty="0" smtClean="0">
                <a:latin typeface="Garamond" pitchFamily="18" charset="0"/>
              </a:rPr>
              <a:t>3,8 </a:t>
            </a:r>
            <a:r>
              <a:rPr lang="uk-UA" sz="3200" b="1" dirty="0">
                <a:latin typeface="Garamond" pitchFamily="18" charset="0"/>
              </a:rPr>
              <a:t>млн. Чималою причиною сплеску безробіття стала автоматизація виробництва</a:t>
            </a:r>
            <a:endParaRPr lang="uk-UA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14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pwr.ru/quotauthor/430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" y="476672"/>
            <a:ext cx="4562475" cy="5705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116632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>
                <a:latin typeface="Garamond" pitchFamily="18" charset="0"/>
              </a:rPr>
              <a:t>B 1957 </a:t>
            </a:r>
            <a:r>
              <a:rPr lang="uk-UA" sz="3200" b="1" dirty="0" smtClean="0">
                <a:latin typeface="Garamond" pitchFamily="18" charset="0"/>
              </a:rPr>
              <a:t>році  Конгрес </a:t>
            </a:r>
            <a:r>
              <a:rPr lang="uk-UA" sz="3200" b="1" dirty="0">
                <a:latin typeface="Garamond" pitchFamily="18" charset="0"/>
              </a:rPr>
              <a:t>США прийняв перший з 1860-х років федеральний закон, що захищає виборчі права </a:t>
            </a:r>
            <a:r>
              <a:rPr lang="uk-UA" sz="3200" b="1" dirty="0" smtClean="0">
                <a:latin typeface="Garamond" pitchFamily="18" charset="0"/>
              </a:rPr>
              <a:t>чорношкірих.</a:t>
            </a:r>
          </a:p>
          <a:p>
            <a:r>
              <a:rPr lang="uk-UA" sz="3200" b="1" dirty="0" smtClean="0">
                <a:latin typeface="Garamond" pitchFamily="18" charset="0"/>
              </a:rPr>
              <a:t>Зовнішньополітичний </a:t>
            </a:r>
            <a:r>
              <a:rPr lang="uk-UA" sz="3200" b="1" dirty="0">
                <a:latin typeface="Garamond" pitchFamily="18" charset="0"/>
              </a:rPr>
              <a:t>курс США під час президентства </a:t>
            </a:r>
            <a:r>
              <a:rPr lang="uk-UA" sz="3200" b="1" dirty="0" smtClean="0">
                <a:latin typeface="Garamond" pitchFamily="18" charset="0"/>
              </a:rPr>
              <a:t>Ейзенхауера отримав </a:t>
            </a:r>
            <a:r>
              <a:rPr lang="uk-UA" sz="3200" b="1" dirty="0">
                <a:latin typeface="Garamond" pitchFamily="18" charset="0"/>
              </a:rPr>
              <a:t>вид «інтернаціоналізації»</a:t>
            </a:r>
            <a:endParaRPr lang="uk-UA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21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tomas.ru/50let/4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133" y="1124744"/>
            <a:ext cx="5208513" cy="5636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0935"/>
            <a:ext cx="9118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atin typeface="Garamond" pitchFamily="18" charset="0"/>
              </a:rPr>
              <a:t>Ейзенхауер два рази - в 1955 і 1959 році - влаштовував радянсько-американські зустрічі на вищому рівні.</a:t>
            </a:r>
            <a:endParaRPr lang="uk-UA" sz="3200" b="1" dirty="0"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2677" y="1590595"/>
            <a:ext cx="39228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atin typeface="Garamond" pitchFamily="18" charset="0"/>
              </a:rPr>
              <a:t>Однак він був прихильником продовження «холодної війни» і гонки </a:t>
            </a:r>
            <a:r>
              <a:rPr lang="uk-UA" sz="3200" b="1" dirty="0" smtClean="0">
                <a:latin typeface="Garamond" pitchFamily="18" charset="0"/>
              </a:rPr>
              <a:t>озброєнь.</a:t>
            </a:r>
          </a:p>
          <a:p>
            <a:endParaRPr lang="uk-UA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60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g-fotki.yandex.ru/get/5606/51928999.35/0_7267f_74a266e4_X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29" y="-23281"/>
            <a:ext cx="6044570" cy="6044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071502" y="476672"/>
            <a:ext cx="32314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200" b="1" dirty="0">
                <a:solidFill>
                  <a:prstClr val="black"/>
                </a:solidFill>
                <a:latin typeface="Garamond" pitchFamily="18" charset="0"/>
              </a:rPr>
              <a:t>14 </a:t>
            </a:r>
            <a:r>
              <a:rPr lang="uk-UA" sz="3200" b="1" dirty="0" smtClean="0">
                <a:solidFill>
                  <a:prstClr val="black"/>
                </a:solidFill>
                <a:latin typeface="Garamond" pitchFamily="18" charset="0"/>
              </a:rPr>
              <a:t>жовтня 1890</a:t>
            </a:r>
          </a:p>
          <a:p>
            <a:pPr lvl="0"/>
            <a:r>
              <a:rPr lang="uk-UA" sz="3200" b="1" dirty="0" smtClean="0">
                <a:solidFill>
                  <a:prstClr val="black"/>
                </a:solidFill>
                <a:latin typeface="Garamond" pitchFamily="18" charset="0"/>
              </a:rPr>
              <a:t>             </a:t>
            </a:r>
            <a:r>
              <a:rPr lang="uk-UA" sz="3600" b="1" dirty="0" smtClean="0">
                <a:solidFill>
                  <a:prstClr val="black"/>
                </a:solidFill>
                <a:latin typeface="Garamond" pitchFamily="18" charset="0"/>
              </a:rPr>
              <a:t>-</a:t>
            </a:r>
            <a:endParaRPr lang="uk-UA" sz="3600" b="1" dirty="0">
              <a:solidFill>
                <a:prstClr val="black"/>
              </a:solidFill>
              <a:latin typeface="Garamond" pitchFamily="18" charset="0"/>
            </a:endParaRPr>
          </a:p>
          <a:p>
            <a:pPr lvl="0"/>
            <a:r>
              <a:rPr lang="uk-UA" sz="3200" b="1" dirty="0" smtClean="0">
                <a:solidFill>
                  <a:prstClr val="black"/>
                </a:solidFill>
                <a:latin typeface="Garamond" pitchFamily="18" charset="0"/>
              </a:rPr>
              <a:t>28 березня 1969</a:t>
            </a:r>
            <a:endParaRPr lang="uk-UA" sz="3200" b="1" dirty="0">
              <a:solidFill>
                <a:prstClr val="black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1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5/59/Dwight_D._Eisenhower_signat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1" y="6149852"/>
            <a:ext cx="4406634" cy="60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dic.academic.ru/pictures/enc_colier/o1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077"/>
            <a:ext cx="4627097" cy="5979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34490" y="112467"/>
            <a:ext cx="4809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latin typeface="Garamond" pitchFamily="18" charset="0"/>
              </a:rPr>
              <a:t>Дуайт Девід Ейзенхауер</a:t>
            </a:r>
            <a:endParaRPr lang="uk-UA" sz="3200" b="1" dirty="0"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34490" y="548680"/>
            <a:ext cx="4429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latin typeface="Garamond" pitchFamily="18" charset="0"/>
              </a:rPr>
              <a:t>(в США поширене прізвисько «</a:t>
            </a:r>
            <a:r>
              <a:rPr lang="uk-UA" sz="3200" b="1" dirty="0" err="1" smtClean="0">
                <a:latin typeface="Garamond" pitchFamily="18" charset="0"/>
              </a:rPr>
              <a:t>Айк</a:t>
            </a:r>
            <a:r>
              <a:rPr lang="uk-UA" sz="3200" b="1" dirty="0" smtClean="0">
                <a:latin typeface="Garamond" pitchFamily="18" charset="0"/>
              </a:rPr>
              <a:t>»</a:t>
            </a:r>
            <a:r>
              <a:rPr lang="ru-RU" sz="3200" b="1" dirty="0" smtClean="0">
                <a:latin typeface="Garamond" pitchFamily="18" charset="0"/>
              </a:rPr>
              <a:t>)</a:t>
            </a:r>
            <a:endParaRPr lang="uk-UA" sz="3200" b="1" dirty="0">
              <a:latin typeface="Garamond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17384" y="2204864"/>
            <a:ext cx="444762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latin typeface="Garamond" pitchFamily="18" charset="0"/>
              </a:rPr>
              <a:t>А</a:t>
            </a:r>
            <a:r>
              <a:rPr lang="uk-UA" sz="3200" b="1" dirty="0" smtClean="0">
                <a:latin typeface="Garamond" pitchFamily="18" charset="0"/>
              </a:rPr>
              <a:t>мериканський </a:t>
            </a:r>
            <a:r>
              <a:rPr lang="uk-UA" sz="3200" b="1" dirty="0">
                <a:latin typeface="Garamond" pitchFamily="18" charset="0"/>
              </a:rPr>
              <a:t>державний і військовий діяч, </a:t>
            </a:r>
            <a:endParaRPr lang="uk-UA" sz="3200" b="1" dirty="0" smtClean="0">
              <a:latin typeface="Garamond" pitchFamily="18" charset="0"/>
            </a:endParaRPr>
          </a:p>
          <a:p>
            <a:r>
              <a:rPr lang="uk-UA" sz="3200" b="1" dirty="0" smtClean="0">
                <a:latin typeface="Garamond" pitchFamily="18" charset="0"/>
              </a:rPr>
              <a:t>генерал </a:t>
            </a:r>
            <a:r>
              <a:rPr lang="uk-UA" sz="3200" b="1" dirty="0">
                <a:latin typeface="Garamond" pitchFamily="18" charset="0"/>
              </a:rPr>
              <a:t>армії (1944), </a:t>
            </a:r>
            <a:endParaRPr lang="uk-UA" sz="3200" b="1" dirty="0" smtClean="0">
              <a:latin typeface="Garamond" pitchFamily="18" charset="0"/>
            </a:endParaRPr>
          </a:p>
          <a:p>
            <a:r>
              <a:rPr lang="uk-UA" sz="3200" b="1" dirty="0" smtClean="0">
                <a:latin typeface="Garamond" pitchFamily="18" charset="0"/>
              </a:rPr>
              <a:t>34-й </a:t>
            </a:r>
            <a:r>
              <a:rPr lang="uk-UA" sz="3200" b="1" dirty="0">
                <a:latin typeface="Garamond" pitchFamily="18" charset="0"/>
              </a:rPr>
              <a:t>президент США </a:t>
            </a:r>
            <a:endParaRPr lang="uk-UA" sz="3200" b="1" dirty="0" smtClean="0">
              <a:latin typeface="Garamond" pitchFamily="18" charset="0"/>
            </a:endParaRPr>
          </a:p>
          <a:p>
            <a:r>
              <a:rPr lang="uk-UA" sz="3200" b="1" dirty="0" smtClean="0">
                <a:latin typeface="Garamond" pitchFamily="18" charset="0"/>
              </a:rPr>
              <a:t>(</a:t>
            </a:r>
            <a:r>
              <a:rPr lang="uk-UA" sz="3200" b="1" dirty="0">
                <a:latin typeface="Garamond" pitchFamily="18" charset="0"/>
              </a:rPr>
              <a:t>20 січня 1953 - 20 </a:t>
            </a:r>
            <a:r>
              <a:rPr lang="uk-UA" sz="3200" b="1" dirty="0" err="1">
                <a:latin typeface="Garamond" pitchFamily="18" charset="0"/>
              </a:rPr>
              <a:t>січня</a:t>
            </a:r>
            <a:r>
              <a:rPr lang="uk-UA" sz="3200" b="1" dirty="0">
                <a:latin typeface="Garamond" pitchFamily="18" charset="0"/>
              </a:rPr>
              <a:t> 1961).</a:t>
            </a:r>
          </a:p>
        </p:txBody>
      </p:sp>
    </p:spTree>
    <p:extLst>
      <p:ext uri="{BB962C8B-B14F-4D97-AF65-F5344CB8AC3E}">
        <p14:creationId xmlns:p14="http://schemas.microsoft.com/office/powerpoint/2010/main" val="112994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okerom.ru/images/Eisenhower-you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6632"/>
            <a:ext cx="4183789" cy="6505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51235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dirty="0" smtClean="0">
                <a:latin typeface="Garamond" pitchFamily="18" charset="0"/>
              </a:rPr>
              <a:t>Народився </a:t>
            </a:r>
            <a:r>
              <a:rPr lang="uk-UA" sz="3200" b="1" dirty="0">
                <a:latin typeface="Garamond" pitchFamily="18" charset="0"/>
              </a:rPr>
              <a:t>в місті </a:t>
            </a:r>
            <a:r>
              <a:rPr lang="uk-UA" sz="3200" b="1" dirty="0" err="1">
                <a:latin typeface="Garamond" pitchFamily="18" charset="0"/>
              </a:rPr>
              <a:t>Денісон</a:t>
            </a:r>
            <a:r>
              <a:rPr lang="uk-UA" sz="3200" b="1" dirty="0">
                <a:latin typeface="Garamond" pitchFamily="18" charset="0"/>
              </a:rPr>
              <a:t>, округ </a:t>
            </a:r>
            <a:r>
              <a:rPr lang="uk-UA" sz="3200" b="1" dirty="0" err="1">
                <a:latin typeface="Garamond" pitchFamily="18" charset="0"/>
              </a:rPr>
              <a:t>Грейсон</a:t>
            </a:r>
            <a:r>
              <a:rPr lang="uk-UA" sz="3200" b="1" dirty="0">
                <a:latin typeface="Garamond" pitchFamily="18" charset="0"/>
              </a:rPr>
              <a:t>, штат </a:t>
            </a:r>
            <a:r>
              <a:rPr lang="uk-UA" sz="3200" b="1" dirty="0" smtClean="0">
                <a:latin typeface="Garamond" pitchFamily="18" charset="0"/>
              </a:rPr>
              <a:t>Техас.</a:t>
            </a:r>
          </a:p>
          <a:p>
            <a:r>
              <a:rPr lang="uk-UA" sz="3200" b="1" dirty="0">
                <a:latin typeface="Garamond" pitchFamily="18" charset="0"/>
              </a:rPr>
              <a:t>У 1891 році його батьки разом з ним переїхали в місто </a:t>
            </a:r>
            <a:r>
              <a:rPr lang="uk-UA" sz="3200" b="1" dirty="0" err="1">
                <a:latin typeface="Garamond" pitchFamily="18" charset="0"/>
              </a:rPr>
              <a:t>Абілін</a:t>
            </a:r>
            <a:r>
              <a:rPr lang="uk-UA" sz="3200" b="1" dirty="0">
                <a:latin typeface="Garamond" pitchFamily="18" charset="0"/>
              </a:rPr>
              <a:t>, штат </a:t>
            </a:r>
            <a:r>
              <a:rPr lang="uk-UA" sz="3200" b="1" dirty="0" err="1" smtClean="0">
                <a:latin typeface="Garamond" pitchFamily="18" charset="0"/>
              </a:rPr>
              <a:t>Канзас</a:t>
            </a:r>
            <a:endParaRPr lang="uk-UA" sz="3200" b="1" dirty="0" smtClean="0">
              <a:latin typeface="Garamond" pitchFamily="18" charset="0"/>
            </a:endParaRPr>
          </a:p>
          <a:p>
            <a:r>
              <a:rPr lang="uk-UA" sz="3200" b="1" dirty="0" smtClean="0">
                <a:latin typeface="Garamond" pitchFamily="18" charset="0"/>
              </a:rPr>
              <a:t> </a:t>
            </a:r>
            <a:r>
              <a:rPr lang="uk-UA" sz="3200" b="1" dirty="0">
                <a:latin typeface="Garamond" pitchFamily="18" charset="0"/>
              </a:rPr>
              <a:t>Ейзенхауер закінчив середню школу в 1909 році і після цього навчався у військовій академії </a:t>
            </a:r>
            <a:r>
              <a:rPr lang="uk-UA" sz="3200" b="1" dirty="0" err="1">
                <a:latin typeface="Garamond" pitchFamily="18" charset="0"/>
              </a:rPr>
              <a:t>Вест-Пойнт</a:t>
            </a:r>
            <a:r>
              <a:rPr lang="uk-UA" sz="3200" b="1" dirty="0">
                <a:latin typeface="Garamond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92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-a.d-cd.net/556e95cs-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92" y="154360"/>
            <a:ext cx="3696345" cy="6591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4211960" y="203224"/>
            <a:ext cx="4572000" cy="64940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dirty="0">
                <a:latin typeface="Garamond" pitchFamily="18" charset="0"/>
              </a:rPr>
              <a:t>6 квітня 1917 США оголосили війну Німеччині. Через кілька днів Ейзенхауер отримав звання капітана. </a:t>
            </a:r>
            <a:endParaRPr lang="uk-UA" sz="3200" b="1" dirty="0" smtClean="0">
              <a:latin typeface="Garamond" pitchFamily="18" charset="0"/>
            </a:endParaRPr>
          </a:p>
          <a:p>
            <a:r>
              <a:rPr lang="uk-UA" sz="3200" b="1" dirty="0">
                <a:latin typeface="Garamond" pitchFamily="18" charset="0"/>
              </a:rPr>
              <a:t>. 18 червня 1918, відзначаючи успішну діяльність Ейзенхауера з підготовки танкістів, був нагороджений медаллю і отримав звання майора. </a:t>
            </a:r>
          </a:p>
        </p:txBody>
      </p:sp>
    </p:spTree>
    <p:extLst>
      <p:ext uri="{BB962C8B-B14F-4D97-AF65-F5344CB8AC3E}">
        <p14:creationId xmlns:p14="http://schemas.microsoft.com/office/powerpoint/2010/main" val="427066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phaerez.de/wp-content/uploads/2010/05/eisenhau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584"/>
            <a:ext cx="4494863" cy="544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0705" y="0"/>
            <a:ext cx="456129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00" b="1" dirty="0" smtClean="0">
                <a:latin typeface="Garamond" pitchFamily="18" charset="0"/>
              </a:rPr>
              <a:t>Після вступу США у Другу світову війну Ейзенхауер служив в апараті начальника штабу </a:t>
            </a:r>
            <a:r>
              <a:rPr lang="uk-UA" sz="2600" b="1" dirty="0" err="1" smtClean="0">
                <a:latin typeface="Garamond" pitchFamily="18" charset="0"/>
              </a:rPr>
              <a:t>Дж.Маршалла</a:t>
            </a:r>
            <a:r>
              <a:rPr lang="uk-UA" sz="2600" b="1" dirty="0" smtClean="0">
                <a:latin typeface="Garamond" pitchFamily="18" charset="0"/>
              </a:rPr>
              <a:t>,  очолював відділ планування і отримав звання генерал-майора. Після відрядження до Великобританії був призначений командувачем американськими військами в Європі.</a:t>
            </a:r>
          </a:p>
          <a:p>
            <a:r>
              <a:rPr lang="uk-UA" sz="2600" b="1" dirty="0" smtClean="0">
                <a:latin typeface="Garamond" pitchFamily="18" charset="0"/>
              </a:rPr>
              <a:t>З листопада 1942 по жовтень 1943 він командував силами союзників при настанні в Північній Африці, Сицилії та Італії.</a:t>
            </a:r>
            <a:endParaRPr lang="uk-UA" sz="26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6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urano.ru/wp-content/uploads/2011/11/%D0%AD%D0%B9%D0%B7%D0%B5%D0%BD%D1%85%D0%B0%D1%83%D1%8D%D1%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67" y="30403"/>
            <a:ext cx="52006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-531440"/>
            <a:ext cx="4350207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3200" b="1" dirty="0" smtClean="0">
              <a:effectLst/>
              <a:latin typeface="Garamond" pitchFamily="18" charset="0"/>
            </a:endParaRPr>
          </a:p>
          <a:p>
            <a:r>
              <a:rPr lang="uk-UA" sz="2800" b="1" dirty="0" smtClean="0">
                <a:effectLst/>
                <a:latin typeface="Garamond" pitchFamily="18" charset="0"/>
              </a:rPr>
              <a:t>Після Тегеранської конференції було відкрито Другий фронт, і Ейзенхауер стає Верховним головнокомандувачем експедиційними силами.</a:t>
            </a:r>
            <a:br>
              <a:rPr lang="uk-UA" sz="2800" b="1" dirty="0" smtClean="0">
                <a:effectLst/>
                <a:latin typeface="Garamond" pitchFamily="18" charset="0"/>
              </a:rPr>
            </a:br>
            <a:r>
              <a:rPr lang="uk-UA" sz="2800" b="1" dirty="0" smtClean="0">
                <a:effectLst/>
                <a:latin typeface="Garamond" pitchFamily="18" charset="0"/>
              </a:rPr>
              <a:t>Керував англо-американськими силами при форсуванні десантними силами протоки </a:t>
            </a:r>
            <a:r>
              <a:rPr lang="uk-UA" sz="2800" b="1" dirty="0" err="1" smtClean="0">
                <a:effectLst/>
                <a:latin typeface="Garamond" pitchFamily="18" charset="0"/>
              </a:rPr>
              <a:t>Ла</a:t>
            </a:r>
            <a:r>
              <a:rPr lang="uk-UA" sz="2800" b="1" dirty="0" smtClean="0">
                <a:effectLst/>
                <a:latin typeface="Garamond" pitchFamily="18" charset="0"/>
              </a:rPr>
              <a:t> </a:t>
            </a:r>
            <a:r>
              <a:rPr lang="uk-UA" sz="2800" b="1" dirty="0" err="1" smtClean="0">
                <a:effectLst/>
                <a:latin typeface="Garamond" pitchFamily="18" charset="0"/>
              </a:rPr>
              <a:t>Манш</a:t>
            </a:r>
            <a:r>
              <a:rPr lang="uk-UA" sz="2800" b="1" dirty="0" smtClean="0">
                <a:effectLst/>
                <a:latin typeface="Garamond" pitchFamily="18" charset="0"/>
              </a:rPr>
              <a:t> і висадці військ  в Нормандії</a:t>
            </a:r>
            <a:endParaRPr lang="uk-UA" sz="2800" b="1" dirty="0">
              <a:effectLst/>
              <a:latin typeface="Garamond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27767" y="5976083"/>
            <a:ext cx="9252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effectLst/>
                <a:latin typeface="Garamond" pitchFamily="18" charset="0"/>
              </a:rPr>
              <a:t>6 червня 1944 на Європейському континенті у Франції.</a:t>
            </a:r>
            <a:endParaRPr lang="uk-UA" sz="2800" b="1" dirty="0">
              <a:effectLst/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0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01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3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zem.info/img/photo/source/a4ryrcr3ippjs5l3buyk0plse65rxy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" y="-24273"/>
            <a:ext cx="4702366" cy="6840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21338" y="260648"/>
            <a:ext cx="441515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latin typeface="Garamond" pitchFamily="18" charset="0"/>
              </a:rPr>
              <a:t>Повернувся </a:t>
            </a:r>
            <a:r>
              <a:rPr lang="uk-UA" sz="3200" b="1" dirty="0">
                <a:latin typeface="Garamond" pitchFamily="18" charset="0"/>
              </a:rPr>
              <a:t>в США в листопаді </a:t>
            </a:r>
            <a:r>
              <a:rPr lang="uk-UA" sz="3200" b="1" dirty="0" smtClean="0">
                <a:latin typeface="Garamond" pitchFamily="18" charset="0"/>
              </a:rPr>
              <a:t>1945</a:t>
            </a:r>
          </a:p>
          <a:p>
            <a:r>
              <a:rPr lang="uk-UA" sz="3200" b="1" dirty="0" smtClean="0">
                <a:latin typeface="Garamond" pitchFamily="18" charset="0"/>
              </a:rPr>
              <a:t>У 1951 за ініціативою президента Г. Трумена очолив збройні сили НАТО. У червні 1952 пішов у відставку і почав кампанію за висування на президентську посаду від Республіканської партії.</a:t>
            </a:r>
            <a:endParaRPr lang="uk-UA" sz="32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2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378</Words>
  <Application>Microsoft Office PowerPoint</Application>
  <PresentationFormat>Экран (4:3)</PresentationFormat>
  <Paragraphs>29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Blizia</dc:creator>
  <cp:lastModifiedBy>Blizia</cp:lastModifiedBy>
  <cp:revision>17</cp:revision>
  <dcterms:created xsi:type="dcterms:W3CDTF">2014-12-23T12:55:32Z</dcterms:created>
  <dcterms:modified xsi:type="dcterms:W3CDTF">2014-12-24T20:55:54Z</dcterms:modified>
</cp:coreProperties>
</file>