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32" y="-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0" y="2571471"/>
            <a:ext cx="8447150" cy="275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850359"/>
            <a:ext cx="8245162" cy="1229178"/>
          </a:xfrm>
          <a:effectLst/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2079538"/>
            <a:ext cx="8245160" cy="491934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cap="all">
                <a:solidFill>
                  <a:schemeClr val="accent2"/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4963448"/>
            <a:ext cx="2133600" cy="304271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4" y="4959843"/>
            <a:ext cx="5187908" cy="304271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963448"/>
            <a:ext cx="762330" cy="304271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672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512006"/>
            <a:ext cx="8482004" cy="9910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585130"/>
            <a:ext cx="8272212" cy="8448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81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ое назва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499771"/>
            <a:ext cx="2180113" cy="4847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563105"/>
            <a:ext cx="1503123" cy="43192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563105"/>
            <a:ext cx="5922209" cy="4319228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4963448"/>
            <a:ext cx="996106" cy="304271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4959843"/>
            <a:ext cx="5922209" cy="3042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2" y="4963448"/>
            <a:ext cx="873146" cy="304271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972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512006"/>
            <a:ext cx="8482004" cy="9910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85130"/>
            <a:ext cx="8272212" cy="8448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817080"/>
            <a:ext cx="8272211" cy="30652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963448"/>
            <a:ext cx="789381" cy="30427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17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4284979"/>
            <a:ext cx="8468145" cy="10490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2536592"/>
            <a:ext cx="8272211" cy="1247923"/>
          </a:xfrm>
        </p:spPr>
        <p:txBody>
          <a:bodyPr anchor="b">
            <a:normAutofit/>
          </a:bodyPr>
          <a:lstStyle>
            <a:lvl1pPr algn="l">
              <a:defRPr sz="28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3784514"/>
            <a:ext cx="8272211" cy="500463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cap="all">
                <a:solidFill>
                  <a:schemeClr val="accent2"/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579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87" y="505462"/>
            <a:ext cx="8475027" cy="10490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608048"/>
            <a:ext cx="8272212" cy="8236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1856670"/>
            <a:ext cx="4066793" cy="30275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1856670"/>
            <a:ext cx="4066794" cy="30275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389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34487" y="505462"/>
            <a:ext cx="8475027" cy="10490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608048"/>
            <a:ext cx="8272212" cy="8236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5" y="1875744"/>
            <a:ext cx="3815306" cy="446671"/>
          </a:xfrm>
        </p:spPr>
        <p:txBody>
          <a:bodyPr anchor="b">
            <a:noAutofit/>
          </a:bodyPr>
          <a:lstStyle>
            <a:lvl1pPr marL="0" indent="0">
              <a:buNone/>
              <a:defRPr sz="1700" b="0">
                <a:solidFill>
                  <a:schemeClr val="accent2"/>
                </a:solidFill>
              </a:defRPr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438377"/>
            <a:ext cx="4044825" cy="244583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2" y="1875744"/>
            <a:ext cx="3815305" cy="461144"/>
          </a:xfrm>
        </p:spPr>
        <p:txBody>
          <a:bodyPr anchor="b">
            <a:noAutofit/>
          </a:bodyPr>
          <a:lstStyle>
            <a:lvl1pPr marL="0" indent="0">
              <a:buNone/>
              <a:defRPr sz="1700" b="0">
                <a:solidFill>
                  <a:schemeClr val="accent2"/>
                </a:solidFill>
              </a:defRPr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438377"/>
            <a:ext cx="4044825" cy="244583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975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512" y="505462"/>
            <a:ext cx="8475027" cy="10490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608048"/>
            <a:ext cx="8272212" cy="8236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042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473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4284977"/>
            <a:ext cx="8473650" cy="10622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4385247"/>
            <a:ext cx="3682084" cy="574595"/>
          </a:xfrm>
        </p:spPr>
        <p:txBody>
          <a:bodyPr anchor="ctr"/>
          <a:lstStyle>
            <a:lvl1pPr algn="l">
              <a:defRPr sz="16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501000"/>
            <a:ext cx="8469630" cy="3504000"/>
          </a:xfrm>
        </p:spPr>
        <p:txBody>
          <a:bodyPr anchor="ctr"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  <a:lvl6pPr>
              <a:defRPr sz="1100">
                <a:solidFill>
                  <a:schemeClr val="tx2"/>
                </a:solidFill>
              </a:defRPr>
            </a:lvl6pPr>
            <a:lvl7pPr>
              <a:defRPr sz="1100">
                <a:solidFill>
                  <a:schemeClr val="tx2"/>
                </a:solidFill>
              </a:defRPr>
            </a:lvl7pPr>
            <a:lvl8pPr>
              <a:defRPr sz="1100">
                <a:solidFill>
                  <a:schemeClr val="tx2"/>
                </a:solidFill>
              </a:defRPr>
            </a:lvl8pPr>
            <a:lvl9pPr>
              <a:defRPr sz="11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4385247"/>
            <a:ext cx="4402490" cy="574596"/>
          </a:xfrm>
        </p:spPr>
        <p:txBody>
          <a:bodyPr anchor="ctr">
            <a:normAutofit/>
          </a:bodyPr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847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3911157"/>
            <a:ext cx="8272212" cy="472282"/>
          </a:xfrm>
        </p:spPr>
        <p:txBody>
          <a:bodyPr anchor="b">
            <a:normAutofit/>
          </a:bodyPr>
          <a:lstStyle>
            <a:lvl1pPr algn="l">
              <a:defRPr sz="19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499771"/>
            <a:ext cx="8468144" cy="2964377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56616" indent="0">
              <a:buNone/>
              <a:defRPr sz="1200"/>
            </a:lvl2pPr>
            <a:lvl3pPr marL="713232" indent="0">
              <a:buNone/>
              <a:defRPr sz="1200"/>
            </a:lvl3pPr>
            <a:lvl4pPr marL="1069848" indent="0">
              <a:buNone/>
              <a:defRPr sz="1200"/>
            </a:lvl4pPr>
            <a:lvl5pPr marL="1426464" indent="0">
              <a:buNone/>
              <a:defRPr sz="1200"/>
            </a:lvl5pPr>
            <a:lvl6pPr marL="1783080" indent="0">
              <a:buNone/>
              <a:defRPr sz="1200"/>
            </a:lvl6pPr>
            <a:lvl7pPr marL="2139696" indent="0">
              <a:buNone/>
              <a:defRPr sz="1200"/>
            </a:lvl7pPr>
            <a:lvl8pPr marL="2496312" indent="0">
              <a:buNone/>
              <a:defRPr sz="1200"/>
            </a:lvl8pPr>
            <a:lvl9pPr marL="2852928" indent="0">
              <a:buNone/>
              <a:defRPr sz="12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4383439"/>
            <a:ext cx="8272213" cy="498893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576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587603"/>
            <a:ext cx="8272212" cy="991295"/>
          </a:xfrm>
          <a:prstGeom prst="rect">
            <a:avLst/>
          </a:prstGeom>
        </p:spPr>
        <p:txBody>
          <a:bodyPr vert="horz" lIns="71323" tIns="35662" rIns="71323" bIns="35662" rtlCol="0" anchor="b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1946669"/>
            <a:ext cx="8272212" cy="2935662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4" y="4963448"/>
            <a:ext cx="2133599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4" y="4959843"/>
            <a:ext cx="5187908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700" cap="all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5" y="4963448"/>
            <a:ext cx="789383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334901" y="381000"/>
            <a:ext cx="2777490" cy="791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378036"/>
            <a:ext cx="2777490" cy="8212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381000"/>
            <a:ext cx="2777490" cy="76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240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356616" rtl="0" eaLnBrk="1" latinLnBrk="0" hangingPunct="1">
        <a:spcBef>
          <a:spcPct val="0"/>
        </a:spcBef>
        <a:buNone/>
        <a:defRPr sz="22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38680" indent="-238680" algn="l" defTabSz="356616" rtl="0" eaLnBrk="1" latinLnBrk="0" hangingPunct="1">
        <a:spcBef>
          <a:spcPct val="20000"/>
        </a:spcBef>
        <a:spcAft>
          <a:spcPts val="46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491400" indent="-238680" algn="l" defTabSz="356616" rtl="0" eaLnBrk="1" latinLnBrk="0" hangingPunct="1">
        <a:spcBef>
          <a:spcPct val="20000"/>
        </a:spcBef>
        <a:spcAft>
          <a:spcPts val="46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702000" indent="-210600" algn="l" defTabSz="356616" rtl="0" eaLnBrk="1" latinLnBrk="0" hangingPunct="1">
        <a:spcBef>
          <a:spcPct val="20000"/>
        </a:spcBef>
        <a:spcAft>
          <a:spcPts val="46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2"/>
          </a:solidFill>
          <a:latin typeface="+mn-lt"/>
          <a:ea typeface="+mn-ea"/>
          <a:cs typeface="+mn-cs"/>
        </a:defRPr>
      </a:lvl3pPr>
      <a:lvl4pPr marL="968760" indent="-182520" algn="l" defTabSz="356616" rtl="0" eaLnBrk="1" latinLnBrk="0" hangingPunct="1">
        <a:spcBef>
          <a:spcPct val="20000"/>
        </a:spcBef>
        <a:spcAft>
          <a:spcPts val="46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1249560" indent="-182520" algn="l" defTabSz="356616" rtl="0" eaLnBrk="1" latinLnBrk="0" hangingPunct="1">
        <a:spcBef>
          <a:spcPct val="20000"/>
        </a:spcBef>
        <a:spcAft>
          <a:spcPts val="46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482000" indent="-178308" algn="l" defTabSz="356616" rtl="0" eaLnBrk="1" latinLnBrk="0" hangingPunct="1">
        <a:spcBef>
          <a:spcPct val="20000"/>
        </a:spcBef>
        <a:spcAft>
          <a:spcPts val="46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716000" indent="-178308" algn="l" defTabSz="356616" rtl="0" eaLnBrk="1" latinLnBrk="0" hangingPunct="1">
        <a:spcBef>
          <a:spcPct val="20000"/>
        </a:spcBef>
        <a:spcAft>
          <a:spcPts val="46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950000" indent="-178308" algn="l" defTabSz="356616" rtl="0" eaLnBrk="1" latinLnBrk="0" hangingPunct="1">
        <a:spcBef>
          <a:spcPct val="20000"/>
        </a:spcBef>
        <a:spcAft>
          <a:spcPts val="46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84000" indent="-178308" algn="l" defTabSz="356616" rtl="0" eaLnBrk="1" latinLnBrk="0" hangingPunct="1">
        <a:spcBef>
          <a:spcPct val="20000"/>
        </a:spcBef>
        <a:spcAft>
          <a:spcPts val="46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13284"/>
            <a:ext cx="9144000" cy="1229178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latin typeface="Century Gothic" panose="020B0502020202020204" pitchFamily="34" charset="0"/>
              </a:rPr>
              <a:t>Методи викладу матеріалу. Теза й аргументація. Види аргументації</a:t>
            </a:r>
            <a:endParaRPr lang="uk-UA" sz="3200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4225652"/>
            <a:ext cx="2664296" cy="1080120"/>
          </a:xfrm>
        </p:spPr>
        <p:txBody>
          <a:bodyPr>
            <a:norm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Виконали</a:t>
            </a:r>
            <a:br>
              <a:rPr lang="uk-UA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uk-UA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учениці 11-А класу</a:t>
            </a:r>
            <a:br>
              <a:rPr lang="uk-UA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uk-UA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окулічева ольга </a:t>
            </a:r>
            <a:br>
              <a:rPr lang="uk-UA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uk-UA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оставненко ірина</a:t>
            </a:r>
          </a:p>
        </p:txBody>
      </p:sp>
    </p:spTree>
    <p:extLst>
      <p:ext uri="{BB962C8B-B14F-4D97-AF65-F5344CB8AC3E}">
        <p14:creationId xmlns:p14="http://schemas.microsoft.com/office/powerpoint/2010/main" val="1017301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4" y="485299"/>
            <a:ext cx="9140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 algn="ctr"/>
            <a:r>
              <a:rPr lang="uk-UA" sz="2000" dirty="0" smtClean="0">
                <a:latin typeface="Century Gothic" panose="020B0502020202020204" pitchFamily="34" charset="0"/>
              </a:rPr>
              <a:t>Якщо точка зору позитивна, то захист полягає в </a:t>
            </a:r>
            <a:r>
              <a:rPr lang="uk-U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обґрунтуванні</a:t>
            </a:r>
            <a:r>
              <a:rPr lang="uk-UA" sz="2000" dirty="0" smtClean="0">
                <a:latin typeface="Century Gothic" panose="020B0502020202020204" pitchFamily="34" charset="0"/>
              </a:rPr>
              <a:t> твердження, яке вона містить. Окремим видом обґрунтування є </a:t>
            </a:r>
            <a:r>
              <a:rPr lang="uk-U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доведення</a:t>
            </a:r>
            <a:r>
              <a:rPr lang="uk-UA" sz="2000" dirty="0" smtClean="0">
                <a:latin typeface="Century Gothic" panose="020B0502020202020204" pitchFamily="34" charset="0"/>
              </a:rPr>
              <a:t> – встановлення хибності твердження. </a:t>
            </a:r>
            <a:endParaRPr lang="uk-UA" sz="2000" dirty="0">
              <a:latin typeface="Century Gothic" panose="020B0502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" r="25114"/>
          <a:stretch/>
        </p:blipFill>
        <p:spPr bwMode="auto">
          <a:xfrm>
            <a:off x="5229238" y="1530461"/>
            <a:ext cx="3914761" cy="419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775964"/>
            <a:ext cx="5360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Century Gothic" panose="020B0502020202020204" pitchFamily="34" charset="0"/>
              </a:rPr>
              <a:t>Точка зору є об'єктом аргументації. </a:t>
            </a:r>
            <a:br>
              <a:rPr lang="uk-UA" sz="2000" dirty="0" smtClean="0">
                <a:latin typeface="Century Gothic" panose="020B0502020202020204" pitchFamily="34" charset="0"/>
              </a:rPr>
            </a:br>
            <a:r>
              <a:rPr lang="uk-U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Аргументи</a:t>
            </a:r>
            <a:r>
              <a:rPr lang="uk-UA" sz="2000" dirty="0" smtClean="0">
                <a:latin typeface="Century Gothic" panose="020B0502020202020204" pitchFamily="34" charset="0"/>
              </a:rPr>
              <a:t> – це висловлювання, якими обґрунтовують або критикують точку зору.</a:t>
            </a:r>
            <a:endParaRPr lang="uk-UA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832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726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Правила вибору аргументів:</a:t>
            </a:r>
          </a:p>
          <a:p>
            <a:pPr algn="ctr"/>
            <a:endParaRPr lang="uk-UA" sz="2000" dirty="0" smtClean="0">
              <a:solidFill>
                <a:schemeClr val="accent3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Century Gothic" panose="020B0502020202020204" pitchFamily="34" charset="0"/>
              </a:rPr>
              <a:t>аргументи мають формулюватися ясно і чітко, у доступній для співрозмовника формі;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Century Gothic" panose="020B0502020202020204" pitchFamily="34" charset="0"/>
              </a:rPr>
              <a:t>аргументами можуть бути висловлювання, повністю або частково обґрунтовані;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Century Gothic" panose="020B0502020202020204" pitchFamily="34" charset="0"/>
              </a:rPr>
              <a:t>о</a:t>
            </a:r>
            <a:r>
              <a:rPr lang="uk-UA" sz="2000" dirty="0" smtClean="0">
                <a:latin typeface="Century Gothic" panose="020B0502020202020204" pitchFamily="34" charset="0"/>
              </a:rPr>
              <a:t>бґрунтування аргументів може проводитися незалежно від тези;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Century Gothic" panose="020B0502020202020204" pitchFamily="34" charset="0"/>
              </a:rPr>
              <a:t>а</a:t>
            </a:r>
            <a:r>
              <a:rPr lang="uk-UA" sz="2000" dirty="0" smtClean="0">
                <a:latin typeface="Century Gothic" panose="020B0502020202020204" pitchFamily="34" charset="0"/>
              </a:rPr>
              <a:t>ргументи мають бути достатніми для обґрунтування тези;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Century Gothic" panose="020B0502020202020204" pitchFamily="34" charset="0"/>
              </a:rPr>
              <a:t>а</a:t>
            </a:r>
            <a:r>
              <a:rPr lang="uk-UA" sz="2000" dirty="0" smtClean="0">
                <a:latin typeface="Century Gothic" panose="020B0502020202020204" pitchFamily="34" charset="0"/>
              </a:rPr>
              <a:t>ргументи мають відповідати тезі.</a:t>
            </a:r>
          </a:p>
          <a:p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413792" y="4466565"/>
            <a:ext cx="7992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Century Gothic" panose="020B0502020202020204" pitchFamily="34" charset="0"/>
              </a:rPr>
              <a:t>Отже, аргументація має таку структуру</a:t>
            </a:r>
            <a:r>
              <a:rPr lang="uk-UA" sz="2000" dirty="0">
                <a:latin typeface="Century Gothic" panose="020B0502020202020204" pitchFamily="34" charset="0"/>
              </a:rPr>
              <a:t>: </a:t>
            </a:r>
            <a:r>
              <a:rPr lang="uk-U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теза → аргументи</a:t>
            </a:r>
            <a:r>
              <a:rPr lang="uk-UA" sz="2000" dirty="0" smtClean="0">
                <a:latin typeface="Century Gothic" panose="020B0502020202020204" pitchFamily="34" charset="0"/>
              </a:rPr>
              <a:t>.  </a:t>
            </a:r>
            <a:endParaRPr lang="uk-UA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896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67" y="56079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ctr"/>
            <a:r>
              <a:rPr lang="uk-U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Доказова аргументація </a:t>
            </a:r>
            <a:r>
              <a:rPr lang="uk-UA" sz="2000" dirty="0" smtClean="0">
                <a:latin typeface="Century Gothic" panose="020B0502020202020204" pitchFamily="34" charset="0"/>
              </a:rPr>
              <a:t>– це не що інше, як доведення. Формою такої аргументації має бути дедуктивне міркування. Теза в цьому випадку – достовірне твердження. Основне завдання доведення полягає у ствердженні істинності певної тези.</a:t>
            </a:r>
            <a:endParaRPr lang="uk-UA" sz="2000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033" y="2166555"/>
            <a:ext cx="4680520" cy="355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71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81236"/>
            <a:ext cx="5868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Недоказова аргументація</a:t>
            </a:r>
            <a:r>
              <a:rPr lang="uk-UA" sz="2000" dirty="0" smtClean="0">
                <a:latin typeface="Century Gothic" panose="020B0502020202020204" pitchFamily="34" charset="0"/>
              </a:rPr>
              <a:t> буває трьох видів.</a:t>
            </a:r>
            <a:endParaRPr lang="uk-UA" sz="20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50" y="881346"/>
            <a:ext cx="9036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Перший вид: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Century Gothic" panose="020B0502020202020204" pitchFamily="34" charset="0"/>
              </a:rPr>
              <a:t>і</a:t>
            </a:r>
            <a:r>
              <a:rPr lang="uk-UA" sz="2000" dirty="0" smtClean="0">
                <a:latin typeface="Century Gothic" panose="020B0502020202020204" pitchFamily="34" charset="0"/>
              </a:rPr>
              <a:t>стинність аргументів не встановлена, тобто всі аргументи (або деякі) не є достовірними твердженнями;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Century Gothic" panose="020B0502020202020204" pitchFamily="34" charset="0"/>
              </a:rPr>
              <a:t>форма аргументації – дедуктивне міркування;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Century Gothic" panose="020B0502020202020204" pitchFamily="34" charset="0"/>
              </a:rPr>
              <a:t>теза – правдоподібне твердження.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69468"/>
            <a:ext cx="5601072" cy="314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14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" y="409228"/>
            <a:ext cx="8686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Другий вид: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Century Gothic" panose="020B0502020202020204" pitchFamily="34" charset="0"/>
              </a:rPr>
              <a:t>аргументи є достовірними твердженнями;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Century Gothic" panose="020B0502020202020204" pitchFamily="34" charset="0"/>
              </a:rPr>
              <a:t>форма аргументації – недедуктивне міркування;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Century Gothic" panose="020B0502020202020204" pitchFamily="34" charset="0"/>
              </a:rPr>
              <a:t>теза – правдоподібне твердження.</a:t>
            </a:r>
            <a:endParaRPr lang="uk-UA" sz="20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996" y="1633364"/>
            <a:ext cx="9145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Третій вид: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Century Gothic" panose="020B0502020202020204" pitchFamily="34" charset="0"/>
              </a:rPr>
              <a:t>аргументи не є достовірними твердженнями;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Century Gothic" panose="020B0502020202020204" pitchFamily="34" charset="0"/>
              </a:rPr>
              <a:t>форма аргументації – недедуктивне міркування;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Century Gothic" panose="020B0502020202020204" pitchFamily="34" charset="0"/>
              </a:rPr>
              <a:t>теза – правдоподібне твердження.</a:t>
            </a:r>
            <a:endParaRPr lang="uk-UA" sz="2000" dirty="0">
              <a:latin typeface="Century Gothic" panose="020B0502020202020204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287" y="3104051"/>
            <a:ext cx="5405429" cy="263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130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11" y="66253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Century Gothic" panose="020B0502020202020204" pitchFamily="34" charset="0"/>
              </a:rPr>
              <a:t>Існує </a:t>
            </a:r>
            <a:r>
              <a:rPr lang="uk-U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пряма</a:t>
            </a:r>
            <a:r>
              <a:rPr lang="uk-UA" sz="2000" dirty="0" smtClean="0">
                <a:latin typeface="Century Gothic" panose="020B0502020202020204" pitchFamily="34" charset="0"/>
              </a:rPr>
              <a:t> і </a:t>
            </a:r>
            <a:r>
              <a:rPr lang="uk-U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непряма аргументація</a:t>
            </a:r>
            <a:r>
              <a:rPr lang="uk-UA" sz="2000" dirty="0" smtClean="0">
                <a:latin typeface="Century Gothic" panose="020B0502020202020204" pitchFamily="34" charset="0"/>
              </a:rPr>
              <a:t>. У випадку прямої аргументації міркування спрямоване від аргументів до тези. Теза безпосередньо обґрунтовується аргументами. </a:t>
            </a:r>
            <a:endParaRPr lang="uk-UA" sz="20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31" y="1777380"/>
            <a:ext cx="91213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Century Gothic" panose="020B0502020202020204" pitchFamily="34" charset="0"/>
              </a:rPr>
              <a:t>Наприклад, </a:t>
            </a:r>
            <a:r>
              <a:rPr lang="uk-U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аргументи: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i="1" dirty="0" smtClean="0">
                <a:latin typeface="Century Gothic" panose="020B0502020202020204" pitchFamily="34" charset="0"/>
              </a:rPr>
              <a:t>Якщо дерево загорілося з вершка, то в нього вдарила блискавка.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i="1" dirty="0" smtClean="0">
                <a:latin typeface="Century Gothic" panose="020B0502020202020204" pitchFamily="34" charset="0"/>
              </a:rPr>
              <a:t>Вночі була сильна гроза.</a:t>
            </a:r>
          </a:p>
          <a:p>
            <a:r>
              <a:rPr lang="uk-U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Теза: </a:t>
            </a:r>
            <a:r>
              <a:rPr lang="uk-UA" sz="2000" dirty="0" smtClean="0">
                <a:latin typeface="Century Gothic" panose="020B0502020202020204" pitchFamily="34" charset="0"/>
              </a:rPr>
              <a:t>Дерево загорілося внаслідок удару блискавки під час нічної грози.</a:t>
            </a:r>
            <a:endParaRPr lang="uk-UA" sz="2000" dirty="0">
              <a:latin typeface="Century Gothic" panose="020B0502020202020204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5572"/>
            <a:ext cx="2520280" cy="200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073524"/>
            <a:ext cx="3518319" cy="251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35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24" y="553244"/>
            <a:ext cx="9001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5113"/>
            <a:r>
              <a:rPr lang="uk-UA" sz="2000" dirty="0" smtClean="0">
                <a:latin typeface="Century Gothic" panose="020B0502020202020204" pitchFamily="34" charset="0"/>
              </a:rPr>
              <a:t>У </a:t>
            </a:r>
            <a:r>
              <a:rPr lang="uk-U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непрямій аргументації </a:t>
            </a:r>
            <a:r>
              <a:rPr lang="uk-UA" sz="2000" dirty="0" smtClean="0">
                <a:latin typeface="Century Gothic" panose="020B0502020202020204" pitchFamily="34" charset="0"/>
              </a:rPr>
              <a:t>істинність тези обґрунтовується шляхом  встановленні хибності антитези. Така аргументація буває двох видів: апологічна та розділова.</a:t>
            </a:r>
            <a:endParaRPr lang="uk-UA" sz="20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24" y="2425452"/>
            <a:ext cx="6049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/>
            <a:r>
              <a:rPr lang="uk-UA" sz="2000" dirty="0" smtClean="0">
                <a:latin typeface="Century Gothic" panose="020B0502020202020204" pitchFamily="34" charset="0"/>
              </a:rPr>
              <a:t>У випадку </a:t>
            </a:r>
            <a:r>
              <a:rPr lang="uk-U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апологічної аргументації </a:t>
            </a:r>
            <a:r>
              <a:rPr lang="uk-UA" sz="2000" dirty="0" smtClean="0">
                <a:latin typeface="Century Gothic" panose="020B0502020202020204" pitchFamily="34" charset="0"/>
              </a:rPr>
              <a:t>хід матеріалу міркування такий: теза (Т) заперечується (не-Т). Заперечення називається </a:t>
            </a:r>
            <a:r>
              <a:rPr lang="uk-U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антитезою</a:t>
            </a:r>
            <a:r>
              <a:rPr lang="uk-UA" sz="2000" dirty="0" smtClean="0">
                <a:latin typeface="Century Gothic" panose="020B0502020202020204" pitchFamily="34" charset="0"/>
              </a:rPr>
              <a:t>. Аргумент виявляє протиріччя між «Т» і «не-Т». З чого робиться висновок про хибність антитези й істинність тези.</a:t>
            </a:r>
            <a:endParaRPr lang="uk-UA" sz="2000" dirty="0">
              <a:latin typeface="Century Gothic" panose="020B05020202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296" y="1713127"/>
            <a:ext cx="3095200" cy="367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63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705372"/>
            <a:ext cx="4896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/>
            <a:r>
              <a:rPr lang="uk-U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Розділова аргументація </a:t>
            </a:r>
            <a:r>
              <a:rPr lang="uk-UA" sz="2000" dirty="0" smtClean="0">
                <a:latin typeface="Century Gothic" panose="020B0502020202020204" pitchFamily="34" charset="0"/>
              </a:rPr>
              <a:t>– це обґрунтування тези, яке будується на тому, що тезі протиставляється декілька положень, кожне з яких претендує на роль тези і повністю або частково виключає інші припущення.</a:t>
            </a:r>
            <a:endParaRPr lang="uk-UA" sz="2000" dirty="0">
              <a:latin typeface="Century Gothic" panose="020B05020202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79" r="17844"/>
          <a:stretch/>
        </p:blipFill>
        <p:spPr bwMode="auto">
          <a:xfrm>
            <a:off x="4788024" y="985292"/>
            <a:ext cx="4355976" cy="360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030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201316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Критика</a:t>
            </a:r>
            <a:r>
              <a:rPr lang="uk-UA" sz="2000" dirty="0" smtClean="0">
                <a:latin typeface="Century Gothic" panose="020B0502020202020204" pitchFamily="34" charset="0"/>
              </a:rPr>
              <a:t> – це обґрунтування безпідставності процесу аргументації, який відбувався раніше. У структурі критики є </a:t>
            </a:r>
            <a:r>
              <a:rPr lang="uk-U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тези</a:t>
            </a:r>
            <a:r>
              <a:rPr lang="uk-UA" sz="2000" dirty="0" smtClean="0">
                <a:latin typeface="Century Gothic" panose="020B0502020202020204" pitchFamily="34" charset="0"/>
              </a:rPr>
              <a:t> та </a:t>
            </a:r>
            <a:r>
              <a:rPr lang="uk-U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аргументи</a:t>
            </a:r>
            <a:r>
              <a:rPr lang="uk-UA" sz="2000" dirty="0" smtClean="0">
                <a:latin typeface="Century Gothic" panose="020B0502020202020204" pitchFamily="34" charset="0"/>
              </a:rPr>
              <a:t>.</a:t>
            </a:r>
            <a:endParaRPr lang="uk-UA" sz="20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233" y="2742426"/>
            <a:ext cx="46767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Century Gothic" panose="020B0502020202020204" pitchFamily="34" charset="0"/>
              </a:rPr>
              <a:t>Розрізняють три </a:t>
            </a:r>
            <a:r>
              <a:rPr lang="uk-U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види критики</a:t>
            </a:r>
            <a:r>
              <a:rPr lang="uk-UA" sz="2000" dirty="0" smtClean="0">
                <a:latin typeface="Century Gothic" panose="020B050202020202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Century Gothic" panose="020B0502020202020204" pitchFamily="34" charset="0"/>
              </a:rPr>
              <a:t>критику тези,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Century Gothic" panose="020B0502020202020204" pitchFamily="34" charset="0"/>
              </a:rPr>
              <a:t>крититику аргументів,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Century Gothic" panose="020B0502020202020204" pitchFamily="34" charset="0"/>
              </a:rPr>
              <a:t>критику форми (схеми, демонстрації).</a:t>
            </a:r>
            <a:endParaRPr lang="uk-UA" sz="2000" dirty="0">
              <a:latin typeface="Century Gothic" panose="020B050202020202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948" y="2524144"/>
            <a:ext cx="4780646" cy="319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167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08" y="6252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/>
            <a:r>
              <a:rPr lang="uk-U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Критика тези </a:t>
            </a:r>
            <a:r>
              <a:rPr lang="uk-UA" sz="2000" dirty="0" smtClean="0">
                <a:latin typeface="Century Gothic" panose="020B0502020202020204" pitchFamily="34" charset="0"/>
              </a:rPr>
              <a:t>– це вид критики, спрямований на </a:t>
            </a:r>
            <a:r>
              <a:rPr lang="uk-UA" sz="2000" dirty="0">
                <a:latin typeface="Century Gothic" panose="020B0502020202020204" pitchFamily="34" charset="0"/>
              </a:rPr>
              <a:t>обґрунтування</a:t>
            </a:r>
            <a:r>
              <a:rPr lang="uk-UA" sz="2000" dirty="0" smtClean="0">
                <a:latin typeface="Century Gothic" panose="020B0502020202020204" pitchFamily="34" charset="0"/>
              </a:rPr>
              <a:t> безпідставності тези, яку висуває пропонент. </a:t>
            </a:r>
            <a:endParaRPr lang="uk-UA" sz="20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49" y="1561356"/>
            <a:ext cx="91242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/>
            <a:r>
              <a:rPr lang="uk-UA" sz="2000" dirty="0" smtClean="0">
                <a:latin typeface="Century Gothic" panose="020B0502020202020204" pitchFamily="34" charset="0"/>
              </a:rPr>
              <a:t>З наявних аргументів виводять усі можливі наслідки, аналізують їх, з'ясовують, що вони суперечать один одному, фактам дійсності і на цій підставі роблять висновок про безпідставність тези. Це </a:t>
            </a:r>
            <a:r>
              <a:rPr lang="uk-U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пряма критика </a:t>
            </a:r>
            <a:r>
              <a:rPr lang="uk-UA" sz="2000" dirty="0" smtClean="0">
                <a:latin typeface="Century Gothic" panose="020B0502020202020204" pitchFamily="34" charset="0"/>
              </a:rPr>
              <a:t>тези.</a:t>
            </a:r>
            <a:endParaRPr lang="uk-UA" sz="2000" dirty="0">
              <a:latin typeface="Century Gothic" panose="020B05020202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28811"/>
            <a:ext cx="5486400" cy="268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465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33364"/>
            <a:ext cx="56280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5113" algn="ctr"/>
            <a:r>
              <a:rPr lang="uk-UA" sz="2000" dirty="0" smtClean="0">
                <a:latin typeface="Century Gothic" panose="020B0502020202020204" pitchFamily="34" charset="0"/>
              </a:rPr>
              <a:t>Готуючи промову, треба логічно сформулювати тезу, правильність якої ви хочете довести. Теза має бути такою, щоб її можна було обговорювати. Якщо </a:t>
            </a:r>
            <a:br>
              <a:rPr lang="uk-UA" sz="2000" dirty="0" smtClean="0">
                <a:latin typeface="Century Gothic" panose="020B0502020202020204" pitchFamily="34" charset="0"/>
              </a:rPr>
            </a:br>
            <a:r>
              <a:rPr lang="uk-UA" sz="2000" dirty="0" smtClean="0">
                <a:latin typeface="Century Gothic" panose="020B0502020202020204" pitchFamily="34" charset="0"/>
              </a:rPr>
              <a:t>з-поміж слухачів будуть прихильники і не прихильники її, то ваші аргументи будуть цікаві </a:t>
            </a:r>
            <a:r>
              <a:rPr lang="uk-UA" sz="2000" dirty="0" smtClean="0">
                <a:latin typeface="Century Gothic" panose="020B0502020202020204" pitchFamily="34" charset="0"/>
              </a:rPr>
              <a:t>всі</a:t>
            </a:r>
            <a:r>
              <a:rPr lang="ru-RU" sz="2000" dirty="0" smtClean="0">
                <a:latin typeface="Century Gothic" panose="020B0502020202020204" pitchFamily="34" charset="0"/>
              </a:rPr>
              <a:t>м</a:t>
            </a:r>
            <a:r>
              <a:rPr lang="uk-UA" sz="2000" dirty="0" smtClean="0">
                <a:latin typeface="Century Gothic" panose="020B0502020202020204" pitchFamily="34" charset="0"/>
              </a:rPr>
              <a:t>.</a:t>
            </a:r>
            <a:endParaRPr lang="uk-UA" sz="2000" dirty="0">
              <a:latin typeface="Century Gothic" panose="020B0502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608" y="530633"/>
            <a:ext cx="3528392" cy="500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48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5252"/>
            <a:ext cx="8270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360363"/>
            <a:r>
              <a:rPr lang="uk-U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Непряма критика </a:t>
            </a:r>
            <a:r>
              <a:rPr lang="uk-UA" sz="2000" dirty="0" smtClean="0">
                <a:latin typeface="Century Gothic" panose="020B0502020202020204" pitchFamily="34" charset="0"/>
              </a:rPr>
              <a:t>тези базується на обґрунтуванні антитези.</a:t>
            </a:r>
            <a:endParaRPr lang="uk-UA" sz="20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2536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/>
            <a:r>
              <a:rPr lang="uk-U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Критика аргументів </a:t>
            </a:r>
            <a:r>
              <a:rPr lang="uk-UA" sz="2000" dirty="0" smtClean="0">
                <a:latin typeface="Century Gothic" panose="020B0502020202020204" pitchFamily="34" charset="0"/>
              </a:rPr>
              <a:t>– вид критики, який спрямований на обгрунтування хибності аргументів, які застосовує пропонент для </a:t>
            </a:r>
            <a:r>
              <a:rPr lang="uk-UA" sz="2000" dirty="0">
                <a:latin typeface="Century Gothic" panose="020B0502020202020204" pitchFamily="34" charset="0"/>
              </a:rPr>
              <a:t>обґрунтування</a:t>
            </a:r>
            <a:r>
              <a:rPr lang="uk-UA" sz="2000" dirty="0" smtClean="0">
                <a:latin typeface="Century Gothic" panose="020B0502020202020204" pitchFamily="34" charset="0"/>
              </a:rPr>
              <a:t> тези.  </a:t>
            </a:r>
            <a:endParaRPr lang="uk-UA" sz="20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7934" y="213742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/>
            <a:r>
              <a:rPr lang="uk-U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Критика форми </a:t>
            </a:r>
            <a:r>
              <a:rPr lang="uk-UA" sz="2000" dirty="0" smtClean="0">
                <a:latin typeface="Century Gothic" panose="020B0502020202020204" pitchFamily="34" charset="0"/>
              </a:rPr>
              <a:t>– вид критики, спрямований на </a:t>
            </a:r>
            <a:r>
              <a:rPr lang="uk-UA" sz="2000" dirty="0">
                <a:latin typeface="Century Gothic" panose="020B0502020202020204" pitchFamily="34" charset="0"/>
              </a:rPr>
              <a:t>обґрунтування </a:t>
            </a:r>
            <a:r>
              <a:rPr lang="uk-UA" sz="2000" dirty="0" smtClean="0">
                <a:latin typeface="Century Gothic" panose="020B0502020202020204" pitchFamily="34" charset="0"/>
              </a:rPr>
              <a:t>безпідставності форми аргументації, яку застосовує пропонент.</a:t>
            </a:r>
            <a:endParaRPr lang="uk-UA" sz="2000" dirty="0">
              <a:latin typeface="Century Gothic" panose="020B050202020202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" t="8856" r="8354" b="19469"/>
          <a:stretch/>
        </p:blipFill>
        <p:spPr bwMode="auto">
          <a:xfrm>
            <a:off x="1835696" y="2984198"/>
            <a:ext cx="5717776" cy="273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561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625252"/>
            <a:ext cx="9125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/>
            <a:r>
              <a:rPr lang="uk-UA" sz="2000" dirty="0" smtClean="0">
                <a:latin typeface="Century Gothic" panose="020B0502020202020204" pitchFamily="34" charset="0"/>
              </a:rPr>
              <a:t>Якщо ви хочете переконати слухачів у правильності того, що говорите, треба неодмінно дібрати вагомі </a:t>
            </a:r>
            <a:r>
              <a:rPr lang="uk-U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аргументи. </a:t>
            </a:r>
            <a:endParaRPr lang="uk-UA" sz="2000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6" r="5503"/>
          <a:stretch/>
        </p:blipFill>
        <p:spPr bwMode="auto">
          <a:xfrm>
            <a:off x="-1" y="1688115"/>
            <a:ext cx="3338352" cy="373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57823" y="2425452"/>
            <a:ext cx="59861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/>
            <a:r>
              <a:rPr lang="uk-U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Аргументація</a:t>
            </a:r>
            <a:r>
              <a:rPr lang="uk-UA" sz="2000" dirty="0" smtClean="0">
                <a:latin typeface="Century Gothic" panose="020B0502020202020204" pitchFamily="34" charset="0"/>
              </a:rPr>
              <a:t> може бути проведена у формі дедуктивного міркування </a:t>
            </a:r>
            <a:br>
              <a:rPr lang="uk-UA" sz="2000" dirty="0" smtClean="0">
                <a:latin typeface="Century Gothic" panose="020B0502020202020204" pitchFamily="34" charset="0"/>
              </a:rPr>
            </a:br>
            <a:r>
              <a:rPr lang="uk-UA" sz="2000" dirty="0" smtClean="0">
                <a:latin typeface="Century Gothic" panose="020B0502020202020204" pitchFamily="34" charset="0"/>
              </a:rPr>
              <a:t>(від загального до конкретного) або у формі недедуктивного (правдоподібного) міркування. Відповідно вони називаються </a:t>
            </a:r>
            <a:r>
              <a:rPr lang="uk-U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дедуктивна і недедуктивна аргументації</a:t>
            </a:r>
            <a:r>
              <a:rPr lang="uk-UA" sz="2000" dirty="0" smtClean="0">
                <a:latin typeface="Century Gothic" panose="020B0502020202020204" pitchFamily="34" charset="0"/>
              </a:rPr>
              <a:t>. </a:t>
            </a:r>
            <a:endParaRPr lang="uk-UA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88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1414"/>
            <a:ext cx="914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Дедуктивна аргументація </a:t>
            </a:r>
            <a:r>
              <a:rPr lang="uk-UA" sz="2000" dirty="0" smtClean="0">
                <a:latin typeface="Century Gothic" panose="020B0502020202020204" pitchFamily="34" charset="0"/>
              </a:rPr>
              <a:t>– це обґрунтування тези на підставі аргументів, які були прийняті раніше як істинні.</a:t>
            </a:r>
            <a:endParaRPr lang="uk-UA" sz="2000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2" t="13244"/>
          <a:stretch/>
        </p:blipFill>
        <p:spPr bwMode="auto">
          <a:xfrm>
            <a:off x="5758231" y="1163147"/>
            <a:ext cx="3385769" cy="455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374149"/>
            <a:ext cx="6012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Century Gothic" panose="020B0502020202020204" pitchFamily="34" charset="0"/>
              </a:rPr>
              <a:t>Наприклад:</a:t>
            </a:r>
            <a:br>
              <a:rPr lang="uk-UA" sz="2000" dirty="0" smtClean="0">
                <a:latin typeface="Century Gothic" panose="020B0502020202020204" pitchFamily="34" charset="0"/>
              </a:rPr>
            </a:br>
            <a:r>
              <a:rPr lang="uk-UA" sz="2000" dirty="0" smtClean="0">
                <a:latin typeface="Century Gothic" panose="020B0502020202020204" pitchFamily="34" charset="0"/>
              </a:rPr>
              <a:t> </a:t>
            </a:r>
            <a:r>
              <a:rPr lang="uk-UA" sz="2000" i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Злочин може бути вчинений умисно або з необережності. Цей злочин вчинений умисно. Отже, він не вчинений з необережності.</a:t>
            </a:r>
            <a:endParaRPr lang="uk-UA" sz="2000" i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438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5119" y="625252"/>
            <a:ext cx="9124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Недедуктивна аргументація </a:t>
            </a:r>
            <a:r>
              <a:rPr lang="uk-UA" sz="2000" dirty="0" smtClean="0">
                <a:latin typeface="Century Gothic" panose="020B0502020202020204" pitchFamily="34" charset="0"/>
              </a:rPr>
              <a:t>означає, що за допомогою правдоподібних міркувань можна обґрунтувати лише певний ступінь ймовірності тези.</a:t>
            </a:r>
            <a:endParaRPr lang="uk-UA" sz="2000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57541" y="2995999"/>
            <a:ext cx="3942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Century Gothic" panose="020B0502020202020204" pitchFamily="34" charset="0"/>
              </a:rPr>
              <a:t>Аргументація може бути </a:t>
            </a:r>
            <a:r>
              <a:rPr lang="uk-UA" dirty="0">
                <a:solidFill>
                  <a:schemeClr val="accent3"/>
                </a:solidFill>
                <a:latin typeface="Century Gothic" panose="020B0502020202020204" pitchFamily="34" charset="0"/>
              </a:rPr>
              <a:t>простою</a:t>
            </a:r>
            <a:r>
              <a:rPr lang="uk-UA" dirty="0">
                <a:latin typeface="Century Gothic" panose="020B0502020202020204" pitchFamily="34" charset="0"/>
              </a:rPr>
              <a:t> і </a:t>
            </a:r>
            <a:r>
              <a:rPr lang="uk-UA" dirty="0">
                <a:solidFill>
                  <a:schemeClr val="accent3"/>
                </a:solidFill>
                <a:latin typeface="Century Gothic" panose="020B0502020202020204" pitchFamily="34" charset="0"/>
              </a:rPr>
              <a:t>складною</a:t>
            </a:r>
            <a:r>
              <a:rPr lang="uk-UA" dirty="0">
                <a:latin typeface="Century Gothic" panose="020B0502020202020204" pitchFamily="34" charset="0"/>
              </a:rPr>
              <a:t>. Проста аргументація має один доказ, а складна – декілька.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1317"/>
            <a:ext cx="4357791" cy="346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624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841276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Century Gothic" panose="020B0502020202020204" pitchFamily="34" charset="0"/>
              </a:rPr>
              <a:t>Кожен учасник суперечки відстоює ту чи іншу точку зору. Той, хто висуває та обґрунтовує певну точку зору, - </a:t>
            </a:r>
            <a:r>
              <a:rPr lang="uk-U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пропонент</a:t>
            </a:r>
            <a:r>
              <a:rPr lang="uk-UA" sz="2000" dirty="0" smtClean="0">
                <a:latin typeface="Century Gothic" panose="020B0502020202020204" pitchFamily="34" charset="0"/>
              </a:rPr>
              <a:t>.</a:t>
            </a:r>
            <a:endParaRPr lang="uk-UA" sz="2000" dirty="0">
              <a:latin typeface="Century Gothic" panose="020B0502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7" r="4480"/>
          <a:stretch/>
        </p:blipFill>
        <p:spPr bwMode="auto">
          <a:xfrm>
            <a:off x="0" y="2628900"/>
            <a:ext cx="4565638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65639" y="2894847"/>
            <a:ext cx="4470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Century Gothic" panose="020B0502020202020204" pitchFamily="34" charset="0"/>
              </a:rPr>
              <a:t>А той, хто піддає сумніву або заперечує істинність або слушність точки зору пропонента, - </a:t>
            </a:r>
            <a:r>
              <a:rPr lang="uk-U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опонент</a:t>
            </a:r>
            <a:r>
              <a:rPr lang="uk-UA" sz="2000" dirty="0" smtClean="0">
                <a:latin typeface="Century Gothic" panose="020B0502020202020204" pitchFamily="34" charset="0"/>
              </a:rPr>
              <a:t>.</a:t>
            </a:r>
            <a:endParaRPr lang="uk-UA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698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9222" y="76926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Century Gothic" panose="020B0502020202020204" pitchFamily="34" charset="0"/>
              </a:rPr>
              <a:t>Головним об'єктом аргументативного впливу у спорі є аудиторія. </a:t>
            </a:r>
            <a:r>
              <a:rPr lang="uk-U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Аудиторія</a:t>
            </a:r>
            <a:r>
              <a:rPr lang="uk-UA" sz="2000" dirty="0" smtClean="0">
                <a:latin typeface="Century Gothic" panose="020B0502020202020204" pitchFamily="34" charset="0"/>
              </a:rPr>
              <a:t> – це колектив, який має свої переконання, свої позиції, точки зору з приводу обговорювання питання.</a:t>
            </a:r>
            <a:endParaRPr lang="uk-UA" sz="2000" dirty="0">
              <a:latin typeface="Century Gothic" panose="020B0502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7420"/>
            <a:ext cx="4248472" cy="319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62454"/>
            <a:ext cx="4248000" cy="316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750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53094"/>
            <a:ext cx="889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Точка зору </a:t>
            </a:r>
            <a:r>
              <a:rPr lang="uk-UA" sz="2000" dirty="0" smtClean="0">
                <a:latin typeface="Century Gothic" panose="020B0502020202020204" pitchFamily="34" charset="0"/>
              </a:rPr>
              <a:t>– це думка, яка фіксує ставлення людини до твердження, змістом якого є певна пропозиція. </a:t>
            </a:r>
            <a:endParaRPr lang="uk-UA" sz="20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416" y="2137420"/>
            <a:ext cx="91474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Century Gothic" panose="020B0502020202020204" pitchFamily="34" charset="0"/>
              </a:rPr>
              <a:t>Наприклад твердження: </a:t>
            </a:r>
            <a:r>
              <a:rPr lang="uk-UA" sz="2000" i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Позаземні цивілізації існують</a:t>
            </a:r>
            <a:r>
              <a:rPr lang="uk-UA" sz="2000" dirty="0" smtClean="0">
                <a:latin typeface="Century Gothic" panose="020B0502020202020204" pitchFamily="34" charset="0"/>
              </a:rPr>
              <a:t>. </a:t>
            </a:r>
          </a:p>
          <a:p>
            <a:pPr algn="ctr"/>
            <a:endParaRPr lang="uk-UA" sz="20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Century Gothic" panose="020B0502020202020204" pitchFamily="34" charset="0"/>
              </a:rPr>
              <a:t>Позитивна точка зору: </a:t>
            </a:r>
            <a:r>
              <a:rPr lang="uk-UA" sz="2000" i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Я думаю, що позаземні цивілізації існують</a:t>
            </a:r>
            <a:r>
              <a:rPr lang="uk-UA" sz="20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Century Gothic" panose="020B0502020202020204" pitchFamily="34" charset="0"/>
              </a:rPr>
              <a:t>Негативна точка зору: </a:t>
            </a:r>
            <a:r>
              <a:rPr lang="uk-UA" sz="2000" i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Я не думаю, що позаземні цивілізації існують</a:t>
            </a:r>
            <a:r>
              <a:rPr lang="uk-UA" sz="2000" dirty="0" smtClean="0">
                <a:latin typeface="Century Gothic" panose="020B0502020202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Century Gothic" panose="020B0502020202020204" pitchFamily="34" charset="0"/>
              </a:rPr>
              <a:t>Нейтральна точка зору: </a:t>
            </a:r>
            <a:r>
              <a:rPr lang="uk-UA" sz="2000" i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Я не знаю, існують чи ні позаземні цивілізації</a:t>
            </a:r>
            <a:r>
              <a:rPr lang="uk-UA" sz="2000" dirty="0" smtClean="0">
                <a:latin typeface="Century Gothic" panose="020B0502020202020204" pitchFamily="34" charset="0"/>
              </a:rPr>
              <a:t>. </a:t>
            </a:r>
            <a:endParaRPr lang="uk-UA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805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726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5113"/>
            <a:r>
              <a:rPr lang="uk-UA" sz="2000" dirty="0" smtClean="0">
                <a:latin typeface="Century Gothic" panose="020B0502020202020204" pitchFamily="34" charset="0"/>
              </a:rPr>
              <a:t>Розходження в думках і є передумовою суперечки. Захищаючи свою точку зору, пропонент і опонент вдаються до аргументації.</a:t>
            </a:r>
            <a:endParaRPr lang="uk-UA" sz="20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3440" y="3053119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/>
            <a:r>
              <a:rPr lang="uk-UA" sz="2000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Аргументація</a:t>
            </a:r>
            <a:r>
              <a:rPr lang="uk-UA" sz="2000" dirty="0" smtClean="0">
                <a:latin typeface="Century Gothic" panose="020B0502020202020204" pitchFamily="34" charset="0"/>
              </a:rPr>
              <a:t> – це діяльність учасника суперечки, спрямована на захист своєї точки зору і переконання співрозмовника в її прийнятності.</a:t>
            </a:r>
            <a:endParaRPr lang="uk-UA" sz="2000" dirty="0">
              <a:latin typeface="Century Gothic" panose="020B0502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26" y="1633364"/>
            <a:ext cx="3936054" cy="408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51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</Template>
  <TotalTime>128</TotalTime>
  <Words>784</Words>
  <Application>Microsoft Office PowerPoint</Application>
  <PresentationFormat>Экран (16:10)</PresentationFormat>
  <Paragraphs>62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Дивиденд</vt:lpstr>
      <vt:lpstr>Методи викладу матеріалу. Теза й аргументація. Види аргументації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16</cp:revision>
  <dcterms:modified xsi:type="dcterms:W3CDTF">2014-12-18T19:49:06Z</dcterms:modified>
</cp:coreProperties>
</file>