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D811-75E9-4E6F-89DC-45920F9C9EE4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68E1-967A-4533-AC4C-DB72AC53A16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2%D0%B0%D0%BB%D0%BE%D0%BD%D1%81%D1%8C%D0%BA%D0%B0_%D0%BC%D0%BE%D0%B2%D0%B0" TargetMode="External"/><Relationship Id="rId2" Type="http://schemas.openxmlformats.org/officeDocument/2006/relationships/hyperlink" Target="http://uk.wikipedia.org/wiki/%D0%91%D1%83%D0%B4%D0%B8%D0%BD%D0%BE%D0%BA_%D0%91%D0%B0%D0%BB%D1%8C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4%D0%B0%D0%BB%D1%96_%D0%A1%D0%B0%D0%BB%D1%8C%D0%B2%D0%B0%D0%B4%D0%BE%D1%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96%D0%B7%D0%B4%D0%B2%D0%BE" TargetMode="External"/><Relationship Id="rId3" Type="http://schemas.openxmlformats.org/officeDocument/2006/relationships/hyperlink" Target="http://uk.wikipedia.org/wiki/1882" TargetMode="External"/><Relationship Id="rId7" Type="http://schemas.openxmlformats.org/officeDocument/2006/relationships/hyperlink" Target="http://uk.wikipedia.org/wiki/%D0%9D%D0%BE%D0%B2%D0%B8%D0%B9_%D0%97%D0%B0%D0%BF%D0%BE%D0%B2%D1%96%D1%82" TargetMode="External"/><Relationship Id="rId2" Type="http://schemas.openxmlformats.org/officeDocument/2006/relationships/hyperlink" Target="http://uk.wikipedia.org/wiki/%D0%A5%D1%80%D0%B0%D0%BC_%D0%A1%D0%B2%D1%8F%D1%82%D0%BE%D0%B3%D0%BE_%D0%A1%D1%96%D0%BC%D0%B5%D0%B9%D1%81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2026" TargetMode="External"/><Relationship Id="rId5" Type="http://schemas.openxmlformats.org/officeDocument/2006/relationships/hyperlink" Target="http://uk.wikipedia.org/wiki/1926" TargetMode="External"/><Relationship Id="rId10" Type="http://schemas.openxmlformats.org/officeDocument/2006/relationships/hyperlink" Target="http://uk.wikipedia.org/wiki/%D0%84%D0%B2%D0%B0%D0%BD%D0%B3%D0%B5%D0%BB%D1%96%D1%94" TargetMode="External"/><Relationship Id="rId4" Type="http://schemas.openxmlformats.org/officeDocument/2006/relationships/hyperlink" Target="http://uk.wikipedia.org/wiki/1884" TargetMode="External"/><Relationship Id="rId9" Type="http://schemas.openxmlformats.org/officeDocument/2006/relationships/hyperlink" Target="http://uk.wikipedia.org/wiki/%D0%92%D0%BE%D0%B7%D0%BD%D0%B5%D1%81%D1%96%D0%BD%D0%BD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0%D1%85%D1%96%D1%82%D0%B5%D0%BA%D1%82%D0%BE%D1%80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uk.wikipedia.org/wiki/1852" TargetMode="External"/><Relationship Id="rId7" Type="http://schemas.openxmlformats.org/officeDocument/2006/relationships/hyperlink" Target="http://uk.wikipedia.org/wiki/%D0%9A%D0%B0%D1%82%D0%B0%D0%BB%D0%BE%D0%BD%D1%96%D1%8F" TargetMode="External"/><Relationship Id="rId12" Type="http://schemas.openxmlformats.org/officeDocument/2006/relationships/hyperlink" Target="http://uk.wikipedia.org/wiki/%D0%91%D0%B0%D1%80%D1%81%D0%B5%D0%BB%D0%BE%D0%BD%D0%B0" TargetMode="External"/><Relationship Id="rId2" Type="http://schemas.openxmlformats.org/officeDocument/2006/relationships/hyperlink" Target="http://uk.wikipedia.org/wiki/25_%D1%87%D0%B5%D1%8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26" TargetMode="External"/><Relationship Id="rId11" Type="http://schemas.openxmlformats.org/officeDocument/2006/relationships/hyperlink" Target="http://uk.wikipedia.org/wiki/%D0%90%D1%80%D1%85%D1%96%D1%82%D0%B5%D0%BA%D1%82%D1%83%D1%80%D0%B0" TargetMode="External"/><Relationship Id="rId5" Type="http://schemas.openxmlformats.org/officeDocument/2006/relationships/hyperlink" Target="http://uk.wikipedia.org/wiki/10_%D1%87%D0%B5%D1%80%D0%B2%D0%BD%D1%8F" TargetMode="External"/><Relationship Id="rId10" Type="http://schemas.openxmlformats.org/officeDocument/2006/relationships/hyperlink" Target="http://uk.wikipedia.org/wiki/%D0%9C%D0%BE%D0%B4%D0%B5%D1%80%D0%BD" TargetMode="External"/><Relationship Id="rId4" Type="http://schemas.openxmlformats.org/officeDocument/2006/relationships/hyperlink" Target="http://uk.wikipedia.org/wiki/%D0%A0%D0%B5%D1%83%D1%81" TargetMode="External"/><Relationship Id="rId9" Type="http://schemas.openxmlformats.org/officeDocument/2006/relationships/hyperlink" Target="http://uk.wikipedia.org/wiki/%D0%90%D1%80%D1%82-%D0%BD%D1%83%D0%B2%D0%B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0%D0%B0%D1%82" TargetMode="External"/><Relationship Id="rId13" Type="http://schemas.openxmlformats.org/officeDocument/2006/relationships/hyperlink" Target="http://uk.wikipedia.org/wiki/7_%D1%87%D0%B5%D1%80%D0%B2%D0%BD%D1%8F" TargetMode="External"/><Relationship Id="rId3" Type="http://schemas.openxmlformats.org/officeDocument/2006/relationships/hyperlink" Target="http://uk.wikipedia.org/wiki/%D0%9C%D1%96%D1%81%D1%82%D0%BE" TargetMode="External"/><Relationship Id="rId7" Type="http://schemas.openxmlformats.org/officeDocument/2006/relationships/hyperlink" Target="http://uk.wikipedia.org/wiki/%D0%94%D0%B8%D1%82%D0%B8%D0%BD%D0%B0" TargetMode="External"/><Relationship Id="rId12" Type="http://schemas.openxmlformats.org/officeDocument/2006/relationships/hyperlink" Target="http://uk.wikipedia.org/wiki/%D0%91%D0%B0%D1%80%D1%81%D0%B5%D0%BB%D0%BE%D0%BD%D1%81%D1%8C%D0%BA%D0%B8%D0%B9_%D1%83%D0%BD%D1%96%D0%B2%D0%B5%D1%80%D1%81%D0%B8%D1%82%D0%B5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2%D0%B0%D0%BB%D0%BE%D0%BD%D1%96%D1%8F" TargetMode="External"/><Relationship Id="rId11" Type="http://schemas.openxmlformats.org/officeDocument/2006/relationships/hyperlink" Target="http://uk.wikipedia.org/wiki/%D0%91%D0%B0%D1%80%D1%81%D0%B5%D0%BB%D0%BE%D0%BD%D0%B0" TargetMode="External"/><Relationship Id="rId5" Type="http://schemas.openxmlformats.org/officeDocument/2006/relationships/hyperlink" Target="http://uk.wikipedia.org/wiki/%D0%A2%D0%B0%D1%80%D1%80%D0%B0%D0%B3%D0%BE%D0%BD%D0%B0" TargetMode="External"/><Relationship Id="rId10" Type="http://schemas.openxmlformats.org/officeDocument/2006/relationships/hyperlink" Target="http://uk.wikipedia.org/wiki/1870" TargetMode="External"/><Relationship Id="rId4" Type="http://schemas.openxmlformats.org/officeDocument/2006/relationships/hyperlink" Target="http://uk.wikipedia.org/wiki/%D0%A0%D0%B5%D1%83%D1%81" TargetMode="External"/><Relationship Id="rId9" Type="http://schemas.openxmlformats.org/officeDocument/2006/relationships/hyperlink" Target="http://uk.wikipedia.org/wiki/%D0%A8%D0%BA%D0%BE%D0%BB%D0%B0" TargetMode="External"/><Relationship Id="rId14" Type="http://schemas.openxmlformats.org/officeDocument/2006/relationships/hyperlink" Target="http://uk.wikipedia.org/wiki/19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1%81%D0%B0%D0%B4" TargetMode="External"/><Relationship Id="rId2" Type="http://schemas.openxmlformats.org/officeDocument/2006/relationships/hyperlink" Target="http://uk.wikipedia.org/wiki/%D0%9A%D0%B0%D1%82%D0%B0%D0%BB%D0%BE%D0%BD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k.wikipedia.org/wiki/%D0%9E%D1%80%D0%BD%D0%B0%D0%BC%D0%B5%D0%BD%D1%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E%D1%80%D0%B3%D0%B0%D0%BD_(%D0%BC%D1%83%D0%B7%D0%B8%D1%87%D0%BD%D0%B8%D0%B9_%D1%96%D0%BD%D1%81%D1%82%D1%80%D1%83%D0%BC%D0%B5%D0%BD%D1%82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17796">
            <a:off x="210082" y="2208260"/>
            <a:ext cx="8809309" cy="2809321"/>
          </a:xfrm>
        </p:spPr>
        <p:txBody>
          <a:bodyPr>
            <a:prstTxWarp prst="textChevron">
              <a:avLst>
                <a:gd name="adj" fmla="val 16323"/>
              </a:avLst>
            </a:prstTxWarp>
          </a:bodyPr>
          <a:lstStyle/>
          <a:p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Антоніо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Гауді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 творчість.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Батльо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(1905—1907 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р.р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Будинок Бальо"/>
              </a:rPr>
              <a:t>будинку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Будинок Бальо"/>
              </a:rPr>
              <a:t>Бальо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Каталонська мова"/>
              </a:rPr>
              <a:t>кат.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Batlló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досягнув апогею своєї захопленості криволінійними формами та «органічними» мотивами, застосувавши його абсолютно до всього — від фасаду до інтер'єрів та меблювання. Покрівля викладена черепицею так, що нагадує риб'ячу луску.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Далі Сальвадор"/>
              </a:rPr>
              <a:t>Сальвадор Далі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з захопленням писав про цей будинок: «Це величезна, дивовижна, яскрава, переливчаста мозаїка з неперевершеною грою фарб, що іскряться, а з них проступають водні стихії»</a:t>
            </a:r>
          </a:p>
        </p:txBody>
      </p:sp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6/6b/CasaBatllo_0170.JPG/230px-CasaBatllo_0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500063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</p:pic>
      <p:pic>
        <p:nvPicPr>
          <p:cNvPr id="23556" name="Picture 4" descr="http://antonio-gaudi.mow.fm/files/user/photo/c3c7d134d7cd10e65407e76e06699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928934"/>
            <a:ext cx="5572132" cy="3929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58" name="Picture 6" descr="http://myhelper.com.ua/uploads/posts/2012-02/13293734091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4190988" cy="2357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60" name="Picture 8" descr="http://library.gu-unpk.ru/Blog/wp-content/uploads/2013/09/1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0"/>
            <a:ext cx="5143504" cy="30003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sviti.com.ua/wp-content/uploads/2012/04/0_3959c_b5ae4e0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1223"/>
            <a:ext cx="7358082" cy="687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Міла (1905—1907 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р.р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 будинок часто називають «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Педрерою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кам'яною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печерою.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досяг сюрреалістичної атмосфери, з хвилястим фасадом, криволінійними формами та ексцентричними димарями-дзвонами. Сам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цей будинок казав: «Його форми перегукуються з контурами гір, які оточують Барселону та їх можна побачити з даху цього будинку.»</a:t>
            </a:r>
          </a:p>
        </p:txBody>
      </p:sp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tsikave.ostriv.in.ua/images/publications/4/15190/content/lapedr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86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tonio-gaudi.mow.fm/files/user/photo/320ac1cc1f10f7f2886453def5773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68521" cy="4214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8674" name="Picture 2" descr="http://myhelper.com.ua/uploads/posts/2012-02/13293734051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61106"/>
            <a:ext cx="4929190" cy="3696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8676" name="Picture 4" descr="http://katatonia.ho.ua/photo/travel/europe/barcelona/06_DSCN3407_l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9116"/>
            <a:ext cx="4232632" cy="27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8678" name="Picture 6" descr="http://restgeo.com/ContentImage/i4781f8956/5-samykh-interesnykh-shedevrov-antonio-gaudi-dom-mila-barselo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929190" cy="3171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 Святого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(1884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—…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р.р.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Храм Святого Сімейства"/>
              </a:rPr>
              <a:t>Храм Святого Сімейства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—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кульмінація творчості Антоні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Цю величну церкву почали будувати ще у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1882"/>
              </a:rPr>
              <a:t>1882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році на пожертви віруючих, хоча сам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був залучений до проекту лише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1884"/>
              </a:rPr>
              <a:t>1884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р. 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Трагічна загибель архітектора у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1926"/>
              </a:rPr>
              <a:t>1926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р. не зупинила будівництво, воно продовжується й дотепер. Грандіозність задуму можна оцінити лише з того факту, що завершення його планується лише на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2026"/>
              </a:rPr>
              <a:t>2026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рік.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Святого Сімейства за задумом мав стати архітектурним втіленням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Новий Заповіт"/>
              </a:rPr>
              <a:t>Нового Заповіту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непорушності християнських вірувань. Звідси й глибокий символізм храму. Згідно з проектом, храм має три фасади, кожний з яких має власну назву: західний —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Різдво"/>
              </a:rPr>
              <a:t>Різдва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східний — Страстей Христових, та південний —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tooltip="Вознесіння"/>
              </a:rPr>
              <a:t>Вознесіння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Кожен фасад має чотири вежі висотою понад 100 метрів. Всього заплановано дванадцять башт, що символізують кількість апостолів. З трьох фасадів за життя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майже збудований був лише один. Він має три входи, що символізують Віру, Надію та Милосердя, які прикрашені скульптурними групами за євангельськими сюжетами.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 башт, за проектом Храм увінчується ще чотирма — більш високими — вежами, що символізують чотири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tooltip="Євангеліє"/>
              </a:rPr>
              <a:t>Євангелія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Головна дзвіниця Ісуса Христа, увінчана хрестом, матиме заввишки 170 метрів, а друга за висотою дзвіниця Діви Марії — 120 метрів.</a:t>
            </a:r>
          </a:p>
          <a:p>
            <a:endParaRPr lang="uk-UA" dirty="0"/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upload.wikimedia.org/wikipedia/commons/b/ba/Sagr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1148"/>
          </a:xfrm>
          <a:prstGeom prst="rect">
            <a:avLst/>
          </a:prstGeom>
          <a:noFill/>
        </p:spPr>
      </p:pic>
      <p:pic>
        <p:nvPicPr>
          <p:cNvPr id="29702" name="Picture 6" descr="http://kisakuku.ru/news/images-up/1478_2_0_2d559_804bf626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1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ternathistory.org.ua/files/users/user286/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79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vit.my-vision.info/site_foto/TSerkov-Svyatogo-Semeyst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39977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2772" name="Picture 4" descr="http://alternathistory.org.ua/files/users/user286/9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500562" cy="321468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2774" name="Picture 6" descr="http://eco-turizm.net/wp-content/uploads/2013/02/arhitekturnyie-kompozitsii-Hrama-Svyatogo-Semeys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43314"/>
            <a:ext cx="4643439" cy="32146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2776" name="Picture 8" descr="http://barceloneta.ru/wp-content/uploads/2013/04/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0"/>
            <a:ext cx="4500562" cy="364331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 відомості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214422"/>
            <a:ext cx="7215238" cy="5643578"/>
          </a:xfrm>
        </p:spPr>
        <p:txBody>
          <a:bodyPr>
            <a:normAutofit/>
          </a:bodyPr>
          <a:lstStyle/>
          <a:p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Анто́ні Ґауді́-і-Курне́т (повне прізвище та ім'я — Анто́ні-Пла́сід-Ґільє́м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Ґауді́-і-Курне́т;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25 червня"/>
              </a:rPr>
              <a:t>25 червня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1852"/>
              </a:rPr>
              <a:t>1852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Реус"/>
              </a:rPr>
              <a:t>Реус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10 червня"/>
              </a:rPr>
              <a:t>10 червня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1926"/>
              </a:rPr>
              <a:t>1926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Каталонія"/>
              </a:rPr>
              <a:t>каталонський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Архітектор"/>
              </a:rPr>
              <a:t>архітектор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новатор форми та один з найяскравіших представників стилів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tooltip="Арт-нуво"/>
              </a:rPr>
              <a:t>арт-нуво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та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tooltip="Модерн"/>
              </a:rPr>
              <a:t>модерн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tooltip="Архітектура"/>
              </a:rPr>
              <a:t>архітектурному мистецтві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Більшість його робіт зосереджена в 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tooltip="Барселона"/>
              </a:rPr>
              <a:t>Барселоні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http://4.bp.blogspot.com/-yTo4PDrqV1s/USD4JJDnIkI/AAAAAAAAE2c/2rhY61zeAZU/s1600/%D0%90%D0%BD%D1%82%D0%BE%D0%BD%D0%B8%D0%BE+%D0%93%D0%B0%D1%83%D0%B4%D0%B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67553"/>
            <a:ext cx="2714612" cy="350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02176">
            <a:off x="285720" y="1571612"/>
            <a:ext cx="8472518" cy="2900369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oni Gaudi 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4134">
            <a:off x="5850621" y="1370990"/>
            <a:ext cx="3076094" cy="421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00018"/>
            <a:ext cx="6786610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невеличкому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Місто"/>
              </a:rPr>
              <a:t>місті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Реус"/>
              </a:rPr>
              <a:t>Реус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Таррагона"/>
              </a:rPr>
              <a:t>Таррагони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Каталонія"/>
              </a:rPr>
              <a:t>Каталонія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ремісником-казаняром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померла, коли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tooltip="Дитина"/>
              </a:rPr>
              <a:t>дитиною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tooltip="Брат"/>
              </a:rPr>
              <a:t>брат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сестра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померли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цікавитись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малюванням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tooltip="Школа"/>
              </a:rPr>
              <a:t>школі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Реус"/>
              </a:rPr>
              <a:t>Реусі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tooltip="1870"/>
              </a:rPr>
              <a:t>1870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переїжджає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tooltip="Барселона"/>
              </a:rPr>
              <a:t>Барселону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tooltip="Барселонський університет"/>
              </a:rPr>
              <a:t>місцевого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tooltip="Барселонський університет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2" tooltip="Барселонський університет"/>
              </a:rPr>
              <a:t>університету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 факультет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Захоплювався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криволінійними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формами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багатоманіттям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унікальний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формою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стиль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Смерть застала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tooltip="7 червня"/>
              </a:rPr>
              <a:t>7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3" tooltip="7 червня"/>
              </a:rPr>
              <a:t>червня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4" tooltip="1926"/>
              </a:rPr>
              <a:t>1926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року. 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Поховали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склепі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незавершеного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Собору Святого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tooltip="Барселона"/>
              </a:rPr>
              <a:t>Барселоні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286512" cy="5929330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Бісенс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(1878—1880 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р.р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Бісенс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Каталонська мова"/>
              </a:rPr>
              <a:t>кат.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Vicens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—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у Барселоні, замовлений 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Мануелем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Бісенсом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власником цегляної та плиткової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фабрики.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Фасад будинку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Калбет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Елементи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Фасад"/>
              </a:rPr>
              <a:t>фасаду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маленькі ажурні башти нагадують про ісламські архітектурні мотиви, декоративне керамічне оздоблення шаховим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Орнамент"/>
              </a:rPr>
              <a:t>орнаментом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яскраво виділяється на фоні необтесаного каменю та охряної цегли, з яких зроблений будинок. В орнаментах кованих брам на вікнах та балконах використані рослинні мотиви. В інтер'єрі будинку також майстерно поєднані ісламські, японські та європейські мотиви.</a:t>
            </a:r>
          </a:p>
          <a:p>
            <a:endParaRPr lang="uk-UA" dirty="0"/>
          </a:p>
        </p:txBody>
      </p:sp>
      <p:pic>
        <p:nvPicPr>
          <p:cNvPr id="16388" name="Picture 4" descr="http://upload.wikimedia.org/wikipedia/commons/thumb/d/d9/Casavicens.jpg/200px-Casavice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357298"/>
            <a:ext cx="2786050" cy="366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Палац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Ґуель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(1885—1889 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857232"/>
            <a:ext cx="9286908" cy="6000768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Палац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Ґуель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міський будинок, замовлений промисловцем (та багаторічним спонсором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Аузебі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Ґуелєм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Фасад будинку облицьований плитами сірого мармуру, лише між двома арками встановлена декоративна колона з каталонською емблематикою та вензелями господаря.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незвичні арки параболічної форми гості могли вільно проїжджати в просторий вестибюль будинку прямо в екіпажах, а в самому вестибюлі передбачений спіральний спуск в підвал, де знаходяться стайні.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Фасад будинку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Бальо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будинку 127 колон, і кожна з них унікальна — від приземлених,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грибовидних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підвалі до елегантних полірованих з піренейського змійовика в приймальній залі.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центрі будинку знаходиться зал з куполом висотою 17,5 метрів. В залі також встановлений 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Орган (музичний інструмент)"/>
              </a:rPr>
              <a:t>орган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унікальної конструкції з системою труб, які виходять в верхню галерею.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 кімнати розташовані навкруг центральної зали. Особливо цікавим є оформлення стелі кожної з кімнат. Розкішна кипарисова та евкаліптова обшивка, ажурна металева арматура. Не менш унікальними є й меблі, також спроектовані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стелі будинку знаходиться невеликий купол з загостреною вежею. Він оточений 18 вишуканими кам'яними скульптурами.</a:t>
            </a:r>
          </a:p>
          <a:p>
            <a:endParaRPr lang="uk-UA" dirty="0"/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e/e6/Palau_G%C3%BCell_17-05-2009_12-26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22" y="0"/>
            <a:ext cx="5786478" cy="686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www.espanarusa.com/images/articles/PalauGuell/PalauGuell001.jpg"/>
          <p:cNvPicPr>
            <a:picLocks noChangeAspect="1" noChangeArrowheads="1"/>
          </p:cNvPicPr>
          <p:nvPr/>
        </p:nvPicPr>
        <p:blipFill>
          <a:blip r:embed="rId3"/>
          <a:srcRect r="10774" b="488"/>
          <a:stretch>
            <a:fillRect/>
          </a:stretch>
        </p:blipFill>
        <p:spPr bwMode="auto">
          <a:xfrm>
            <a:off x="0" y="0"/>
            <a:ext cx="4071933" cy="30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0" name="AutoShape 8" descr="data:image/jpeg;base64,/9j/4AAQSkZJRgABAQAAAQABAAD/2wCEAAkGBhQSEBUUEBQWFBQWFhcYFxcUFxcUFxUWGhUVFxUYGBgXHSYiFxkjGRgXIC8gIycpLS0sGB4yNTAqNSYrLCkBCQoKDgwOGg8PGiwkHyQsLCkpLC0sLCwpLCwsKSwsLCwsLCwsLCwsLCwsLCwpLCwsLCwsLCwsLCwsLCksLCwsLP/AABEIALcBEwMBIgACEQEDEQH/xAAcAAABBQEBAQAAAAAAAAAAAAABAAQFBgcDAgj/xABBEAACAQMCBAQEAggEBQUBAQABAhEAAyEEEgUxQVEGEyJhMnGBkQehFCNCUrHB0fBicpLhFTOCsvEkQ1ODojQW/8QAGgEAAwEBAQEAAAAAAAAAAAAAAAECAwQFBv/EACkRAAICAgICAQMEAwEAAAAAAAABAhEDIRIxBEFREyJhcYGx8AUykRT/2gAMAwEAAhEDEQA/AOwr1SFGvuz5oQo0qVIBUoogUYpACKIFECvQFKxnmK9AUQKMUrAEUaMUYqbAEUoogUYoAEUYo0opAKlFGKMUhgijFGKMUrAEUooxRilYAijFGKMUrA8xRoxRigAAUooxUPxrxENNcTJG0G4WB2/D8Cz7t/CssuRY4uTLxwc3SJgrQiu48cafU6a1cvobbudu4+lZ9REE85AnIrybXKMg/CR+0PasMHlRzfhmuXBLHv0c4pRTixondtqqxPYDl8+31rw1oj4sR3roeSK7ZioSfo514v3Aiy309z7Vx1PG7NmRcdVYCYJlo6QozJqh8d8X3rmq8u0pAMBQVJfPUA/0rjyeYlqJ1Y/Gb2y1XeNNJgCPkT/OlVVv8CtsxL3vUecspMx1pVzvysn9aOheND+2XClSogV9EeSIUYoiiBUjEBRAogUYpAIClRogUgEKMUqNIAUYpUaQAijRijFIARRAoxSpWMUUYpUaQAr1QijSEKKNKjSAEUYo0qAFFKlRpACKpb8US406pdwts3l7gC0kTKA8lk9YEyRnnYOPcS8u2CpJ3OUle+2Ynoc9AeR7U0t8GW7cN+4m1nglDy3QASF7Eic9zXkedkUmoL0ep4cHFOT9i4N468o3P/Sq1pkAVW9QLhgQzEjPXCgfzp5b/FTV+W82UN5n9Dbf+WhUQFTmcg5J+c10XRLzA5D7f0oNplHIZPbH3NeeoHW2Wj8L+NXb9m8upJN1bm4kxJV/ljBB/Kqp494rfs8ROntKALu10baWMGd5A5Ybd0xFLhHHjor7XAocMhUqTsE4IMweoqL4xxjVcQuEuAojaAo2Ltmdv7zie5ijakEa4tMr3FOFKupLtqDdiDA9TFh0Zz6V+k/KnHm3brehYkRIESs8i3Nh7cvavZexp83W8xx+yoBj+S/xq2+ErSX7KXwoOWGw5CkEwDyB70nJ/oPVldXww0eq6qnsSix9DkUqjvEfh/U29VdWzae5b3SjA81YBlHzAIB9waVY/sdX0Mr6RcAK9AUgK9AV9wz5QAFegKQFGKkBUaUUYpDFFKKIo0gBRpRRApACKMUYo0gBFGjSoAVIUqNIBUaFGkMVGgCJAJAkwJxmut6yUYqwgip5K6HTqzwKVKjTJFSpV6VPp86iUklbGot6QKbNfZzct2huuLbZgCJBIgkATk7ST8xTTjXGktAgMBHNp69lHeuP4d8V83WWnAgMzqRzPJlzXHm8hOLUHujrxYKacxzwbQOFPmfCYIUiciYI6LgkY71JC39vb+tWbiegUmDynPIfyqF4rpgoXbyE+31j514kZWetJfBH3HB+Hl3jFNmtSczj7fbr9a77TzAnHy+399K76fSs8ACQTA7Yzz6/ma1tIzpsi30YJBGfc/3/AAqmeMONXrN/ygYQgMNuCwPOT7EEVq7cGjbJJOZHTlIzzHI84FU/8SuBG8lhhsFxS6xu/wDbaGXBzghhgdcVlyvRqor2ZzxLhzedcVWwCrL/AIrbqHQ/YirZ+Fet8lr1u621MNJ5TgETByRGBnnUfeu2bfls58y6loWzt+EwzMJ9wDtyeQGKjdTx9n9K4H7qdPm3T6RSuNV7CW3o1sePbFv0xMdSLef9TA/cUqxoae6cwBP1pVPF/AX+TVAK9RSAr1FfaHzYIoxSijFSAhRpRRigYKMUQKMVIAijRpUAKlSpUgFSo0qQCpCjSoAVelWcDJrzTPivEDZt7lcJcBBTMEkEdOoielZ5J8IuXwXCPKSRw0fE7N3UOvm7WtIzDaGcALlp2mASPrA5VMi8t22txGVxAG5CCp7QBy+XyqH8L8e0OnAvOreebpCokKgB2zcY8gJJ6k45Vb+C8Z0Oq1V6xpLWGRnuXVUIrHci4ESSe5A5YnnXzuPPOOb6jf6n0OTjPB9GlrrW0/1/khK6JaJzyHc4FPvGF+xprltJW36N0QzM3qIGMzyqk3fFN25qvKtjyrY277l1M2x1cgnavtP8a9KXnxa+1HlR8N39zJvX8TS0RudRBzJG6IMBV5kzFVxfFlzU3HtWQLajd+saSwUYBiYU/f8AKopdSLWqa6rnUvJ2EztOI3NuG5jGIAHz6V3t8Hu3ZNyEVySVUASe8Dr85NefPNKbt7O2OGMVojOGAWndnIuuZAC5GT8RPWew+9XPwb4fuWyl4/qLSkMs4LEkdz17me1RXF7lvh4TbZDs4baXPpG07WnqSD+zgZHyqC0/i2/e1do3rpYhoVThQdpAhVgDMZrnlJvRukbtdYsSTnr1B5Z/nTS/ogxzzHXsPb+tKzf3ZHqkT7e0dD0iJrstvccjcCRHYcyP7NZ3QxumktKSGlmH2kgH/bviuz6gyFXln0jMxg45/UChqVG5d7eknbECJEtEk+xwPevdlQs7VxOSep+Q5nrmOdDY6IDxb4lOjtgooL3CQn+EAAszTI6xEGZrJ+J8fe8zFm3kmSfgT69/4Vp/j/govaQsgLXbcuDuEBRlxBIGRPITIWazyzwM6nTnYuCAZ9x298cqqMeQpaoq2r14PxHef3V9K/1NBNHfuiANi9hj+/rVu4T4URQCFn/Ean7fCkA9WfYYH9/auhYor/ZmH1G/9UU/RapUtqtwjcog8+mB+UUqs9ziGmQ7S1hSOYOyRSq/qIXB/JYgKMUYoxX09nhAijFeopRU2AAKIFGKNKwBFKKMUqABRpV6W2T/AHiplJRVsZ5pVJazhGyyHBJOAwIiJGI/vqKjqjFljljyi9DcWuwUaVKtBCo0q83Edku+Su97dvfHOfWqxjrBJ+lRkmoRcpdFQg5y4xGvFNeLSTmWJVY7gKTJOBhh9+VMbvBbdy819g0XCGCOZ2yOUdQDPtUhodPd2EagCN+8KQNytEHPISIkew7U6uWMyfz+X514GbO80r9ej2cWFYl+SHbhCtmAO5xj+lT/AIDWzpb153ZLaC0JZiFGXHU8+VNbpx/X+lQ2s0QaS7QoGep/2+lYumjRN2Lx/wCJdPqdZau6dWuNaXaJBVWIcsp2/EwE/wCGoa9or+pfzdS0bjMAAEx12jAqN1/ii3ZBt6a3DAkF35yMcv6n6VafDVo3NDdu3HLN6CPbdZtn6fFyHvWaS6svZWdfx63pyUsJLjm7/fA/r9qmfw617XtSly4287ryGcwDaRl2qOu4HHuaqX4jaULrmC4kISB3Nq2fpzq0/hBwy5u3qpFtbkm4cKJsX1J3HB9WwGO4qbZbjTOP4mJusWiDlbt4T7EWSf41VvCfArt7UW/ItvcKuhYqCQoDAkk8lx3itT4w+iddjq2qbebmxJRFLKqw7g9No5Gu2j0N68oQldNpxytWBsH5c/n/ABo5fA3TotWi8sIAbisyhVKoZIO3258j9q9ai+Qs4QdjBZjnA/ZBIHvMe1cNFo1s29tpQFBEzkmev+MzHM/XFdCr42gkHscdIk9BPbPOswOqr1HMz6j7jMT/AH+dM9VxK3aLb2GD8IEyCqkH7QMnpXHiPEPIY+aVxBUIxlpJkdxndkRj6CqZxrjjXmkiAMKOgHt1+9Uotkt0evEviRr3wgIgPLqf8x/lyqM8K3iqXEUwFfcPk2QP9W6orVsWJBz7D+8U58OvsusDHqX8wZH5TWt+jM9cf8YLYuG2qG46gdYUAjdn2Ag1VtdxTVaiRcYovRFlR0weuJE/MCJOLT4s0Q9FwDJlTyklfUOc8gRmIG2TO0Cq1qL4tgjaZDbSB6YxPOJGCY6jJ5mQ3bHpFfOhP9if50qdNdJMwPsP6cqVVwRPI20CvUUgKNfUnz4IoxRijSA8xRpUqAFSijFCgDlqb4RCzEAAcyYHt+dV7/8A3C7VAsgahJ/WK7LHaVXDcyameK8K/SVWzuCs7AJPVugjrzq2+DPAljT2R5gtXnMywAdSQYbaT0BxXif5KbbUfR6PiYVNOTGvA+PprNOVI9bLLRyY4h1A55IkDvUTFS3GvCF5NYl3QhVtgFmUQNrjmAMekjpnM8sUz12mdXY3F2kmSPnnFL/GT4qSk9E+Thkmq2Na9BPp86Z8R4xasKC5gnHSczmO3vUTxzjt9tTbVEaxa2Dc77ZiBBzO1oEBcnM11ZfOSdQ2GPxG1ch/xfjtu1Khpcc4yQOeF7xVi/Cy4bti9fIjfCjrj1H+BU1mWi0Y89za33nf0jdmAfzJ9zGOlar4P0l3TafyrjRuMhAJ2CPaPblA7TXmZfJlNNN9noY8ChtEm9pWI5GDPTGRn2+dV3ibS7EnM9M8vf6VY7zAEEzz+eI9hA6ZOfeoy1woSS/qM8h7k8/761yxdGzVkTpdKbmFH9/WunFeFm2toEj13rSx/wDdbBz8qn0UiVA2iYxHYHtjn75qP41bUPauXHS2lu4js1xoLBHV4UZJJj2p87BRSPnzxPYA1l0KYUuxx/mNa14T4W44fDfq0dbMPc9Kx+i2i0E+4io23Y0tu41zSaf9IulifP1IlFMyTbtRHXmQTUppuCX9V+s1LtcB5bsJMwIUY5/xqbLfuhrxlNG2oN5LP6XcCoNzytlCihZ2xFz4ZzIzUkvD7+qAF54TBW0gKIB02oOnvgVN6Tgdq2q7vUft7ekDr7c6k7I57fQAcgjPIGQvTB/2pNidvsgeHeGltnK4BGIBEGCCQBH5manTZIExAAjJjHTmOnuRUZxDji2vg9bkSTumMADvyjkIqF4l4lZkbzGW2hycx1B+I+4HaklKQNpFrv6q3bxcYA4wMk5XpMDIHOmPFPEQt8gCSoKxBBB6nJj+dZ/b8UpDG16+azyHIeqev/mnS3ywDHJOSeeTWn0vbM+fo6a/iLXWLNLE4knEf09hio+6v7x+gwP96cupPOml5h059/8Aer0idjK9gY5U1sXyt1WHRh9uv5U9e33rg1kRIGPt/wCfpSbGkTvFrDPp3A5qQ46zBgwOR5g5x6ap+tsgzH7aK2Jy1vB55MpJk85B61deHtvRQ37S7TOeY2nnVO1TMpKzyLdCYyAZjJzzx6iAuADWiYeiIaxHMD6lZ/M0KkBP+I//AFC5nrLlcnv7zSp8iOKNXijFECjFfTWeACKUUYpRSsARSijSpgCmnEeJJYVWuT6iQoUSWIgkDpyI+9PrFve2xWUOytsDEZYKSo+pAFLgvC71y0P0pkMMXUBRKkqAwT97Gfpzrg8ryvp/bHv+Ds8bxnk+6XRAXeBi5duXt1wb2YoGJBRDML7QDFeVsamzPk3nA2qnM4tgzsU81BPPbFXp9LbS2xIBIUxuIBMiMoeRBP5fevau4FBivGVSPVf26Ll4Ku6i5pjd1bS1x2IAEKiD0qFA5DBP8zWa8d4/f1Nq9dTZaTzGty7epiSfhBzABEkAmpvX/iG621saC0fQgU3HAJwIJC8hmcsT8qq1jgLXCDfcu+AEHQHAHsJ5DArNXei3sjrro62ltWvNupJe4+VdpJB2noBgbjmBjpUiOCXbz7tS5djky35SYj2AjpVb4v4sKM1uyBaCkgkfEY6z0+n3rReGaHy7elVue1btwnJYonmOSeZyh+9F32UolQ4r4ofT3m02jC2mV2tF19Tlt230kj0iewn3rU/DSH9GVnYne1y57lS52T1J2Baw3h2nbUcVRgC7FmukLmWQNdOB3IA+tb7otGbFm1buESqIveYVV5c+h5TUOy2qj+50VxmYAAHL3kAcuZiPtXVLJiZC4yzQSegOMf3yFCDBERiDOZ69enz78qFqzyIzgQTnEdD/AOKkgj9XxPyfTbBe6epJgY98kQBjHKoK54Va9cL3zLTzbI+nQfSatYCB8ASefIR0k/aOtctbeQDdcYKDzBlSTgCCOY54g9arlqkKvbG1rg1tFgLkDBwWliByMgR6eY6mneoYKsvhfScESMjmWj+dQPFPEFso6WhE53TEEMGkAjHKOnOq5f4tvYAvvLEhQWAlhOJJAmREd6XF9sfItWo8TomLYNwzknA+5yfrPOq5xPxEWaLtwKGIO3oMf7cz1qO1PmWbe/VFbe4geUjofS4dNxuHAdWAaAOQOe0W3gxGB8vWRZuuG3urFjsUwHBgsJaQ3L2rH/0Y11/0KbHHGONtcLDQlbjS24wTtEiCO/XvyqCucCdm3ap2uNz2zAH06fSKnuEcAGjS8yubt0kofLErbAB3buo9LDJgTPavfC9J5rNILbRJGY59T0+td/jShOLm/RhmbTUY+yE4NZUXHUjAIieQwR/KrEtzHp5dD0qWTgli7pdSbQQai1tclRHoA9SkjniT9u9Q2ntbUgmY7cqJyUlaKSaPFwA8zP8AD7Vzvt2Gfcf0rqx7Cfly+9ePJJOfy/r1rGy6Gr6eINxpn7fID+fOvLA9BA9+f2/rTi5bUA9T/f8Aea5FpOIA+5/PApNjHvDvhImYP8aZ8R4Abt5nDBQxUkn1GY9Ue/MDIAzFPOE6VmchRMqSSSFAA6szEBV9yQKc3+K6Sx8Vw6h/3NP8E+95hH+hW+dUpKtioYDwtY/eu/Ryo9oA5Uq6Hxs/7Gl0gXoH812A923iT9BRpfUiFMtlEClFSXDNGhaLrKDtL7CRu2AEkgc5x9BntP02XLHFHlI8DHjeSXFDvhXh4Ok3CQTAUCMZ5nv1+xqEu29rEdiR9jFXfT3VOUKkKvNSCu5sAAgclUAf9Qqktkk964/EzSySk5PR1eVijjUVFHOvGqcpb3hGYblWFE+ppj+FcuK8St6dZdhuiQJ6dz1P0q4+GtObehRrnx3f1hnmJEqP9IGPnVeT5ahH7OxeP4rk7n0QlzQWUK6i5ai81tB5bEFUKjbujkDAHPPP514t8R1F/wBFlRbx67rRuJkmV/dgEgczUxqOHeY5a7O2fhEfQEjlzn+tNtZx/TWGFvcouklQiAlz19Q6DHMx1rw3Jfueuk7Ii9oltscl3PxO2Sx+fQUwu29/P61Npwu45lvTnM8x3/iacajhyqUQftN6jH7KyzZ+QHbnV8lElRcmZD4v8UXLF59PbAtBcEr8R756fT71evCOhFmwjODug3nJBn9Vbk5PP9aX/Ks81vD34hxObdtnDX9zYwELz6jyEiOZ61qOt4lp7do2mY3Xa0LZSzkifVclphQzz1mJ+mVtqzo4xh/0xvS8JbWcQtois2+4u6ATClhvZuwAnJ7Vs/GNVp7Tt5jyTaa2LVr1XAGABOJAMSPrTHh/CtRcTbbVdLYMytv0lxP7b/E5qX4Z4btWlJ2gED4nA7TMExj3nl0pXRLdkZwLSOQfJtporB+Jlzeu5iC7c846/wAquqAAAHO0AS2TAECSZ/jUagmQQrDcrCRJVhMiZPWcCMR3ADjyWMzL9eiqOff+UmZpEsL3lUbsRzPYQAOXTAHQfSuGr4kQwVIZtjHYPikRAhZ2gyctjA6030mktWVO92Mlm5nIEn0j4mAA5j8qOicywW0LexQxJQKzbicwJgQpncZ9qLoKOpZiN1zahAzJzhiYkjHM5HbrVX426xeujdILldxUK4VgYDfskqcTj7xVnVWdmSBDpC3OgnBBMmcTyFUHxsjLpoJxvYRiGIKZyJnOBywe9RK6uPY0jrxLhFnVaUNYuspdRtDsUklo5iASORBwcEdjX7vgM2suxPlkMWVhsVVkkHsTzgkVGaLjFtbNlX89F9QBt7XAOMQ0c2BOOU4p7rbN3zAtm27tbhzvKj0bSwBOCSMnlyWuest8b7tjdEP4s4vce4tplK21A8tTkQwBO0jnMjqecVP8N14sIvno5V1V1K3EZGKJvddsyMbhM+/SKi/EGoe4yMRbS4tne63RJGSQBII3Hsee4fINf+KC15hYtcvstsB3FpkCBgWTy3XbBIUc4iRGTWsMSlCmibcWT1jjWr1TH/hwSxbIj1lVLekgBiQAeRggHHUVF6LQXmW+LjXT5Q2l1JCBy8hGDE7gSDERyJ6CXfhvR3yGZAbZZcPO3axKGVg4ja49I5OciBFo4XoTaQqHwTuKgLs8zIL8txbaYknpyHToxxjFaRD7J3RaS1Z4fZbSoovFVW+u4putXAUc3T0gspDHINUqxxFTcuK3NGIg4AhipBnEyDWieGeHy5F8AWrttk9ZChwY+EN8XLpNZXxTh/6PxC7bVYIdpUA9GJXbJwCrA4x2qhvonk1G74fucUHA7865WVY9APzroLMHJnHWMfYVDY0jgBzjv/Smtxqctc7CZ+gphqB0Pv7CpbGkMOJ3PWBzEHHTd7jvVffVXC8O0L2XAqa194BQBzBkexqE1wlpHI5H15/nNADoXfejTZSI9QM0qWgNw0t6213y2uKhglif2RgZ9ySABzJNXLhnh+1bum6Wa5e5NcYwYCgAELAwI51mGk8MgQtqd8ghpO7dOCCMjParxx2y+g4Vs05G8BV3sQBuZh5jsW9t2T3r0fJzSytWcuDDHFHXZ24pxq1ZLkXFVWJLTCCcCQBknnJ64+uf8S8TXGtq2lt7ULlRduQEG1gGYA4Kx1J696jNZxJRqHa2W1jbCiM4ZbaTBLouDPMAYAk85of8Ibyzd1jEWrKg7EgKgLABQogCSwwI5/M1gpcVSNeNu2LRac6jWym/Uu0LL4VVmSZxA+0AmJmtkv6hmMAARiFOOx5gSJnlVD/DjiXni55NoWtPbIAjL3H5gu3sOgx6utXJmInBAGZwAYHcSP76VlKTZrx4oivFfEjZ018g5SyTMkQ7StqCMzJJ59BWZfhLpG1Gte7dBYW1OTmXbr74/wC4VaPHWm1GqtJa06FmvMbr9FW2vptBmJAXq2T0qR/D/wAPW9JpGG8XLu8h/KJZdzRAkgAwFUf+aj2zZJRV+6LgsGYyRAieXt8vb8qrfFuO2Q5Ck3n2MgS3yXdzJeYXGO/tUprtNcuegNsQj1bRlpnHyj5c65afhCWiwFs+mCGWSzYk4XIIOCAKejFXZXLHDbt4BITT2VOLdoAGekmNzE8pwO9Tml4BasiRtAkRugYntkFvvUlZfcu4q1obifUAGPxDIPLmeec0rVtQJMliB6nYzElsDkogc4HLM1NjCpI6QDHOQYBHQ9DHWDzqMuam1aYlYZiH7tkqY9RMcz7/ACrj4u19u3bLiWNtXZgCDtAA6ADJJ69vnWT8X8e3bsi1+rX2y336fSrSXslt+jT14v8ArMmBI9PQEcvf7+1Sl3W3Cs3G2joIMwRuAmcHpjOKo3gLQeZpwbpaWLOcElvVt+I8sLzq+WoIAVZENDE9jPxkx9FBHtFKdLSCP5PGsLoC9tNo5FiQJloBH7bHrnpHOo/Wa5LUtcY7ozOQB6s7CSBkkic9Jp75xC/HCyB6TJDbZERzwTIxy5VmXjnVXv0t7QXZLDbuKosEDaxmAJ/LNTFW9jbrovXiPxPa0lvzDftq8qVtofNZgQSCACdo+ke9Zr4g8aPqbYRLDBGVxuaZcF5YrGAQVjBbrUJw3S/FcG0kGP1kRnaogZBMuDPQZ5CpTi1kO1gg71FtWAAZVQm4zshBEbjOds5Jz0rRR9E8n2VzUXrptqpYhQSyr1DdfcVYOAXbgKsp3XvVKuAdylNqmCJwykHPIiOZmT0vhxLjF9QpySwWYJLZIMZA9udW3R8Ot6ewWdbWltNyNz9Xu/yj4rh+QNDSXQd9kJZ4M9wu19UCXdpdcSShHloNsBbQMnbMkxIgAVLWOEl32pb37TIAUHbEgHAhcE5xUbrfGFi3/wAi22oP796bNn6IPW/1K/KqrxrxvdvArcull/8AisjyrX1VYDfNpNHKgLzreJabTyL17fcH/taeLzfJnBFtP9RPtUBxD8QWQRYVNOOjGL18/wDURtX/AKVB96pBvXHwIRfbnTzQ8JsoPM1TwvMAn1P8use4k/xpO2BM8E/SNbf3orXWhiXuszO5VS21SZJYxj6VJ8Qs+f5d8EtdtAK/e5aMC05/eKn0GehSp7wfql8zSvbGxWa2Qo6BiBGPnXD8Q+HnSaxvJO1bqm4AMAEsRdT/ACkiY/xe1RdOy0tHHSqxA/Z/M/0/jS1JA/8AOaik46CPSGOPhUcvmzYH2qM1XHv8QX/Db9T/AFY8qGl7YkyR4hxDyxJHyEgGoLUcTZ55AdhTTUX2edq7R3PqY/U1ziK0gl8EysVxppr5vrO7lGPY9acQab3LYmaqe0KOmPEuLAkf39qFRdzUvJg0a5uLNbNxbjTWG32UDuJ2h5gN0JAgmPnUFqlv6y8P028WY5W2DG0eyjCj+5NPPF9q5Y0jXFOxiwRf3sgsfkQAP9Qrp+Hmk8jQtq7+XYNdYnLG2ki2sn998+9dM5LsnHjb7Kp+mudauh06i0Tc2FhljmHM9IAP251aPxG1luxoBp7YE3juiZIt2zAJ6nc8mfamH4ecHa7dva256AJRXbABbNx5PYQPqasWs0Wn1WrD2rZ1TKFVN/o01lVECet0zJxIJNZO2tm9Rholfw/4L+jcPs2yDuZd78wNz559wIGJ5U64txsKdllPOuNhlBhOUZYdfYT9KmWBYeuDgCFELPynPyJPSudrh6gQiyOuP+6eXXr9Ka+TGTt2VvT8EvXjOseLfLyLfoQRgBh1wAPV25VYbdtESEAVFAG1REQTz7/lknnTe9xK2rbJBbAVVGTMRgx3+WDXvUgsuxhtVj8Ikk5mJ+mRmk2I6ariSW1l2jHIHny6/UHH3qE1HjBobylCgkncwH7wMkfKevWmHjLjS2tPea3a9dqC8gCSGW2o5knLnn2rHNTx2/qmgkkEwFGFE8sf1mqS+RP8G18E1PnXVcvvMErGQImYg45RyqyCJk55DGPoc464P86qvhfS2rdoIxl9rKsSSAoI+EfKc4xU9duE2ndR5YVScjO6QV9PIZjv170p90hrog+O8Pi1rS5km2PkDduLA98Vh97WpbJCCTnJrZPFfEivDSzmWu3SScCVtW4HL/EVrDeHWfMvW0/fdV+7AGtPZJtPh3SsLdkBSdqpuCgmcCRA9zyq3pp7jGSSikRtkF8hge4wCeRPIcurDg91zbK2lXJjLEBCeygEsYA5Dvmvd7ds3MXcu4UKQbKwPU3oUyYg4aflWU3cikqQDokW8pQOxCmWmcsceokBdoEwYqgeNNQusuqMrsXb6TJJ3EgmevLHtV91OqNu0d727ICHa91ysErgQCZPTBPPlVCbiulsEtbQ6hwPjebNlfcD/mP8/RVQaW2KSs98E8Nsba2wrXdpZgsDarEAM21RG6ABuPIDnTi+dJp2Jv3fMu//AB2IvMPYvPl24+ZPtVU4z45u3hsLyn/xWR5dr6hfj+bbjUG9y64/cXsuKfJvoXRbeJeP2TGnVNN/inzr8f52EJ/0KPnVUv8AGblxy/quOedy6SzH6nP51yeylsS5z79aa3uLHki/Kf6Cjj8hY6ewzmbrk+3IV01FoWU3lcTGO8TUboHa5ethmMG4oPQZYdPvWpcb8M2/+E3XRZdL9vJJMgxPpHxHsMczRaQJWZi2tuvOwER+6NxA745flTS7ZbJYhiRltwaeR5zg/n0qf1GqQA7bdtdg3uhBBLEgpCjEetQRJjbyxNQ15CxlQQIn1QYOewAH0AoWxPRp/g7WAafTNzK7fb4X696sv43W8WbiQSvmL9QVMH/VVK8I/wD8aj90sP8A9T/OpD8TOJsNa9sn9XcS1dAMYuNZQEjsCFA+YqWi4soNm7cu/wDMcx2GB+XOnDvatjJA/jUFqdewJAO0SR6eePem5klvl1z2oSFZYNPxEXGIUYiZ75ium2onhQK3Fn9pSPzkVM+X3q0Ib3GrjMjHSnp0s9KVvTQc0ARhsUalDYHalUjNW8dcOvau9asLCWLR3ai60IiM8FhuJglUgQJyafXeK2riGxpLP6QJX4pWyAgARY53FHPoJzTi34aa8yvrrjO2SLZO1VAjIUYAyO596sWl01pFARQqfvcl+/N/nn51N0aOTqiDt+GHvBTrLm4D4bajZaTHIKMdPf51PaDTWwpFsLtwBHLln549yaj9f4mtWo9Xmv2UQAc/MY9yede9BxA6hNzGM4VW5LONxHy5Y+VN32QmvR01eub1Ki7yJ5yqYPUnnyP25VTuIeM7ltZu3VtLHIemMcl6z8qtmvdvMSykAXAd2DIQmD15wG6dK+dOJ2Lt7U3CxwXJBJ5BmMKB9eQqor8EvZrPh3jPnMl23J3OVVrnUcmaD7bufar3ZukP8OARlpWZgxBycgjoOWarng/hgs6a2lpVZ0QAtj0tzgk5z2HvyqS46pGmc5DkgAr+ye8GeXp5yOWKJu3RSVEB44tpb0OoEljdvhJbm2wb7n03mKzzwzwZzqrYICqvr2jJMCVB+ZjFXr8RtSXu6bTnLBQz9Ie4QzYGBiDUDwa8ovs0MZO0QYAH+aMdAMHnVr5JfwX/AEFu7b9MKgO3L5/ZPJRnvmViDziu1niKWQ3mtLZO1m8wlokDaMLn268zXpdcGUt8WSIkgSAA8Hmw5Yz8qYeI7LGxaIXYgnDQnqf/AA9AFWST3rmi3KWzR6RTPxW1nl6axaHSwCf815yx/ICqF4L4eX1VtjgLufOJgGI75g1b/E2rbUa26L9sMUO0Ja9SnYhtrBOQA6/FGZOKPC+F+Xee4VVFK7FVSSeclmYsxJPeevYV0dszZpHDNOUtiG5ifTIHI5Jnl05UjxNd2y2fMZpGIKjIaC6jbjtk86ZaQqFV7s5iRcLAAsvp225h+nMT+dM+Pasqf1TNJRRtgLtGYkLHSI5E/esO2aFZ/ESw6XfNATKhQs7ikftx2J/OO9Z9ets5m65PzwB9OQq78WsXbglpZnPtLdzA6Dvyqq+LeDG2LAcQzBj3xJ28q0ikjNsjH4hbQQo3H25ff/zXfg9x9RqLaCADux0wCcmo63p4Mj1bT05GPi5xgSO/OprwSAdahHIK55cvTH8+lUIkPG/AfJXTboJZGM8plmiJOYII61V3sARzEmFLSJODIIkx8u4rXvxB0xNrh5Ef8jUkyAf2QykSMEEyD/vWaf8ADgoQEk7dxHt8P9KatilSI7QOTft88XUHYGG5/lWzcZtB+B6wH9+wfl+sSsosWouWoH7Y/iK1jUmeDa72Nk//ALX+lKaocHZm+p0o8y6YyZnr+0pyT7j70zuWviHt/KpTUJ63jlB7Ht1/n/WmN0hdxPIKD/H/AGraKVGMnsm/CFz9Qw7MfzC08/Fe1LaS5+9o7InsVZlP5CovwfrFXT3XadqlJgSZIiOY6jvVnscc02uexYv2BtRNtt3uMpHNjuAIWN0/TvXPKrN49GZaXw7e1V1l01prhGW2DAGZJY4HTn3qa0/gq6rxqQVBHwLBfAODGB1M5I7VP8YcWX/U7VAOIAiDz9OARy59q4cc/EC21xXT1OsYCiCesgEjPaam2VSLV4c/DXTXrVu9pLbkNMNqGDBSMNAUANBkcunSvH4m+DRp/Lv2gNjAI+0BRvAw0DA3QfqPeqdpPFev1K+TbuGzYBO7aAgzzkIAGPsa0fw1oV/RhpbpZrOqRtjMZKahCQR7EwrD3x0pJ0xoyoij5X3qbbhex3ttG5GKmO4xXFuHknAzMYyTWlk0Rmw9v7+1KrCnhliATcAPbJj7UqLA2XVEXEIAUkryaYhjkxEExB+1Vrx3xhLGkDsXJkSQT8MhQABAyzKM9jSpVEQl0ZrwLj9zWatbVpQqCWIwWYDkJOBJjl961zhHD3t2YxuLEt17YnpAAH0pUquUm0hpJdDbi/ElS1qL1sz5Vs21YzPmXW2TkTCist4PwRbl207ZYkuNxO1VB9OB7/OlSrXGt/34Ik9GqaK0mkQea/xXAJAMTtwMCcQe1ebnFhf1KaZbfpLJvbAxKusDnO3d9460qVc8Hyk2zRqkjOeNcX83X6i90G8j2E7V+yx9qnPBukQqGZjAlsDMncOvaO3MClSrWTqLoldluKrlrABfbMtu9Q3Z5nGC35VWON8YbUHyiNttCYgmWgbQx5RjkPeT2pUqxxLZUxjoeG+rbaUCZJ5SepJNTui8LBoLPI5kBefsGJx84pUqqcmnQkl2O+JatBFu2vqVsEE7pCnaq7sTtz6sDESRFU3xJxg2EtymbksAGORgEsYnJzzJPXsFSqIjZEcC4s+ovubhGEEADAk4EnpAOBUj+JmlH/pPSpb9CZpM4YuNp7HLnn2FKlWjJ9FD1GiLBd5nYgH3YzPc+oD5Adqk/B9gDVYHJP5/70qVbNJRMk9l9/EO5CaFT00tw/6lSqBqB8Mdj/3H+lKlU4+gydkbbb9ba/zD+IrXtNp/M4VrUJgE2c9h5mT9ACfpSpUshWMzbXcUKh2ANprlwpCw6hFKuVJbI525gGYPcioXiWpS7dDWdwm36wSBDKThf8MBPqTk86NKpTBi4Pq1thmfIHQCPURH8Jrrd8SXGxZGxRMSciefL+dKlTbvQ0M3s3Lp9blvacVM6LwwEG+8QiDtknty5UaVTVFFl4e9sE2gCm1QcjmCSMQTJkHnFaF4b0Y1HD7lpCQ6XN1tjAK3AFZSImBMg+xNKlUvofTK9d0B1FzzFULvUE5/aBKuPoVP0iutvhyWjHxP1/27UqVJPRTWweW3tQpUqV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42" name="AutoShape 10" descr="data:image/jpeg;base64,/9j/4AAQSkZJRgABAQAAAQABAAD/2wCEAAkGBhQSEBUUEBQWFBQWFhcYFxcUFxcUFxUWGhUVFxUYGBgXHSYiFxkjGRgXIC8gIycpLS0sGB4yNTAqNSYrLCkBCQoKDgwOGg8PGiwkHyQsLCkpLC0sLCwpLCwsKSwsLCwsLCwsLCwsLCwsLCwpLCwsLCwsLCwsLCwsLCksLCwsLP/AABEIALcBEwMBIgACEQEDEQH/xAAcAAABBQEBAQAAAAAAAAAAAAABAAQFBgcDAgj/xABBEAACAQMCBAQEAggEBQUBAQABAhEAAyEEEgUxQVEGEyJhMnGBkQehFCNCUrHB0fBicpLhFTOCsvEkQ1ODojQW/8QAGgEAAwEBAQEAAAAAAAAAAAAAAAECAwQFBv/EACkRAAICAgICAQMEAwEAAAAAAAABAhEDIRIxBEFREyJhcYGx8AUykRT/2gAMAwEAAhEDEQA/AOwr1SFGvuz5oQo0qVIBUoogUYpACKIFECvQFKxnmK9AUQKMUrAEUaMUYqbAEUoogUYoAEUYo0opAKlFGKMUhgijFGKMUrAEUooxRilYAijFGKMUrA8xRoxRigAAUooxUPxrxENNcTJG0G4WB2/D8Cz7t/CssuRY4uTLxwc3SJgrQiu48cafU6a1cvobbudu4+lZ9REE85AnIrybXKMg/CR+0PasMHlRzfhmuXBLHv0c4pRTixondtqqxPYDl8+31rw1oj4sR3roeSK7ZioSfo514v3Aiy309z7Vx1PG7NmRcdVYCYJlo6QozJqh8d8X3rmq8u0pAMBQVJfPUA/0rjyeYlqJ1Y/Gb2y1XeNNJgCPkT/OlVVv8CtsxL3vUecspMx1pVzvysn9aOheND+2XClSogV9EeSIUYoiiBUjEBRAogUYpAIClRogUgEKMUqNIAUYpUaQAijRijFIARRAoxSpWMUUYpUaQAr1QijSEKKNKjSAEUYo0qAFFKlRpACKpb8US406pdwts3l7gC0kTKA8lk9YEyRnnYOPcS8u2CpJ3OUle+2Ynoc9AeR7U0t8GW7cN+4m1nglDy3QASF7Eic9zXkedkUmoL0ep4cHFOT9i4N468o3P/Sq1pkAVW9QLhgQzEjPXCgfzp5b/FTV+W82UN5n9Dbf+WhUQFTmcg5J+c10XRLzA5D7f0oNplHIZPbH3NeeoHW2Wj8L+NXb9m8upJN1bm4kxJV/ljBB/Kqp494rfs8ROntKALu10baWMGd5A5Ybd0xFLhHHjor7XAocMhUqTsE4IMweoqL4xxjVcQuEuAojaAo2Ltmdv7zie5ijakEa4tMr3FOFKupLtqDdiDA9TFh0Zz6V+k/KnHm3brehYkRIESs8i3Nh7cvavZexp83W8xx+yoBj+S/xq2+ErSX7KXwoOWGw5CkEwDyB70nJ/oPVldXww0eq6qnsSix9DkUqjvEfh/U29VdWzae5b3SjA81YBlHzAIB9waVY/sdX0Mr6RcAK9AUgK9AV9wz5QAFegKQFGKkBUaUUYpDFFKKIo0gBRpRRApACKMUYo0gBFGjSoAVIUqNIBUaFGkMVGgCJAJAkwJxmut6yUYqwgip5K6HTqzwKVKjTJFSpV6VPp86iUklbGot6QKbNfZzct2huuLbZgCJBIgkATk7ST8xTTjXGktAgMBHNp69lHeuP4d8V83WWnAgMzqRzPJlzXHm8hOLUHujrxYKacxzwbQOFPmfCYIUiciYI6LgkY71JC39vb+tWbiegUmDynPIfyqF4rpgoXbyE+31j514kZWetJfBH3HB+Hl3jFNmtSczj7fbr9a77TzAnHy+399K76fSs8ACQTA7Yzz6/ma1tIzpsi30YJBGfc/3/AAqmeMONXrN/ygYQgMNuCwPOT7EEVq7cGjbJJOZHTlIzzHI84FU/8SuBG8lhhsFxS6xu/wDbaGXBzghhgdcVlyvRqor2ZzxLhzedcVWwCrL/AIrbqHQ/YirZ+Fet8lr1u621MNJ5TgETByRGBnnUfeu2bfls58y6loWzt+EwzMJ9wDtyeQGKjdTx9n9K4H7qdPm3T6RSuNV7CW3o1sePbFv0xMdSLef9TA/cUqxoae6cwBP1pVPF/AX+TVAK9RSAr1FfaHzYIoxSijFSAhRpRRigYKMUQKMVIAijRpUAKlSpUgFSo0qQCpCjSoAVelWcDJrzTPivEDZt7lcJcBBTMEkEdOoielZ5J8IuXwXCPKSRw0fE7N3UOvm7WtIzDaGcALlp2mASPrA5VMi8t22txGVxAG5CCp7QBy+XyqH8L8e0OnAvOreebpCokKgB2zcY8gJJ6k45Vb+C8Z0Oq1V6xpLWGRnuXVUIrHci4ESSe5A5YnnXzuPPOOb6jf6n0OTjPB9GlrrW0/1/khK6JaJzyHc4FPvGF+xprltJW36N0QzM3qIGMzyqk3fFN25qvKtjyrY277l1M2x1cgnavtP8a9KXnxa+1HlR8N39zJvX8TS0RudRBzJG6IMBV5kzFVxfFlzU3HtWQLajd+saSwUYBiYU/f8AKopdSLWqa6rnUvJ2EztOI3NuG5jGIAHz6V3t8Hu3ZNyEVySVUASe8Dr85NefPNKbt7O2OGMVojOGAWndnIuuZAC5GT8RPWew+9XPwb4fuWyl4/qLSkMs4LEkdz17me1RXF7lvh4TbZDs4baXPpG07WnqSD+zgZHyqC0/i2/e1do3rpYhoVThQdpAhVgDMZrnlJvRukbtdYsSTnr1B5Z/nTS/ogxzzHXsPb+tKzf3ZHqkT7e0dD0iJrstvccjcCRHYcyP7NZ3QxumktKSGlmH2kgH/bviuz6gyFXln0jMxg45/UChqVG5d7eknbECJEtEk+xwPevdlQs7VxOSep+Q5nrmOdDY6IDxb4lOjtgooL3CQn+EAAszTI6xEGZrJ+J8fe8zFm3kmSfgT69/4Vp/j/govaQsgLXbcuDuEBRlxBIGRPITIWazyzwM6nTnYuCAZ9x298cqqMeQpaoq2r14PxHef3V9K/1NBNHfuiANi9hj+/rVu4T4URQCFn/Ean7fCkA9WfYYH9/auhYor/ZmH1G/9UU/RapUtqtwjcog8+mB+UUqs9ziGmQ7S1hSOYOyRSq/qIXB/JYgKMUYoxX09nhAijFeopRU2AAKIFGKNKwBFKKMUqABRpV6W2T/AHiplJRVsZ5pVJazhGyyHBJOAwIiJGI/vqKjqjFljljyi9DcWuwUaVKtBCo0q83Edku+Su97dvfHOfWqxjrBJ+lRkmoRcpdFQg5y4xGvFNeLSTmWJVY7gKTJOBhh9+VMbvBbdy819g0XCGCOZ2yOUdQDPtUhodPd2EagCN+8KQNytEHPISIkew7U6uWMyfz+X514GbO80r9ej2cWFYl+SHbhCtmAO5xj+lT/AIDWzpb153ZLaC0JZiFGXHU8+VNbpx/X+lQ2s0QaS7QoGep/2+lYumjRN2Lx/wCJdPqdZau6dWuNaXaJBVWIcsp2/EwE/wCGoa9or+pfzdS0bjMAAEx12jAqN1/ii3ZBt6a3DAkF35yMcv6n6VafDVo3NDdu3HLN6CPbdZtn6fFyHvWaS6svZWdfx63pyUsJLjm7/fA/r9qmfw617XtSly4287ryGcwDaRl2qOu4HHuaqX4jaULrmC4kISB3Nq2fpzq0/hBwy5u3qpFtbkm4cKJsX1J3HB9WwGO4qbZbjTOP4mJusWiDlbt4T7EWSf41VvCfArt7UW/ItvcKuhYqCQoDAkk8lx3itT4w+iddjq2qbebmxJRFLKqw7g9No5Gu2j0N68oQldNpxytWBsH5c/n/ABo5fA3TotWi8sIAbisyhVKoZIO3258j9q9ai+Qs4QdjBZjnA/ZBIHvMe1cNFo1s29tpQFBEzkmev+MzHM/XFdCr42gkHscdIk9BPbPOswOqr1HMz6j7jMT/AH+dM9VxK3aLb2GD8IEyCqkH7QMnpXHiPEPIY+aVxBUIxlpJkdxndkRj6CqZxrjjXmkiAMKOgHt1+9Uotkt0evEviRr3wgIgPLqf8x/lyqM8K3iqXEUwFfcPk2QP9W6orVsWJBz7D+8U58OvsusDHqX8wZH5TWt+jM9cf8YLYuG2qG46gdYUAjdn2Ag1VtdxTVaiRcYovRFlR0weuJE/MCJOLT4s0Q9FwDJlTyklfUOc8gRmIG2TO0Cq1qL4tgjaZDbSB6YxPOJGCY6jJ5mQ3bHpFfOhP9if50qdNdJMwPsP6cqVVwRPI20CvUUgKNfUnz4IoxRijSA8xRpUqAFSijFCgDlqb4RCzEAAcyYHt+dV7/8A3C7VAsgahJ/WK7LHaVXDcyameK8K/SVWzuCs7AJPVugjrzq2+DPAljT2R5gtXnMywAdSQYbaT0BxXif5KbbUfR6PiYVNOTGvA+PprNOVI9bLLRyY4h1A55IkDvUTFS3GvCF5NYl3QhVtgFmUQNrjmAMekjpnM8sUz12mdXY3F2kmSPnnFL/GT4qSk9E+Thkmq2Na9BPp86Z8R4xasKC5gnHSczmO3vUTxzjt9tTbVEaxa2Dc77ZiBBzO1oEBcnM11ZfOSdQ2GPxG1ch/xfjtu1Khpcc4yQOeF7xVi/Cy4bti9fIjfCjrj1H+BU1mWi0Y89za33nf0jdmAfzJ9zGOlar4P0l3TafyrjRuMhAJ2CPaPblA7TXmZfJlNNN9noY8ChtEm9pWI5GDPTGRn2+dV3ibS7EnM9M8vf6VY7zAEEzz+eI9hA6ZOfeoy1woSS/qM8h7k8/761yxdGzVkTpdKbmFH9/WunFeFm2toEj13rSx/wDdbBz8qn0UiVA2iYxHYHtjn75qP41bUPauXHS2lu4js1xoLBHV4UZJJj2p87BRSPnzxPYA1l0KYUuxx/mNa14T4W44fDfq0dbMPc9Kx+i2i0E+4io23Y0tu41zSaf9IulifP1IlFMyTbtRHXmQTUppuCX9V+s1LtcB5bsJMwIUY5/xqbLfuhrxlNG2oN5LP6XcCoNzytlCihZ2xFz4ZzIzUkvD7+qAF54TBW0gKIB02oOnvgVN6Tgdq2q7vUft7ekDr7c6k7I57fQAcgjPIGQvTB/2pNidvsgeHeGltnK4BGIBEGCCQBH5manTZIExAAjJjHTmOnuRUZxDji2vg9bkSTumMADvyjkIqF4l4lZkbzGW2hycx1B+I+4HaklKQNpFrv6q3bxcYA4wMk5XpMDIHOmPFPEQt8gCSoKxBBB6nJj+dZ/b8UpDG16+azyHIeqev/mnS3ywDHJOSeeTWn0vbM+fo6a/iLXWLNLE4knEf09hio+6v7x+gwP96cupPOml5h059/8Aer0idjK9gY5U1sXyt1WHRh9uv5U9e33rg1kRIGPt/wCfpSbGkTvFrDPp3A5qQ46zBgwOR5g5x6ap+tsgzH7aK2Jy1vB55MpJk85B61deHtvRQ37S7TOeY2nnVO1TMpKzyLdCYyAZjJzzx6iAuADWiYeiIaxHMD6lZ/M0KkBP+I//AFC5nrLlcnv7zSp8iOKNXijFECjFfTWeACKUUYpRSsARSijSpgCmnEeJJYVWuT6iQoUSWIgkDpyI+9PrFve2xWUOytsDEZYKSo+pAFLgvC71y0P0pkMMXUBRKkqAwT97Gfpzrg8ryvp/bHv+Ds8bxnk+6XRAXeBi5duXt1wb2YoGJBRDML7QDFeVsamzPk3nA2qnM4tgzsU81BPPbFXp9LbS2xIBIUxuIBMiMoeRBP5fevau4FBivGVSPVf26Ll4Ku6i5pjd1bS1x2IAEKiD0qFA5DBP8zWa8d4/f1Nq9dTZaTzGty7epiSfhBzABEkAmpvX/iG621saC0fQgU3HAJwIJC8hmcsT8qq1jgLXCDfcu+AEHQHAHsJ5DArNXei3sjrro62ltWvNupJe4+VdpJB2noBgbjmBjpUiOCXbz7tS5djky35SYj2AjpVb4v4sKM1uyBaCkgkfEY6z0+n3rReGaHy7elVue1btwnJYonmOSeZyh+9F32UolQ4r4ofT3m02jC2mV2tF19Tlt230kj0iewn3rU/DSH9GVnYne1y57lS52T1J2Baw3h2nbUcVRgC7FmukLmWQNdOB3IA+tb7otGbFm1buESqIveYVV5c+h5TUOy2qj+50VxmYAAHL3kAcuZiPtXVLJiZC4yzQSegOMf3yFCDBERiDOZ69enz78qFqzyIzgQTnEdD/AOKkgj9XxPyfTbBe6epJgY98kQBjHKoK54Va9cL3zLTzbI+nQfSatYCB8ASefIR0k/aOtctbeQDdcYKDzBlSTgCCOY54g9arlqkKvbG1rg1tFgLkDBwWliByMgR6eY6mneoYKsvhfScESMjmWj+dQPFPEFso6WhE53TEEMGkAjHKOnOq5f4tvYAvvLEhQWAlhOJJAmREd6XF9sfItWo8TomLYNwzknA+5yfrPOq5xPxEWaLtwKGIO3oMf7cz1qO1PmWbe/VFbe4geUjofS4dNxuHAdWAaAOQOe0W3gxGB8vWRZuuG3urFjsUwHBgsJaQ3L2rH/0Y11/0KbHHGONtcLDQlbjS24wTtEiCO/XvyqCucCdm3ap2uNz2zAH06fSKnuEcAGjS8yubt0kofLErbAB3buo9LDJgTPavfC9J5rNILbRJGY59T0+td/jShOLm/RhmbTUY+yE4NZUXHUjAIieQwR/KrEtzHp5dD0qWTgli7pdSbQQai1tclRHoA9SkjniT9u9Q2ntbUgmY7cqJyUlaKSaPFwA8zP8AD7Vzvt2Gfcf0rqx7Cfly+9ePJJOfy/r1rGy6Gr6eINxpn7fID+fOvLA9BA9+f2/rTi5bUA9T/f8Aea5FpOIA+5/PApNjHvDvhImYP8aZ8R4Abt5nDBQxUkn1GY9Ue/MDIAzFPOE6VmchRMqSSSFAA6szEBV9yQKc3+K6Sx8Vw6h/3NP8E+95hH+hW+dUpKtioYDwtY/eu/Ryo9oA5Uq6Hxs/7Gl0gXoH812A923iT9BRpfUiFMtlEClFSXDNGhaLrKDtL7CRu2AEkgc5x9BntP02XLHFHlI8DHjeSXFDvhXh4Ok3CQTAUCMZ5nv1+xqEu29rEdiR9jFXfT3VOUKkKvNSCu5sAAgclUAf9Qqktkk964/EzSySk5PR1eVijjUVFHOvGqcpb3hGYblWFE+ppj+FcuK8St6dZdhuiQJ6dz1P0q4+GtObehRrnx3f1hnmJEqP9IGPnVeT5ahH7OxeP4rk7n0QlzQWUK6i5ai81tB5bEFUKjbujkDAHPPP514t8R1F/wBFlRbx67rRuJkmV/dgEgczUxqOHeY5a7O2fhEfQEjlzn+tNtZx/TWGFvcouklQiAlz19Q6DHMx1rw3Jfueuk7Ii9oltscl3PxO2Sx+fQUwu29/P61Npwu45lvTnM8x3/iacajhyqUQftN6jH7KyzZ+QHbnV8lElRcmZD4v8UXLF59PbAtBcEr8R756fT71evCOhFmwjODug3nJBn9Vbk5PP9aX/Ks81vD34hxObdtnDX9zYwELz6jyEiOZ61qOt4lp7do2mY3Xa0LZSzkifVclphQzz1mJ+mVtqzo4xh/0xvS8JbWcQtois2+4u6ATClhvZuwAnJ7Vs/GNVp7Tt5jyTaa2LVr1XAGABOJAMSPrTHh/CtRcTbbVdLYMytv0lxP7b/E5qX4Z4btWlJ2gED4nA7TMExj3nl0pXRLdkZwLSOQfJtporB+Jlzeu5iC7c846/wAquqAAAHO0AS2TAECSZ/jUagmQQrDcrCRJVhMiZPWcCMR3ADjyWMzL9eiqOff+UmZpEsL3lUbsRzPYQAOXTAHQfSuGr4kQwVIZtjHYPikRAhZ2gyctjA6030mktWVO92Mlm5nIEn0j4mAA5j8qOicywW0LexQxJQKzbicwJgQpncZ9qLoKOpZiN1zahAzJzhiYkjHM5HbrVX426xeujdILldxUK4VgYDfskqcTj7xVnVWdmSBDpC3OgnBBMmcTyFUHxsjLpoJxvYRiGIKZyJnOBywe9RK6uPY0jrxLhFnVaUNYuspdRtDsUklo5iASORBwcEdjX7vgM2suxPlkMWVhsVVkkHsTzgkVGaLjFtbNlX89F9QBt7XAOMQ0c2BOOU4p7rbN3zAtm27tbhzvKj0bSwBOCSMnlyWuest8b7tjdEP4s4vce4tplK21A8tTkQwBO0jnMjqecVP8N14sIvno5V1V1K3EZGKJvddsyMbhM+/SKi/EGoe4yMRbS4tne63RJGSQBII3Hsee4fINf+KC15hYtcvstsB3FpkCBgWTy3XbBIUc4iRGTWsMSlCmibcWT1jjWr1TH/hwSxbIj1lVLekgBiQAeRggHHUVF6LQXmW+LjXT5Q2l1JCBy8hGDE7gSDERyJ6CXfhvR3yGZAbZZcPO3axKGVg4ja49I5OciBFo4XoTaQqHwTuKgLs8zIL8txbaYknpyHToxxjFaRD7J3RaS1Z4fZbSoovFVW+u4putXAUc3T0gspDHINUqxxFTcuK3NGIg4AhipBnEyDWieGeHy5F8AWrttk9ZChwY+EN8XLpNZXxTh/6PxC7bVYIdpUA9GJXbJwCrA4x2qhvonk1G74fucUHA7865WVY9APzroLMHJnHWMfYVDY0jgBzjv/Smtxqctc7CZ+gphqB0Pv7CpbGkMOJ3PWBzEHHTd7jvVffVXC8O0L2XAqa194BQBzBkexqE1wlpHI5H15/nNADoXfejTZSI9QM0qWgNw0t6213y2uKhglif2RgZ9ySABzJNXLhnh+1bum6Wa5e5NcYwYCgAELAwI51mGk8MgQtqd8ghpO7dOCCMjParxx2y+g4Vs05G8BV3sQBuZh5jsW9t2T3r0fJzSytWcuDDHFHXZ24pxq1ZLkXFVWJLTCCcCQBknnJ64+uf8S8TXGtq2lt7ULlRduQEG1gGYA4Kx1J696jNZxJRqHa2W1jbCiM4ZbaTBLouDPMAYAk85of8Ibyzd1jEWrKg7EgKgLABQogCSwwI5/M1gpcVSNeNu2LRac6jWym/Uu0LL4VVmSZxA+0AmJmtkv6hmMAARiFOOx5gSJnlVD/DjiXni55NoWtPbIAjL3H5gu3sOgx6utXJmInBAGZwAYHcSP76VlKTZrx4oivFfEjZ018g5SyTMkQ7StqCMzJJ59BWZfhLpG1Gte7dBYW1OTmXbr74/wC4VaPHWm1GqtJa06FmvMbr9FW2vptBmJAXq2T0qR/D/wAPW9JpGG8XLu8h/KJZdzRAkgAwFUf+aj2zZJRV+6LgsGYyRAieXt8vb8qrfFuO2Q5Ck3n2MgS3yXdzJeYXGO/tUprtNcuegNsQj1bRlpnHyj5c65afhCWiwFs+mCGWSzYk4XIIOCAKejFXZXLHDbt4BITT2VOLdoAGekmNzE8pwO9Tml4BasiRtAkRugYntkFvvUlZfcu4q1obifUAGPxDIPLmeec0rVtQJMliB6nYzElsDkogc4HLM1NjCpI6QDHOQYBHQ9DHWDzqMuam1aYlYZiH7tkqY9RMcz7/ACrj4u19u3bLiWNtXZgCDtAA6ADJJ69vnWT8X8e3bsi1+rX2y336fSrSXslt+jT14v8ArMmBI9PQEcvf7+1Sl3W3Cs3G2joIMwRuAmcHpjOKo3gLQeZpwbpaWLOcElvVt+I8sLzq+WoIAVZENDE9jPxkx9FBHtFKdLSCP5PGsLoC9tNo5FiQJloBH7bHrnpHOo/Wa5LUtcY7ozOQB6s7CSBkkic9Jp75xC/HCyB6TJDbZERzwTIxy5VmXjnVXv0t7QXZLDbuKosEDaxmAJ/LNTFW9jbrovXiPxPa0lvzDftq8qVtofNZgQSCACdo+ke9Zr4g8aPqbYRLDBGVxuaZcF5YrGAQVjBbrUJw3S/FcG0kGP1kRnaogZBMuDPQZ5CpTi1kO1gg71FtWAAZVQm4zshBEbjOds5Jz0rRR9E8n2VzUXrptqpYhQSyr1DdfcVYOAXbgKsp3XvVKuAdylNqmCJwykHPIiOZmT0vhxLjF9QpySwWYJLZIMZA9udW3R8Ot6ewWdbWltNyNz9Xu/yj4rh+QNDSXQd9kJZ4M9wu19UCXdpdcSShHloNsBbQMnbMkxIgAVLWOEl32pb37TIAUHbEgHAhcE5xUbrfGFi3/wAi22oP796bNn6IPW/1K/KqrxrxvdvArcull/8AisjyrX1VYDfNpNHKgLzreJabTyL17fcH/taeLzfJnBFtP9RPtUBxD8QWQRYVNOOjGL18/wDURtX/AKVB96pBvXHwIRfbnTzQ8JsoPM1TwvMAn1P8use4k/xpO2BM8E/SNbf3orXWhiXuszO5VS21SZJYxj6VJ8Qs+f5d8EtdtAK/e5aMC05/eKn0GehSp7wfql8zSvbGxWa2Qo6BiBGPnXD8Q+HnSaxvJO1bqm4AMAEsRdT/ACkiY/xe1RdOy0tHHSqxA/Z/M/0/jS1JA/8AOaik46CPSGOPhUcvmzYH2qM1XHv8QX/Db9T/AFY8qGl7YkyR4hxDyxJHyEgGoLUcTZ55AdhTTUX2edq7R3PqY/U1ziK0gl8EysVxppr5vrO7lGPY9acQab3LYmaqe0KOmPEuLAkf39qFRdzUvJg0a5uLNbNxbjTWG32UDuJ2h5gN0JAgmPnUFqlv6y8P028WY5W2DG0eyjCj+5NPPF9q5Y0jXFOxiwRf3sgsfkQAP9Qrp+Hmk8jQtq7+XYNdYnLG2ki2sn998+9dM5LsnHjb7Kp+mudauh06i0Tc2FhljmHM9IAP251aPxG1luxoBp7YE3juiZIt2zAJ6nc8mfamH4ecHa7dva256AJRXbABbNx5PYQPqasWs0Wn1WrD2rZ1TKFVN/o01lVECet0zJxIJNZO2tm9Rholfw/4L+jcPs2yDuZd78wNz559wIGJ5U64txsKdllPOuNhlBhOUZYdfYT9KmWBYeuDgCFELPynPyJPSudrh6gQiyOuP+6eXXr9Ka+TGTt2VvT8EvXjOseLfLyLfoQRgBh1wAPV25VYbdtESEAVFAG1REQTz7/lknnTe9xK2rbJBbAVVGTMRgx3+WDXvUgsuxhtVj8Ikk5mJ+mRmk2I6ariSW1l2jHIHny6/UHH3qE1HjBobylCgkncwH7wMkfKevWmHjLjS2tPea3a9dqC8gCSGW2o5knLnn2rHNTx2/qmgkkEwFGFE8sf1mqS+RP8G18E1PnXVcvvMErGQImYg45RyqyCJk55DGPoc464P86qvhfS2rdoIxl9rKsSSAoI+EfKc4xU9duE2ndR5YVScjO6QV9PIZjv170p90hrog+O8Pi1rS5km2PkDduLA98Vh97WpbJCCTnJrZPFfEivDSzmWu3SScCVtW4HL/EVrDeHWfMvW0/fdV+7AGtPZJtPh3SsLdkBSdqpuCgmcCRA9zyq3pp7jGSSikRtkF8hge4wCeRPIcurDg91zbK2lXJjLEBCeygEsYA5Dvmvd7ds3MXcu4UKQbKwPU3oUyYg4aflWU3cikqQDokW8pQOxCmWmcsceokBdoEwYqgeNNQusuqMrsXb6TJJ3EgmevLHtV91OqNu0d727ICHa91ysErgQCZPTBPPlVCbiulsEtbQ6hwPjebNlfcD/mP8/RVQaW2KSs98E8Nsba2wrXdpZgsDarEAM21RG6ABuPIDnTi+dJp2Jv3fMu//AB2IvMPYvPl24+ZPtVU4z45u3hsLyn/xWR5dr6hfj+bbjUG9y64/cXsuKfJvoXRbeJeP2TGnVNN/inzr8f52EJ/0KPnVUv8AGblxy/quOedy6SzH6nP51yeylsS5z79aa3uLHki/Kf6Cjj8hY6ewzmbrk+3IV01FoWU3lcTGO8TUboHa5ethmMG4oPQZYdPvWpcb8M2/+E3XRZdL9vJJMgxPpHxHsMczRaQJWZi2tuvOwER+6NxA745flTS7ZbJYhiRltwaeR5zg/n0qf1GqQA7bdtdg3uhBBLEgpCjEetQRJjbyxNQ15CxlQQIn1QYOewAH0AoWxPRp/g7WAafTNzK7fb4X696sv43W8WbiQSvmL9QVMH/VVK8I/wD8aj90sP8A9T/OpD8TOJsNa9sn9XcS1dAMYuNZQEjsCFA+YqWi4soNm7cu/wDMcx2GB+XOnDvatjJA/jUFqdewJAO0SR6eePem5klvl1z2oSFZYNPxEXGIUYiZ75ium2onhQK3Fn9pSPzkVM+X3q0Ib3GrjMjHSnp0s9KVvTQc0ARhsUalDYHalUjNW8dcOvau9asLCWLR3ai60IiM8FhuJglUgQJyafXeK2riGxpLP6QJX4pWyAgARY53FHPoJzTi34aa8yvrrjO2SLZO1VAjIUYAyO596sWl01pFARQqfvcl+/N/nn51N0aOTqiDt+GHvBTrLm4D4bajZaTHIKMdPf51PaDTWwpFsLtwBHLln549yaj9f4mtWo9Xmv2UQAc/MY9yede9BxA6hNzGM4VW5LONxHy5Y+VN32QmvR01eub1Ki7yJ5yqYPUnnyP25VTuIeM7ltZu3VtLHIemMcl6z8qtmvdvMSykAXAd2DIQmD15wG6dK+dOJ2Lt7U3CxwXJBJ5BmMKB9eQqor8EvZrPh3jPnMl23J3OVVrnUcmaD7bufar3ZukP8OARlpWZgxBycgjoOWarng/hgs6a2lpVZ0QAtj0tzgk5z2HvyqS46pGmc5DkgAr+ye8GeXp5yOWKJu3RSVEB44tpb0OoEljdvhJbm2wb7n03mKzzwzwZzqrYICqvr2jJMCVB+ZjFXr8RtSXu6bTnLBQz9Ie4QzYGBiDUDwa8ovs0MZO0QYAH+aMdAMHnVr5JfwX/AEFu7b9MKgO3L5/ZPJRnvmViDziu1niKWQ3mtLZO1m8wlokDaMLn268zXpdcGUt8WSIkgSAA8Hmw5Yz8qYeI7LGxaIXYgnDQnqf/AA9AFWST3rmi3KWzR6RTPxW1nl6axaHSwCf815yx/ICqF4L4eX1VtjgLufOJgGI75g1b/E2rbUa26L9sMUO0Ja9SnYhtrBOQA6/FGZOKPC+F+Xee4VVFK7FVSSeclmYsxJPeevYV0dszZpHDNOUtiG5ifTIHI5Jnl05UjxNd2y2fMZpGIKjIaC6jbjtk86ZaQqFV7s5iRcLAAsvp225h+nMT+dM+Pasqf1TNJRRtgLtGYkLHSI5E/esO2aFZ/ESw6XfNATKhQs7ikftx2J/OO9Z9ets5m65PzwB9OQq78WsXbglpZnPtLdzA6Dvyqq+LeDG2LAcQzBj3xJ28q0ikjNsjH4hbQQo3H25ff/zXfg9x9RqLaCADux0wCcmo63p4Mj1bT05GPi5xgSO/OprwSAdahHIK55cvTH8+lUIkPG/AfJXTboJZGM8plmiJOYII61V3sARzEmFLSJODIIkx8u4rXvxB0xNrh5Ef8jUkyAf2QykSMEEyD/vWaf8ADgoQEk7dxHt8P9KatilSI7QOTft88XUHYGG5/lWzcZtB+B6wH9+wfl+sSsosWouWoH7Y/iK1jUmeDa72Nk//ALX+lKaocHZm+p0o8y6YyZnr+0pyT7j70zuWviHt/KpTUJ63jlB7Ht1/n/WmN0hdxPIKD/H/AGraKVGMnsm/CFz9Qw7MfzC08/Fe1LaS5+9o7InsVZlP5CovwfrFXT3XadqlJgSZIiOY6jvVnscc02uexYv2BtRNtt3uMpHNjuAIWN0/TvXPKrN49GZaXw7e1V1l01prhGW2DAGZJY4HTn3qa0/gq6rxqQVBHwLBfAODGB1M5I7VP8YcWX/U7VAOIAiDz9OARy59q4cc/EC21xXT1OsYCiCesgEjPaam2VSLV4c/DXTXrVu9pLbkNMNqGDBSMNAUANBkcunSvH4m+DRp/Lv2gNjAI+0BRvAw0DA3QfqPeqdpPFev1K+TbuGzYBO7aAgzzkIAGPsa0fw1oV/RhpbpZrOqRtjMZKahCQR7EwrD3x0pJ0xoyoij5X3qbbhex3ttG5GKmO4xXFuHknAzMYyTWlk0Rmw9v7+1KrCnhliATcAPbJj7UqLA2XVEXEIAUkryaYhjkxEExB+1Vrx3xhLGkDsXJkSQT8MhQABAyzKM9jSpVEQl0ZrwLj9zWatbVpQqCWIwWYDkJOBJjl961zhHD3t2YxuLEt17YnpAAH0pUquUm0hpJdDbi/ElS1qL1sz5Vs21YzPmXW2TkTCist4PwRbl207ZYkuNxO1VB9OB7/OlSrXGt/34Ik9GqaK0mkQea/xXAJAMTtwMCcQe1ebnFhf1KaZbfpLJvbAxKusDnO3d9460qVc8Hyk2zRqkjOeNcX83X6i90G8j2E7V+yx9qnPBukQqGZjAlsDMncOvaO3MClSrWTqLoldluKrlrABfbMtu9Q3Z5nGC35VWON8YbUHyiNttCYgmWgbQx5RjkPeT2pUqxxLZUxjoeG+rbaUCZJ5SepJNTui8LBoLPI5kBefsGJx84pUqqcmnQkl2O+JatBFu2vqVsEE7pCnaq7sTtz6sDESRFU3xJxg2EtymbksAGORgEsYnJzzJPXsFSqIjZEcC4s+ovubhGEEADAk4EnpAOBUj+JmlH/pPSpb9CZpM4YuNp7HLnn2FKlWjJ9FD1GiLBd5nYgH3YzPc+oD5Adqk/B9gDVYHJP5/70qVbNJRMk9l9/EO5CaFT00tw/6lSqBqB8Mdj/3H+lKlU4+gydkbbb9ba/zD+IrXtNp/M4VrUJgE2c9h5mT9ACfpSpUshWMzbXcUKh2ANprlwpCw6hFKuVJbI525gGYPcioXiWpS7dDWdwm36wSBDKThf8MBPqTk86NKpTBi4Pq1thmfIHQCPURH8Jrrd8SXGxZGxRMSciefL+dKlTbvQ0M3s3Lp9blvacVM6LwwEG+8QiDtknty5UaVTVFFl4e9sE2gCm1QcjmCSMQTJkHnFaF4b0Y1HD7lpCQ6XN1tjAK3AFZSImBMg+xNKlUvofTK9d0B1FzzFULvUE5/aBKuPoVP0iutvhyWjHxP1/27UqVJPRTWweW3tQpUqV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44" name="Picture 12" descr="http://www.mandalay.ru/wp-content/uploads/2011/05/3836434016_7226eec2bb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4071934" cy="385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commons/2/2e/PALAU_G%C3%9CELL_-_CENTRAL_-_C%C3%9AP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upload.wikimedia.org/wikipedia/commons/d/d3/Palau_G%C3%BCell_CupulaCentral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Калбет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(1899—1904 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р.р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Калбет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мабуть, єдина споруда, задля якої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довелось йти на компроміси. Власне, це був 8-квартирний будинок з підвалом та цокольним поверхом, в якому планувалось розташувати офісні приміщення.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був досить простим, майже традиційним, як для нього, але все ж таки несе відмітку індивідуальності автора, насамперед своїми численними балконами з ажурними брамами. В якості будівельного матеріалу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застосував необтесаний камінь. На стіні другого поверху, який займав господар будинку,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Ґауді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розмістив рельєфне зображення гриба — відомо, що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Калбет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був захопленим грибником.</a:t>
            </a:r>
          </a:p>
          <a:p>
            <a:endParaRPr lang="uk-UA" dirty="0"/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Casa Calvet -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-1"/>
            <a:ext cx="3071802" cy="6814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media.advisortravel.netdna-cdn.com/657x340px-19635463234c3c19f28242f180017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6072198" cy="435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upload.wikimedia.org/wikipedia/commons/thumb/5/5d/Casa_Calvet.jpg/150px-Casa_Calv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357694"/>
            <a:ext cx="2500298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4" name="Picture 10" descr="http://upload.wikimedia.org/wikipedia/commons/thumb/8/81/Casa_Calvet_2.jpg/200px-Casa_Calvet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500330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185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Антоніо Гауді. Його творчість. </vt:lpstr>
      <vt:lpstr>Загальні відомості </vt:lpstr>
      <vt:lpstr>Життя </vt:lpstr>
      <vt:lpstr>Творчість </vt:lpstr>
      <vt:lpstr>Палац Ґуель (1885—1889 р.р.)</vt:lpstr>
      <vt:lpstr>Слайд 6</vt:lpstr>
      <vt:lpstr>Слайд 7</vt:lpstr>
      <vt:lpstr>Будинок Калбет (1899—1904 р.р.) </vt:lpstr>
      <vt:lpstr>Слайд 9</vt:lpstr>
      <vt:lpstr>Будинок Батльо (1905—1907 р.р.) </vt:lpstr>
      <vt:lpstr>Слайд 11</vt:lpstr>
      <vt:lpstr>Слайд 12</vt:lpstr>
      <vt:lpstr>Будинок Міла (1905—1907 р.р.) </vt:lpstr>
      <vt:lpstr>Слайд 14</vt:lpstr>
      <vt:lpstr>Слайд 15</vt:lpstr>
      <vt:lpstr>Храм Святого Сімейства (1884—… р.р. )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Антоніо Гауді</dc:title>
  <dc:creator>Sergey</dc:creator>
  <cp:lastModifiedBy>Sergey</cp:lastModifiedBy>
  <cp:revision>7</cp:revision>
  <dcterms:created xsi:type="dcterms:W3CDTF">2014-02-23T17:26:06Z</dcterms:created>
  <dcterms:modified xsi:type="dcterms:W3CDTF">2014-02-23T18:28:24Z</dcterms:modified>
</cp:coreProperties>
</file>