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4%D1%96%D1%80%D1%82%D0%B0%D1%88_%D0%94%D0%BC%D0%B8%D1%82%D1%80%D0%BE_%D0%92%D0%B0%D1%81%D0%B8%D0%BB%D1%8C%D0%BE%D0%B2%D0%B8%D1%87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358246" cy="1714512"/>
          </a:xfrm>
        </p:spPr>
        <p:txBody>
          <a:bodyPr/>
          <a:lstStyle/>
          <a:p>
            <a:r>
              <a:rPr lang="uk-UA" err="1" smtClean="0"/>
              <a:t>Пирезентацію</a:t>
            </a:r>
            <a:r>
              <a:rPr lang="uk-UA" smtClean="0"/>
              <a:t> виконала:</a:t>
            </a:r>
          </a:p>
          <a:p>
            <a:r>
              <a:rPr lang="uk-UA" smtClean="0"/>
              <a:t>Учениця 11-Б класу</a:t>
            </a:r>
          </a:p>
          <a:p>
            <a:r>
              <a:rPr lang="uk-UA" smtClean="0"/>
              <a:t>Узинської ЗОШ </a:t>
            </a:r>
            <a:r>
              <a:rPr lang="en-US" smtClean="0"/>
              <a:t>l-</a:t>
            </a:r>
            <a:r>
              <a:rPr lang="en-US" err="1" smtClean="0"/>
              <a:t>lll</a:t>
            </a:r>
            <a:r>
              <a:rPr lang="uk-UA" smtClean="0"/>
              <a:t>ст. №2</a:t>
            </a:r>
          </a:p>
          <a:p>
            <a:r>
              <a:rPr lang="uk-UA" err="1" smtClean="0"/>
              <a:t>Кривошея</a:t>
            </a:r>
            <a:r>
              <a:rPr lang="uk-UA" smtClean="0"/>
              <a:t> Юлія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2928958"/>
          </a:xfrm>
        </p:spPr>
        <p:txBody>
          <a:bodyPr/>
          <a:lstStyle/>
          <a:p>
            <a:r>
              <a:rPr lang="ru-RU" sz="4000" dirty="0" smtClean="0"/>
              <a:t>Ф</a:t>
            </a:r>
            <a:r>
              <a:rPr lang="uk-UA" sz="4000" dirty="0" err="1" smtClean="0"/>
              <a:t>інансово-промислові</a:t>
            </a:r>
            <a:r>
              <a:rPr lang="uk-UA" sz="4000" dirty="0" smtClean="0"/>
              <a:t> </a:t>
            </a:r>
            <a:r>
              <a:rPr lang="uk-UA" sz="4000" dirty="0" err="1" smtClean="0"/>
              <a:t>групи.Винекнення</a:t>
            </a:r>
            <a:r>
              <a:rPr lang="uk-UA" sz="4000" dirty="0" smtClean="0"/>
              <a:t> олігархічного </a:t>
            </a:r>
            <a:r>
              <a:rPr lang="uk-UA" sz="4000" dirty="0" err="1" smtClean="0"/>
              <a:t>капіталу.Олігархи</a:t>
            </a:r>
            <a:r>
              <a:rPr lang="uk-UA" sz="4000" dirty="0" smtClean="0"/>
              <a:t> і владні структури.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rTijden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/>
              <a:t>Олігарх</a:t>
            </a:r>
            <a:r>
              <a:rPr lang="vi-VN" dirty="0" smtClean="0"/>
              <a:t> — особа, що володіє великою власністю в країні, та має вагомий вплив на державні органи влади. З політологічної точки зору </a:t>
            </a:r>
            <a:r>
              <a:rPr lang="vi-VN" b="1" dirty="0" smtClean="0"/>
              <a:t>олігархи</a:t>
            </a:r>
            <a:r>
              <a:rPr lang="vi-VN" dirty="0" smtClean="0"/>
              <a:t> — це можновладці, які використовують монополізовані ними сектори економіки для концентрації у своїх руках політичної влади, а політичну владу — для збільшення власних капіталів. Сучасні олігархи володі­ють багатоманітними суспільними ресурсами: економічними (промислові та фінансові підприємства й установи), інформаційними (друковані та елект­ронніЗМІ), політичними (партії, парламентські групи й фракції, важливі державні посади, вплив на перших осіб у державі).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Олігархи і владні структури.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err="1" smtClean="0"/>
              <a:t>Українські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олігархи</a:t>
            </a:r>
            <a:r>
              <a:rPr lang="ru-RU" sz="3200" dirty="0" smtClean="0"/>
              <a:t> — </a:t>
            </a:r>
            <a:r>
              <a:rPr lang="ru-RU" sz="3200" dirty="0" err="1" smtClean="0"/>
              <a:t>група</a:t>
            </a:r>
            <a:r>
              <a:rPr lang="ru-RU" sz="3200" dirty="0" smtClean="0"/>
              <a:t> </a:t>
            </a:r>
            <a:r>
              <a:rPr lang="ru-RU" sz="3200" dirty="0" err="1" smtClean="0"/>
              <a:t>підприємців</a:t>
            </a:r>
            <a:r>
              <a:rPr lang="ru-RU" sz="3200" dirty="0" smtClean="0"/>
              <a:t>, яка </a:t>
            </a:r>
            <a:r>
              <a:rPr lang="ru-RU" sz="3200" dirty="0" err="1" smtClean="0"/>
              <a:t>неприродно</a:t>
            </a:r>
            <a:r>
              <a:rPr lang="ru-RU" sz="3200" dirty="0" smtClean="0"/>
              <a:t> </a:t>
            </a:r>
            <a:r>
              <a:rPr lang="ru-RU" sz="3200" dirty="0" err="1" smtClean="0"/>
              <a:t>швидко</a:t>
            </a:r>
            <a:r>
              <a:rPr lang="ru-RU" sz="3200" dirty="0" smtClean="0"/>
              <a:t> </a:t>
            </a:r>
            <a:r>
              <a:rPr lang="ru-RU" sz="3200" dirty="0" err="1" smtClean="0"/>
              <a:t>з'явилася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економічній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політичній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арені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здобуття</a:t>
            </a:r>
            <a:r>
              <a:rPr lang="ru-RU" sz="3200" dirty="0" smtClean="0"/>
              <a:t> нею </a:t>
            </a:r>
            <a:r>
              <a:rPr lang="ru-RU" sz="3200" dirty="0" err="1" smtClean="0"/>
              <a:t>незалежності</a:t>
            </a:r>
            <a:r>
              <a:rPr lang="ru-RU" sz="3200" dirty="0" smtClean="0"/>
              <a:t> в 1991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, так само, як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сталося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сусідніх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пострадянських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країнах</a:t>
            </a:r>
            <a:r>
              <a:rPr lang="ru-RU" sz="3200" dirty="0" smtClean="0"/>
              <a:t>. Не плутайте </a:t>
            </a:r>
            <a:r>
              <a:rPr lang="ru-RU" sz="3200" dirty="0" err="1" smtClean="0"/>
              <a:t>олігархів</a:t>
            </a:r>
            <a:r>
              <a:rPr lang="ru-RU" sz="3200" dirty="0" smtClean="0"/>
              <a:t> </a:t>
            </a:r>
            <a:r>
              <a:rPr lang="ru-RU" sz="3200" dirty="0" err="1" smtClean="0"/>
              <a:t>з</a:t>
            </a:r>
            <a:r>
              <a:rPr lang="ru-RU" sz="3200" dirty="0" smtClean="0"/>
              <a:t> </a:t>
            </a:r>
            <a:r>
              <a:rPr lang="ru-RU" sz="3200" dirty="0" err="1" smtClean="0"/>
              <a:t>бізнесменами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оскільки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останні</a:t>
            </a:r>
            <a:r>
              <a:rPr lang="ru-RU" sz="3200" dirty="0" smtClean="0"/>
              <a:t> створили </a:t>
            </a:r>
            <a:r>
              <a:rPr lang="ru-RU" sz="3200" dirty="0" err="1" smtClean="0"/>
              <a:t>свій</a:t>
            </a:r>
            <a:r>
              <a:rPr lang="ru-RU" sz="3200" dirty="0" smtClean="0"/>
              <a:t> </a:t>
            </a:r>
            <a:r>
              <a:rPr lang="ru-RU" sz="3200" dirty="0" err="1" smtClean="0"/>
              <a:t>бізнес</a:t>
            </a:r>
            <a:r>
              <a:rPr lang="ru-RU" sz="3200" dirty="0" smtClean="0"/>
              <a:t> </a:t>
            </a:r>
            <a:r>
              <a:rPr lang="ru-RU" sz="3200" dirty="0" err="1" smtClean="0"/>
              <a:t>легальним</a:t>
            </a:r>
            <a:r>
              <a:rPr lang="ru-RU" sz="3200" dirty="0" smtClean="0"/>
              <a:t> шляхом, створивши конкурентно </a:t>
            </a:r>
            <a:r>
              <a:rPr lang="ru-RU" sz="3200" dirty="0" err="1" smtClean="0"/>
              <a:t>здатні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компанії</a:t>
            </a:r>
            <a:r>
              <a:rPr lang="ru-RU" sz="3200" dirty="0" smtClean="0"/>
              <a:t>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здатні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працювати</a:t>
            </a:r>
            <a:r>
              <a:rPr lang="ru-RU" sz="3200" dirty="0" smtClean="0"/>
              <a:t> у </a:t>
            </a:r>
            <a:r>
              <a:rPr lang="ru-RU" sz="3200" dirty="0" err="1" smtClean="0"/>
              <a:t>ринковій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економіці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4294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/>
              <a:t>Олігархи</a:t>
            </a:r>
            <a:r>
              <a:rPr lang="ru-RU" dirty="0" smtClean="0"/>
              <a:t>, як правило,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підприємці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політику</a:t>
            </a:r>
            <a:r>
              <a:rPr lang="ru-RU" dirty="0" smtClean="0"/>
              <a:t> та </a:t>
            </a:r>
            <a:r>
              <a:rPr lang="ru-RU" dirty="0" err="1" smtClean="0"/>
              <a:t>економіку</a:t>
            </a:r>
            <a:r>
              <a:rPr lang="ru-RU" dirty="0" smtClean="0"/>
              <a:t>. У 1990-х </a:t>
            </a:r>
            <a:r>
              <a:rPr lang="ru-RU" dirty="0" err="1" smtClean="0"/>
              <a:t>олігархи</a:t>
            </a:r>
            <a:r>
              <a:rPr lang="ru-RU" dirty="0" smtClean="0"/>
              <a:t> </a:t>
            </a:r>
            <a:r>
              <a:rPr lang="ru-RU" dirty="0" err="1" smtClean="0"/>
              <a:t>перетворилися</a:t>
            </a:r>
            <a:r>
              <a:rPr lang="ru-RU" dirty="0" smtClean="0"/>
              <a:t> на </a:t>
            </a:r>
            <a:r>
              <a:rPr lang="ru-RU" dirty="0" err="1" smtClean="0"/>
              <a:t>підприємців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хорошими </a:t>
            </a:r>
            <a:r>
              <a:rPr lang="ru-RU" dirty="0" err="1" smtClean="0"/>
              <a:t>зв'язками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почали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розбагатіли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операціях</a:t>
            </a:r>
            <a:r>
              <a:rPr lang="ru-RU" dirty="0" smtClean="0"/>
              <a:t> через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корумпованого</a:t>
            </a:r>
            <a:r>
              <a:rPr lang="ru-RU" dirty="0" smtClean="0"/>
              <a:t> демократично </a:t>
            </a:r>
            <a:r>
              <a:rPr lang="ru-RU" dirty="0" err="1" smtClean="0"/>
              <a:t>обраного</a:t>
            </a:r>
            <a:r>
              <a:rPr lang="ru-RU" dirty="0" smtClean="0"/>
              <a:t> уряду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переходу </a:t>
            </a:r>
            <a:r>
              <a:rPr lang="ru-RU" dirty="0" err="1" smtClean="0"/>
              <a:t>держави</a:t>
            </a:r>
            <a:r>
              <a:rPr lang="ru-RU" dirty="0" smtClean="0"/>
              <a:t> до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бізнесмени</a:t>
            </a:r>
            <a:r>
              <a:rPr lang="ru-RU" dirty="0" smtClean="0"/>
              <a:t> </a:t>
            </a:r>
            <a:r>
              <a:rPr lang="ru-RU" dirty="0" err="1" smtClean="0"/>
              <a:t>прийняли</a:t>
            </a:r>
            <a:r>
              <a:rPr lang="ru-RU" dirty="0" smtClean="0"/>
              <a:t> до себе на контроль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ставши </a:t>
            </a:r>
            <a:r>
              <a:rPr lang="ru-RU" dirty="0" err="1" smtClean="0"/>
              <a:t>їхніми</a:t>
            </a:r>
            <a:r>
              <a:rPr lang="ru-RU" dirty="0" smtClean="0"/>
              <a:t> спонсорами, </a:t>
            </a:r>
            <a:r>
              <a:rPr lang="ru-RU" dirty="0" err="1" smtClean="0"/>
              <a:t>або</a:t>
            </a:r>
            <a:r>
              <a:rPr lang="ru-RU" dirty="0" smtClean="0"/>
              <a:t> створили </a:t>
            </a:r>
            <a:r>
              <a:rPr lang="ru-RU" dirty="0" err="1" smtClean="0"/>
              <a:t>нові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в </a:t>
            </a:r>
            <a:r>
              <a:rPr lang="ru-RU" dirty="0" err="1" smtClean="0"/>
              <a:t>Верховній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.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олігархів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 </a:t>
            </a:r>
            <a:r>
              <a:rPr lang="ru-RU" dirty="0" err="1" smtClean="0"/>
              <a:t>приватизації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розподілі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землі</a:t>
            </a:r>
            <a:r>
              <a:rPr lang="ru-RU" dirty="0" smtClean="0"/>
              <a:t> та </a:t>
            </a:r>
            <a:r>
              <a:rPr lang="ru-RU" dirty="0" err="1" smtClean="0"/>
              <a:t>нерухомості</a:t>
            </a:r>
            <a:r>
              <a:rPr lang="ru-RU" dirty="0" smtClean="0"/>
              <a:t> на </a:t>
            </a:r>
            <a:r>
              <a:rPr lang="ru-RU" dirty="0" err="1" smtClean="0"/>
              <a:t>рівноправній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таких </a:t>
            </a:r>
            <a:r>
              <a:rPr lang="ru-RU" dirty="0" err="1" smtClean="0"/>
              <a:t>інструментів</a:t>
            </a:r>
            <a:r>
              <a:rPr lang="ru-RU" dirty="0" smtClean="0"/>
              <a:t>, як </a:t>
            </a:r>
            <a:r>
              <a:rPr lang="ru-RU" dirty="0" err="1" smtClean="0"/>
              <a:t>приватизаційні</a:t>
            </a:r>
            <a:r>
              <a:rPr lang="ru-RU" dirty="0" smtClean="0"/>
              <a:t> чеки, </a:t>
            </a:r>
            <a:r>
              <a:rPr lang="ru-RU" dirty="0" err="1" smtClean="0"/>
              <a:t>сертифікати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вподобання</a:t>
            </a:r>
            <a:r>
              <a:rPr lang="ru-RU" dirty="0" smtClean="0"/>
              <a:t> людей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, право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легко перепродано.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35798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У</a:t>
            </a:r>
            <a:r>
              <a:rPr lang="ru-RU" b="1" dirty="0" smtClean="0"/>
              <a:t> 1992 — 1997</a:t>
            </a:r>
            <a:r>
              <a:rPr lang="ru-RU" dirty="0" smtClean="0"/>
              <a:t> роках </a:t>
            </a:r>
            <a:r>
              <a:rPr lang="ru-RU" dirty="0" err="1" smtClean="0"/>
              <a:t>відновився</a:t>
            </a:r>
            <a:r>
              <a:rPr lang="ru-RU" dirty="0" smtClean="0"/>
              <a:t> </a:t>
            </a:r>
            <a:r>
              <a:rPr lang="ru-RU" dirty="0" err="1" smtClean="0"/>
              <a:t>розпочатий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 </a:t>
            </a:r>
            <a:r>
              <a:rPr lang="ru-RU" b="1" dirty="0" smtClean="0"/>
              <a:t>1990</a:t>
            </a:r>
            <a:r>
              <a:rPr lang="ru-RU" dirty="0" smtClean="0"/>
              <a:t>-ті </a:t>
            </a:r>
            <a:r>
              <a:rPr lang="ru-RU" dirty="0" err="1" smtClean="0"/>
              <a:t>конституційний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та </a:t>
            </a:r>
            <a:r>
              <a:rPr lang="ru-RU" dirty="0" err="1" smtClean="0"/>
              <a:t>стартувала</a:t>
            </a:r>
            <a:r>
              <a:rPr lang="ru-RU" dirty="0" smtClean="0"/>
              <a:t> </a:t>
            </a:r>
            <a:r>
              <a:rPr lang="ru-RU" dirty="0" err="1" smtClean="0"/>
              <a:t>приватизація</a:t>
            </a:r>
            <a:r>
              <a:rPr lang="ru-RU" dirty="0" smtClean="0"/>
              <a:t>, яка </a:t>
            </a:r>
            <a:r>
              <a:rPr lang="ru-RU" dirty="0" err="1" smtClean="0"/>
              <a:t>відбувалася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найгірших</a:t>
            </a:r>
            <a:r>
              <a:rPr lang="ru-RU" dirty="0" smtClean="0"/>
              <a:t> форм так </a:t>
            </a:r>
            <a:r>
              <a:rPr lang="ru-RU" dirty="0" err="1" smtClean="0"/>
              <a:t>званої</a:t>
            </a:r>
            <a:r>
              <a:rPr lang="ru-RU" dirty="0" smtClean="0"/>
              <a:t> «</a:t>
            </a:r>
            <a:r>
              <a:rPr lang="ru-RU" dirty="0" err="1" smtClean="0"/>
              <a:t>масової</a:t>
            </a:r>
            <a:r>
              <a:rPr lang="ru-RU" dirty="0" smtClean="0"/>
              <a:t>», «</a:t>
            </a:r>
            <a:r>
              <a:rPr lang="ru-RU" dirty="0" err="1" smtClean="0"/>
              <a:t>сертифікатної</a:t>
            </a:r>
            <a:r>
              <a:rPr lang="ru-RU" dirty="0" smtClean="0"/>
              <a:t>»</a:t>
            </a:r>
            <a:r>
              <a:rPr lang="ru-RU" dirty="0" err="1" smtClean="0"/>
              <a:t>приватизації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 справедливого </a:t>
            </a:r>
            <a:r>
              <a:rPr lang="ru-RU" dirty="0" err="1" smtClean="0"/>
              <a:t>розподілу</a:t>
            </a:r>
            <a:r>
              <a:rPr lang="ru-RU" dirty="0" smtClean="0"/>
              <a:t> народного майна </a:t>
            </a:r>
            <a:r>
              <a:rPr lang="ru-RU" dirty="0" err="1" smtClean="0"/>
              <a:t>забезпечила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перетікання</a:t>
            </a:r>
            <a:r>
              <a:rPr lang="ru-RU" dirty="0" smtClean="0"/>
              <a:t> в руки людей,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кримінальним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,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на початку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етапу</a:t>
            </a:r>
            <a:r>
              <a:rPr lang="ru-RU" dirty="0" smtClean="0"/>
              <a:t> — у </a:t>
            </a:r>
            <a:r>
              <a:rPr lang="ru-RU" b="1" dirty="0" smtClean="0"/>
              <a:t>1999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початок «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приватизації</a:t>
            </a:r>
            <a:r>
              <a:rPr lang="ru-RU" dirty="0" smtClean="0"/>
              <a:t>».</a:t>
            </a:r>
            <a:r>
              <a:rPr lang="ru-RU" b="1" dirty="0" smtClean="0"/>
              <a:t>1996</a:t>
            </a:r>
            <a:r>
              <a:rPr lang="ru-RU" dirty="0" smtClean="0"/>
              <a:t> року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нового главу уряду, «магната»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Дніпропетровщини</a:t>
            </a:r>
            <a:r>
              <a:rPr lang="ru-RU" dirty="0" smtClean="0"/>
              <a:t> Павла </a:t>
            </a:r>
            <a:r>
              <a:rPr lang="ru-RU" dirty="0" err="1" smtClean="0"/>
              <a:t>Лазаренка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став символом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прихованих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кланово-олігархічних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недовгого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в </a:t>
            </a:r>
            <a:r>
              <a:rPr lang="ru-RU" dirty="0" err="1" smtClean="0"/>
              <a:t>кріслі</a:t>
            </a:r>
            <a:r>
              <a:rPr lang="ru-RU" dirty="0" smtClean="0"/>
              <a:t> </a:t>
            </a:r>
            <a:r>
              <a:rPr lang="ru-RU" dirty="0" err="1" smtClean="0"/>
              <a:t>очільника</a:t>
            </a:r>
            <a:r>
              <a:rPr lang="ru-RU" dirty="0" smtClean="0"/>
              <a:t> уряду про </a:t>
            </a:r>
            <a:r>
              <a:rPr lang="ru-RU" dirty="0" err="1" smtClean="0"/>
              <a:t>нього</a:t>
            </a:r>
            <a:r>
              <a:rPr lang="ru-RU" dirty="0" smtClean="0"/>
              <a:t> говорили як про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найбагатших</a:t>
            </a:r>
            <a:r>
              <a:rPr lang="ru-RU" dirty="0" smtClean="0"/>
              <a:t> та </a:t>
            </a:r>
            <a:r>
              <a:rPr lang="ru-RU" dirty="0" err="1" smtClean="0"/>
              <a:t>найвпливовіших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«</a:t>
            </a:r>
            <a:r>
              <a:rPr lang="ru-RU" dirty="0" err="1" smtClean="0"/>
              <a:t>поклав</a:t>
            </a:r>
            <a:r>
              <a:rPr lang="ru-RU" dirty="0" smtClean="0"/>
              <a:t> око» на всю державу, а </a:t>
            </a:r>
            <a:r>
              <a:rPr lang="ru-RU" dirty="0" err="1" smtClean="0"/>
              <a:t>також</a:t>
            </a:r>
            <a:r>
              <a:rPr lang="ru-RU" dirty="0" smtClean="0"/>
              <a:t> як про реального </a:t>
            </a:r>
            <a:r>
              <a:rPr lang="ru-RU" dirty="0" err="1" smtClean="0"/>
              <a:t>суперника</a:t>
            </a:r>
            <a:r>
              <a:rPr lang="ru-RU" dirty="0" smtClean="0"/>
              <a:t> президента </a:t>
            </a:r>
            <a:r>
              <a:rPr lang="ru-RU" dirty="0" err="1" smtClean="0"/>
              <a:t>Леоніда</a:t>
            </a:r>
            <a:r>
              <a:rPr lang="ru-RU" dirty="0" smtClean="0"/>
              <a:t> </a:t>
            </a:r>
            <a:r>
              <a:rPr lang="ru-RU" dirty="0" err="1" smtClean="0"/>
              <a:t>Кучми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Ринат Ахметов</a:t>
            </a:r>
          </a:p>
          <a:p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Клюєв</a:t>
            </a:r>
            <a:endParaRPr lang="ru-RU" dirty="0" smtClean="0"/>
          </a:p>
          <a:p>
            <a:r>
              <a:rPr lang="ru-RU" dirty="0" err="1" smtClean="0"/>
              <a:t>Олександр</a:t>
            </a:r>
            <a:r>
              <a:rPr lang="ru-RU" dirty="0" smtClean="0"/>
              <a:t> Янукович</a:t>
            </a:r>
          </a:p>
          <a:p>
            <a:r>
              <a:rPr lang="ru-RU" dirty="0" err="1" smtClean="0"/>
              <a:t>Павло</a:t>
            </a:r>
            <a:r>
              <a:rPr lang="ru-RU" dirty="0" smtClean="0"/>
              <a:t> Лазаренко</a:t>
            </a:r>
          </a:p>
          <a:p>
            <a:pPr lvl="1"/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Коломойський</a:t>
            </a:r>
            <a:endParaRPr lang="ru-RU" dirty="0" smtClean="0"/>
          </a:p>
          <a:p>
            <a:pPr lvl="2"/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Тігіпко</a:t>
            </a:r>
            <a:endParaRPr lang="ru-RU" dirty="0" smtClean="0"/>
          </a:p>
          <a:p>
            <a:pPr lvl="2"/>
            <a:r>
              <a:rPr lang="ru-RU" dirty="0" err="1" smtClean="0"/>
              <a:t>Геннадій</a:t>
            </a:r>
            <a:r>
              <a:rPr lang="ru-RU" dirty="0" smtClean="0"/>
              <a:t> Боголюбов</a:t>
            </a:r>
          </a:p>
          <a:p>
            <a:pPr lvl="1"/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Пінчук</a:t>
            </a:r>
            <a:endParaRPr lang="ru-RU" dirty="0" smtClean="0"/>
          </a:p>
          <a:p>
            <a:pPr lvl="1"/>
            <a:r>
              <a:rPr lang="ru-RU" dirty="0" err="1" smtClean="0"/>
              <a:t>Юлія</a:t>
            </a:r>
            <a:r>
              <a:rPr lang="ru-RU" dirty="0" smtClean="0"/>
              <a:t> Тимошенко</a:t>
            </a:r>
          </a:p>
          <a:p>
            <a:r>
              <a:rPr lang="ru-RU" b="1" dirty="0" smtClean="0"/>
              <a:t>«</a:t>
            </a:r>
            <a:r>
              <a:rPr lang="ru-RU" b="1" dirty="0" err="1" smtClean="0"/>
              <a:t>київська</a:t>
            </a:r>
            <a:r>
              <a:rPr lang="ru-RU" b="1" dirty="0" smtClean="0"/>
              <a:t> </a:t>
            </a:r>
            <a:r>
              <a:rPr lang="ru-RU" b="1" dirty="0" err="1" smtClean="0"/>
              <a:t>сімка</a:t>
            </a:r>
            <a:r>
              <a:rPr lang="ru-RU" b="1" dirty="0" smtClean="0"/>
              <a:t>»</a:t>
            </a:r>
          </a:p>
          <a:p>
            <a:pPr lvl="1"/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Медведчук</a:t>
            </a:r>
            <a:endParaRPr lang="ru-RU" dirty="0" smtClean="0"/>
          </a:p>
          <a:p>
            <a:pPr lvl="1"/>
            <a:r>
              <a:rPr lang="ru-RU" dirty="0" smtClean="0"/>
              <a:t>Валентин </a:t>
            </a:r>
            <a:r>
              <a:rPr lang="ru-RU" dirty="0" err="1" smtClean="0"/>
              <a:t>Згурський</a:t>
            </a:r>
            <a:endParaRPr lang="ru-RU" dirty="0" smtClean="0"/>
          </a:p>
          <a:p>
            <a:pPr lvl="1"/>
            <a:r>
              <a:rPr lang="ru-RU" dirty="0" err="1" smtClean="0"/>
              <a:t>Григорій</a:t>
            </a:r>
            <a:r>
              <a:rPr lang="ru-RU" dirty="0" smtClean="0"/>
              <a:t> та </a:t>
            </a:r>
            <a:r>
              <a:rPr lang="ru-RU" dirty="0" err="1" smtClean="0"/>
              <a:t>Ігор</a:t>
            </a:r>
            <a:r>
              <a:rPr lang="ru-RU" dirty="0" smtClean="0"/>
              <a:t> </a:t>
            </a:r>
            <a:r>
              <a:rPr lang="ru-RU" dirty="0" err="1" smtClean="0"/>
              <a:t>Суркіси</a:t>
            </a:r>
            <a:endParaRPr lang="ru-RU" dirty="0" smtClean="0"/>
          </a:p>
          <a:p>
            <a:pPr lvl="1"/>
            <a:r>
              <a:rPr lang="ru-RU" dirty="0" smtClean="0"/>
              <a:t>Богдан </a:t>
            </a:r>
            <a:r>
              <a:rPr lang="ru-RU" dirty="0" err="1" smtClean="0"/>
              <a:t>Губський</a:t>
            </a:r>
            <a:endParaRPr lang="ru-RU" dirty="0" smtClean="0"/>
          </a:p>
          <a:p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Фірташ</a:t>
            </a:r>
            <a:endParaRPr lang="ru-RU" dirty="0" smtClean="0"/>
          </a:p>
          <a:p>
            <a:r>
              <a:rPr lang="ru-RU" dirty="0" smtClean="0"/>
              <a:t>Петро Порошенко</a:t>
            </a:r>
          </a:p>
          <a:p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err="1" smtClean="0"/>
              <a:t>Черновецький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олігархів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4500594" cy="578647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vi-VN" b="1" dirty="0" smtClean="0"/>
              <a:t>Рінат Леонідович Ахметов</a:t>
            </a:r>
            <a:r>
              <a:rPr lang="vi-VN" dirty="0" smtClean="0"/>
              <a:t> (нар. 21 вересня 1966, Донецьк) — народний депутат України(2006–2007 рр., 2007–2012 рр.), найбагатша людина України, підприємець, президент футбольного клубу «Шахтар», власник компанії «</a:t>
            </a:r>
            <a:r>
              <a:rPr lang="en-US" dirty="0" smtClean="0"/>
              <a:t>System Capital Management», </a:t>
            </a:r>
            <a:r>
              <a:rPr lang="vi-VN" dirty="0" smtClean="0"/>
              <a:t>благодійного фонду «Розвиток України» та фонду «Ефективне управління».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Ахметов Рінат Леонідович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Akhmetov_Rinat_Leonid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71546"/>
            <a:ext cx="3612280" cy="481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err="1" smtClean="0"/>
              <a:t>Народився</a:t>
            </a:r>
            <a:r>
              <a:rPr lang="ru-RU" sz="1800" dirty="0" smtClean="0"/>
              <a:t> 21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 1966 року в </a:t>
            </a:r>
            <a:r>
              <a:rPr lang="ru-RU" sz="1800" dirty="0" err="1" smtClean="0"/>
              <a:t>Донецьку</a:t>
            </a:r>
            <a:r>
              <a:rPr lang="ru-RU" sz="1800" dirty="0" smtClean="0"/>
              <a:t> 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сім'ї</a:t>
            </a:r>
            <a:r>
              <a:rPr lang="ru-RU" sz="1800" dirty="0" smtClean="0"/>
              <a:t> </a:t>
            </a:r>
            <a:r>
              <a:rPr lang="ru-RU" sz="1800" dirty="0" err="1" smtClean="0"/>
              <a:t>шахтаря</a:t>
            </a:r>
            <a:r>
              <a:rPr lang="ru-RU" sz="1800" dirty="0" smtClean="0"/>
              <a:t>, за </a:t>
            </a:r>
            <a:r>
              <a:rPr lang="ru-RU" sz="1800" dirty="0" err="1" smtClean="0"/>
              <a:t>національністю</a:t>
            </a:r>
            <a:r>
              <a:rPr lang="ru-RU" sz="1800" dirty="0" smtClean="0"/>
              <a:t> — татарин.</a:t>
            </a:r>
            <a:br>
              <a:rPr lang="ru-RU" sz="1800" dirty="0" smtClean="0"/>
            </a:br>
            <a:r>
              <a:rPr lang="ru-RU" sz="1800" dirty="0" smtClean="0"/>
              <a:t>2001 року </a:t>
            </a:r>
            <a:r>
              <a:rPr lang="ru-RU" sz="1800" dirty="0" err="1" smtClean="0"/>
              <a:t>закінчив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економічний</a:t>
            </a:r>
            <a:r>
              <a:rPr lang="ru-RU" sz="1800" dirty="0" smtClean="0"/>
              <a:t> факультет </a:t>
            </a:r>
            <a:r>
              <a:rPr lang="ru-RU" sz="1800" dirty="0" err="1" smtClean="0"/>
              <a:t>Донецького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університету</a:t>
            </a:r>
            <a:r>
              <a:rPr lang="ru-RU" sz="1800" dirty="0" smtClean="0"/>
              <a:t> за </a:t>
            </a:r>
            <a:r>
              <a:rPr lang="ru-RU" sz="1800" dirty="0" err="1" smtClean="0"/>
              <a:t>спеціальністю</a:t>
            </a:r>
            <a:r>
              <a:rPr lang="ru-RU" sz="1800" dirty="0" smtClean="0"/>
              <a:t> «Маркетинг» З 1996 року — президент футбольного клубу «</a:t>
            </a:r>
            <a:r>
              <a:rPr lang="ru-RU" sz="1800" dirty="0" err="1" smtClean="0"/>
              <a:t>Шахтар</a:t>
            </a:r>
            <a:r>
              <a:rPr lang="ru-RU" sz="1800" dirty="0" smtClean="0"/>
              <a:t>». Член </a:t>
            </a:r>
            <a:r>
              <a:rPr lang="ru-RU" sz="1800" dirty="0" err="1" smtClean="0"/>
              <a:t>фракції</a:t>
            </a:r>
            <a:r>
              <a:rPr lang="ru-RU" sz="1800" dirty="0" smtClean="0"/>
              <a:t> </a:t>
            </a:r>
            <a:r>
              <a:rPr lang="ru-RU" sz="1800" dirty="0" err="1" smtClean="0"/>
              <a:t>Партії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Регіонів</a:t>
            </a:r>
            <a:r>
              <a:rPr lang="ru-RU" sz="1800" dirty="0" smtClean="0"/>
              <a:t> у </a:t>
            </a:r>
            <a:r>
              <a:rPr lang="ru-RU" sz="1800" dirty="0" err="1" smtClean="0"/>
              <a:t>Верховній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5-го </a:t>
            </a:r>
            <a:r>
              <a:rPr lang="ru-RU" sz="1800" dirty="0" err="1" smtClean="0"/>
              <a:t>скликання</a:t>
            </a:r>
            <a:r>
              <a:rPr lang="ru-RU" sz="1800" dirty="0" smtClean="0"/>
              <a:t> (№ 7 у </a:t>
            </a:r>
            <a:r>
              <a:rPr lang="ru-RU" sz="1800" dirty="0" err="1" smtClean="0"/>
              <a:t>виборчому</a:t>
            </a:r>
            <a:r>
              <a:rPr lang="ru-RU" sz="1800" dirty="0" smtClean="0"/>
              <a:t> списку на </a:t>
            </a:r>
            <a:r>
              <a:rPr lang="ru-RU" sz="1800" dirty="0" err="1" smtClean="0"/>
              <a:t>парламентських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виборах</a:t>
            </a:r>
            <a:r>
              <a:rPr lang="ru-RU" sz="1800" dirty="0" smtClean="0"/>
              <a:t> 2006 року) та у </a:t>
            </a:r>
            <a:r>
              <a:rPr lang="ru-RU" sz="1800" dirty="0" err="1" smtClean="0"/>
              <a:t>Верховній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6-го </a:t>
            </a:r>
            <a:r>
              <a:rPr lang="ru-RU" sz="1800" dirty="0" err="1" smtClean="0"/>
              <a:t>скликання</a:t>
            </a:r>
            <a:r>
              <a:rPr lang="ru-RU" sz="1800" dirty="0" smtClean="0"/>
              <a:t> (№ 7 у </a:t>
            </a:r>
            <a:r>
              <a:rPr lang="ru-RU" sz="1800" dirty="0" err="1" smtClean="0"/>
              <a:t>виборчому</a:t>
            </a:r>
            <a:r>
              <a:rPr lang="ru-RU" sz="1800" dirty="0" smtClean="0"/>
              <a:t> списку на </a:t>
            </a:r>
            <a:r>
              <a:rPr lang="ru-RU" sz="1800" dirty="0" err="1" smtClean="0"/>
              <a:t>парламентських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виборах</a:t>
            </a:r>
            <a:r>
              <a:rPr lang="ru-RU" sz="1800" dirty="0" smtClean="0"/>
              <a:t> 2007 року). За словами </a:t>
            </a:r>
            <a:r>
              <a:rPr lang="ru-RU" sz="1800" dirty="0" err="1" smtClean="0"/>
              <a:t>лідера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Олександра</a:t>
            </a:r>
            <a:r>
              <a:rPr lang="ru-RU" sz="1800" dirty="0" smtClean="0"/>
              <a:t> </a:t>
            </a:r>
            <a:r>
              <a:rPr lang="ru-RU" sz="1800" dirty="0" err="1" smtClean="0"/>
              <a:t>Єфремова</a:t>
            </a:r>
            <a:r>
              <a:rPr lang="ru-RU" sz="1800" dirty="0" smtClean="0"/>
              <a:t>, </a:t>
            </a:r>
            <a:r>
              <a:rPr lang="ru-RU" sz="1800" dirty="0" err="1" smtClean="0"/>
              <a:t>Рінат</a:t>
            </a:r>
            <a:r>
              <a:rPr lang="ru-RU" sz="1800" dirty="0" smtClean="0"/>
              <a:t> Ахметов </a:t>
            </a:r>
            <a:r>
              <a:rPr lang="ru-RU" sz="1800" dirty="0" err="1" smtClean="0"/>
              <a:t>надає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фракції</a:t>
            </a:r>
            <a:r>
              <a:rPr lang="ru-RU" sz="1800" dirty="0" smtClean="0"/>
              <a:t> «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серйозну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підтримку</a:t>
            </a:r>
            <a:r>
              <a:rPr lang="ru-RU" sz="1800" dirty="0" smtClean="0"/>
              <a:t>»,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аналітичні</a:t>
            </a:r>
            <a:r>
              <a:rPr lang="ru-RU" sz="1800" dirty="0" smtClean="0"/>
              <a:t> та </a:t>
            </a:r>
            <a:r>
              <a:rPr lang="ru-RU" sz="1800" dirty="0" err="1" smtClean="0"/>
              <a:t>експертні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Ахметова </a:t>
            </a:r>
            <a:r>
              <a:rPr lang="ru-RU" sz="1800" dirty="0" err="1" smtClean="0"/>
              <a:t>розробляють</a:t>
            </a:r>
            <a:r>
              <a:rPr lang="ru-RU" sz="1800" dirty="0" smtClean="0"/>
              <a:t> для парламенту </a:t>
            </a:r>
            <a:r>
              <a:rPr lang="ru-RU" sz="1800" dirty="0" err="1" smtClean="0"/>
              <a:t>свої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рекомендації</a:t>
            </a:r>
            <a:r>
              <a:rPr lang="ru-RU" sz="1800" dirty="0" smtClean="0"/>
              <a:t> по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законопроектах.</a:t>
            </a:r>
          </a:p>
          <a:p>
            <a:pPr algn="ctr">
              <a:buNone/>
            </a:pPr>
            <a:r>
              <a:rPr lang="ru-RU" sz="1800" dirty="0" err="1" smtClean="0"/>
              <a:t>Рінат</a:t>
            </a:r>
            <a:r>
              <a:rPr lang="ru-RU" sz="1800" dirty="0" smtClean="0"/>
              <a:t> Ахметов </a:t>
            </a:r>
            <a:r>
              <a:rPr lang="ru-RU" sz="1800" dirty="0" err="1" smtClean="0"/>
              <a:t>є</a:t>
            </a:r>
            <a:r>
              <a:rPr lang="ru-RU" sz="1800" dirty="0" smtClean="0"/>
              <a:t> рекордсменом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пропущених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засідань</a:t>
            </a:r>
            <a:r>
              <a:rPr lang="ru-RU" sz="1800" dirty="0" smtClean="0"/>
              <a:t> парламенту — за </a:t>
            </a:r>
            <a:r>
              <a:rPr lang="ru-RU" sz="1800" dirty="0" err="1" smtClean="0"/>
              <a:t>чотири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половиною роки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пройшов</a:t>
            </a:r>
            <a:r>
              <a:rPr lang="ru-RU" sz="1800" dirty="0" smtClean="0"/>
              <a:t> </a:t>
            </a:r>
            <a:r>
              <a:rPr lang="ru-RU" sz="1800" dirty="0" err="1" smtClean="0"/>
              <a:t>письмову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реєстрацію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один раз,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пропустив 529 </a:t>
            </a:r>
            <a:r>
              <a:rPr lang="ru-RU" sz="1800" dirty="0" err="1" smtClean="0"/>
              <a:t>з</a:t>
            </a:r>
            <a:r>
              <a:rPr lang="ru-RU" sz="1800" dirty="0" smtClean="0"/>
              <a:t> 530 </a:t>
            </a:r>
            <a:r>
              <a:rPr lang="ru-RU" sz="1800" dirty="0" err="1" smtClean="0"/>
              <a:t>сесійних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засідань</a:t>
            </a:r>
            <a:r>
              <a:rPr lang="ru-RU" sz="1800" dirty="0" smtClean="0"/>
              <a:t>. </a:t>
            </a:r>
            <a:r>
              <a:rPr lang="ru-RU" sz="1800" dirty="0" err="1" smtClean="0"/>
              <a:t>Офіційна</a:t>
            </a:r>
            <a:r>
              <a:rPr lang="ru-RU" sz="1800" dirty="0" smtClean="0"/>
              <a:t> причина </a:t>
            </a:r>
            <a:r>
              <a:rPr lang="ru-RU" sz="1800" dirty="0" err="1" smtClean="0"/>
              <a:t>відсутності</a:t>
            </a:r>
            <a:r>
              <a:rPr lang="ru-RU" sz="1800" dirty="0" smtClean="0"/>
              <a:t> Ахметова </a:t>
            </a:r>
            <a:r>
              <a:rPr lang="ru-RU" sz="1800" dirty="0" err="1" smtClean="0"/>
              <a:t>позначена</a:t>
            </a:r>
            <a:r>
              <a:rPr lang="ru-RU" sz="1800" dirty="0" smtClean="0"/>
              <a:t> як «</a:t>
            </a:r>
            <a:r>
              <a:rPr lang="ru-RU" sz="1800" dirty="0" err="1" smtClean="0"/>
              <a:t>невідома</a:t>
            </a:r>
            <a:r>
              <a:rPr lang="ru-RU" sz="1800" dirty="0" smtClean="0"/>
              <a:t>». При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депутатської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картки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відсутнього</a:t>
            </a:r>
            <a:r>
              <a:rPr lang="ru-RU" sz="1800" dirty="0" smtClean="0"/>
              <a:t> у </a:t>
            </a:r>
            <a:r>
              <a:rPr lang="ru-RU" sz="1800" dirty="0" err="1" smtClean="0"/>
              <a:t>сесійній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залі</a:t>
            </a:r>
            <a:r>
              <a:rPr lang="ru-RU" sz="1800" dirty="0" smtClean="0"/>
              <a:t> Ахметова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колеги</a:t>
            </a:r>
            <a:r>
              <a:rPr lang="ru-RU" sz="1800" dirty="0" smtClean="0"/>
              <a:t> по </a:t>
            </a:r>
            <a:r>
              <a:rPr lang="ru-RU" sz="1800" dirty="0" err="1" smtClean="0"/>
              <a:t>фракції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голосували</a:t>
            </a:r>
            <a:r>
              <a:rPr lang="ru-RU" sz="1800" dirty="0" smtClean="0"/>
              <a:t> за практично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запропоновані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регіонів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законопроекти</a:t>
            </a:r>
            <a:r>
              <a:rPr lang="ru-RU" sz="1800" dirty="0" smtClean="0"/>
              <a:t>, в тому </a:t>
            </a:r>
            <a:r>
              <a:rPr lang="ru-RU" sz="1800" dirty="0" err="1" smtClean="0"/>
              <a:t>числі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за </a:t>
            </a:r>
            <a:r>
              <a:rPr lang="ru-RU" sz="1800" dirty="0" err="1" smtClean="0"/>
              <a:t>резонансний</a:t>
            </a:r>
            <a:r>
              <a:rPr lang="ru-RU" sz="1800" dirty="0" smtClean="0"/>
              <a:t> проект Закону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 «Про засади </a:t>
            </a:r>
            <a:r>
              <a:rPr lang="ru-RU" sz="1800" dirty="0" err="1" smtClean="0"/>
              <a:t>державної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політики</a:t>
            </a:r>
            <a:r>
              <a:rPr lang="ru-RU" sz="1800" dirty="0" smtClean="0"/>
              <a:t>»,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посилює</a:t>
            </a:r>
            <a:r>
              <a:rPr lang="ru-RU" sz="1800" dirty="0" smtClean="0"/>
              <a:t> статус </a:t>
            </a:r>
            <a:r>
              <a:rPr lang="ru-RU" sz="1800" dirty="0" err="1" smtClean="0"/>
              <a:t>російської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, як у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читанні</a:t>
            </a:r>
            <a:r>
              <a:rPr lang="ru-RU" sz="1800" dirty="0" smtClean="0"/>
              <a:t>, так </a:t>
            </a:r>
            <a:r>
              <a:rPr lang="ru-RU" sz="1800" dirty="0" err="1" smtClean="0"/>
              <a:t>і</a:t>
            </a:r>
            <a:r>
              <a:rPr lang="ru-RU" sz="1800" dirty="0" smtClean="0"/>
              <a:t> в </a:t>
            </a:r>
            <a:r>
              <a:rPr lang="ru-RU" sz="1800" dirty="0" err="1" smtClean="0"/>
              <a:t>цілому.У</a:t>
            </a:r>
            <a:r>
              <a:rPr lang="ru-RU" sz="1800" dirty="0" smtClean="0"/>
              <a:t> </a:t>
            </a:r>
            <a:r>
              <a:rPr lang="ru-RU" sz="1800" dirty="0" err="1" smtClean="0"/>
              <a:t>парламентських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виборах</a:t>
            </a:r>
            <a:r>
              <a:rPr lang="ru-RU" sz="1800" dirty="0" smtClean="0"/>
              <a:t> 2012 р. </a:t>
            </a:r>
            <a:r>
              <a:rPr lang="ru-RU" sz="1800" dirty="0" err="1" smtClean="0"/>
              <a:t>Рінат</a:t>
            </a:r>
            <a:r>
              <a:rPr lang="ru-RU" sz="1800" dirty="0" smtClean="0"/>
              <a:t> Ахметов </a:t>
            </a:r>
            <a:r>
              <a:rPr lang="ru-RU" sz="1800" dirty="0" err="1" smtClean="0"/>
              <a:t>участі</a:t>
            </a:r>
            <a:r>
              <a:rPr lang="ru-RU" sz="1800" dirty="0" smtClean="0"/>
              <a:t> не брав,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підкреслив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збирається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припиняти</a:t>
            </a:r>
            <a:r>
              <a:rPr lang="ru-RU" sz="1800" dirty="0" smtClean="0"/>
              <a:t> </a:t>
            </a:r>
            <a:r>
              <a:rPr lang="ru-RU" sz="1800" dirty="0" err="1" smtClean="0"/>
              <a:t>благочинну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діяльність</a:t>
            </a:r>
            <a:r>
              <a:rPr lang="ru-RU" sz="1800" dirty="0" smtClean="0"/>
              <a:t>..</a:t>
            </a: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4286280" cy="56436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Андрій</a:t>
            </a:r>
            <a:r>
              <a:rPr lang="ru-RU" b="1" dirty="0" smtClean="0"/>
              <a:t> Петрович </a:t>
            </a:r>
            <a:r>
              <a:rPr lang="ru-RU" b="1" dirty="0" err="1" smtClean="0"/>
              <a:t>Клюєв</a:t>
            </a:r>
            <a:r>
              <a:rPr lang="ru-RU" dirty="0" smtClean="0"/>
              <a:t> ( 12 </a:t>
            </a:r>
            <a:r>
              <a:rPr lang="ru-RU" dirty="0" err="1" smtClean="0"/>
              <a:t>серпня</a:t>
            </a:r>
            <a:r>
              <a:rPr lang="ru-RU" dirty="0" smtClean="0"/>
              <a:t> 1964, </a:t>
            </a:r>
            <a:r>
              <a:rPr lang="ru-RU" dirty="0" err="1" smtClean="0"/>
              <a:t>Донецьк</a:t>
            </a:r>
            <a:r>
              <a:rPr lang="ru-RU" dirty="0" smtClean="0"/>
              <a:t>) —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 та </a:t>
            </a:r>
            <a:r>
              <a:rPr lang="ru-RU" dirty="0" err="1" smtClean="0"/>
              <a:t>бізнесмен</a:t>
            </a:r>
            <a:r>
              <a:rPr lang="ru-RU" dirty="0" smtClean="0"/>
              <a:t>. </a:t>
            </a:r>
            <a:r>
              <a:rPr lang="ru-RU" dirty="0" err="1" smtClean="0"/>
              <a:t>Колишній</a:t>
            </a:r>
            <a:r>
              <a:rPr lang="ru-RU" dirty="0" smtClean="0"/>
              <a:t> глава </a:t>
            </a:r>
            <a:r>
              <a:rPr lang="ru-RU" dirty="0" err="1" smtClean="0"/>
              <a:t>Адміністрації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(</a:t>
            </a:r>
            <a:r>
              <a:rPr lang="ru-RU" dirty="0" err="1" smtClean="0"/>
              <a:t>призначений</a:t>
            </a:r>
            <a:r>
              <a:rPr lang="ru-RU" dirty="0" smtClean="0"/>
              <a:t> на посаду 24 </a:t>
            </a:r>
            <a:r>
              <a:rPr lang="ru-RU" dirty="0" err="1" smtClean="0"/>
              <a:t>січня</a:t>
            </a:r>
            <a:r>
              <a:rPr lang="ru-RU" dirty="0" smtClean="0"/>
              <a:t> 2014 року, 25 лютого того ж року подав у </a:t>
            </a:r>
            <a:r>
              <a:rPr lang="ru-RU" dirty="0" err="1" smtClean="0"/>
              <a:t>відставку</a:t>
            </a:r>
            <a:r>
              <a:rPr lang="ru-RU" dirty="0" smtClean="0"/>
              <a:t>). У 2011 р. </a:t>
            </a:r>
            <a:r>
              <a:rPr lang="ru-RU" dirty="0" err="1" smtClean="0"/>
              <a:t>посідав</a:t>
            </a:r>
            <a:r>
              <a:rPr lang="ru-RU" dirty="0" smtClean="0"/>
              <a:t> </a:t>
            </a:r>
            <a:r>
              <a:rPr lang="ru-RU" dirty="0" err="1" smtClean="0"/>
              <a:t>сьоме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рейтингу «</a:t>
            </a:r>
            <a:r>
              <a:rPr lang="ru-RU" dirty="0" err="1" smtClean="0"/>
              <a:t>Найвпливовіші</a:t>
            </a:r>
            <a:r>
              <a:rPr lang="ru-RU" dirty="0" smtClean="0"/>
              <a:t> люди </a:t>
            </a:r>
            <a:r>
              <a:rPr lang="ru-RU" dirty="0" err="1" smtClean="0"/>
              <a:t>України</a:t>
            </a:r>
            <a:r>
              <a:rPr lang="ru-RU" dirty="0" smtClean="0"/>
              <a:t>» журналу </a:t>
            </a:r>
            <a:r>
              <a:rPr lang="ru-RU" i="1" dirty="0" err="1" smtClean="0"/>
              <a:t>Кореспондент</a:t>
            </a:r>
            <a:r>
              <a:rPr lang="ru-RU" dirty="0" smtClean="0"/>
              <a:t>. </a:t>
            </a:r>
            <a:r>
              <a:rPr lang="ru-RU" dirty="0" err="1" smtClean="0"/>
              <a:t>Його</a:t>
            </a:r>
            <a:r>
              <a:rPr lang="ru-RU" dirty="0" smtClean="0"/>
              <a:t> брат, 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Клюєв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бізнесмен</a:t>
            </a:r>
            <a:r>
              <a:rPr lang="ru-RU" dirty="0" smtClean="0"/>
              <a:t>. У 2006 р. </a:t>
            </a:r>
            <a:r>
              <a:rPr lang="ru-RU" dirty="0" err="1" smtClean="0"/>
              <a:t>експерти</a:t>
            </a:r>
            <a:r>
              <a:rPr lang="ru-RU" dirty="0" smtClean="0"/>
              <a:t> </a:t>
            </a:r>
            <a:r>
              <a:rPr lang="ru-RU" dirty="0" err="1" smtClean="0"/>
              <a:t>оцінили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 </a:t>
            </a:r>
            <a:r>
              <a:rPr lang="ru-RU" dirty="0" err="1" smtClean="0"/>
              <a:t>Клюєвих</a:t>
            </a:r>
            <a:r>
              <a:rPr lang="ru-RU" dirty="0" smtClean="0"/>
              <a:t> у $144 млн. У </a:t>
            </a:r>
            <a:r>
              <a:rPr lang="ru-RU" dirty="0" err="1" smtClean="0"/>
              <a:t>червні</a:t>
            </a:r>
            <a:r>
              <a:rPr lang="ru-RU" dirty="0" smtClean="0"/>
              <a:t> 2009-го </a:t>
            </a:r>
            <a:r>
              <a:rPr lang="ru-RU" dirty="0" err="1" smtClean="0"/>
              <a:t>брати</a:t>
            </a:r>
            <a:r>
              <a:rPr lang="ru-RU" dirty="0" smtClean="0"/>
              <a:t> </a:t>
            </a:r>
            <a:r>
              <a:rPr lang="ru-RU" dirty="0" err="1" smtClean="0"/>
              <a:t>Клюєви</a:t>
            </a:r>
            <a:r>
              <a:rPr lang="ru-RU" dirty="0" smtClean="0"/>
              <a:t> </a:t>
            </a:r>
            <a:r>
              <a:rPr lang="ru-RU" dirty="0" err="1" smtClean="0"/>
              <a:t>зайняли</a:t>
            </a:r>
            <a:r>
              <a:rPr lang="ru-RU" dirty="0" smtClean="0"/>
              <a:t> сорок </a:t>
            </a:r>
            <a:r>
              <a:rPr lang="ru-RU" dirty="0" err="1" smtClean="0"/>
              <a:t>восьме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рейтингу </a:t>
            </a:r>
            <a:r>
              <a:rPr lang="ru-RU" i="1" dirty="0" err="1" smtClean="0"/>
              <a:t>Кореспондента</a:t>
            </a:r>
            <a:r>
              <a:rPr lang="ru-RU" dirty="0" smtClean="0"/>
              <a:t>, список «Топ 50 </a:t>
            </a:r>
            <a:r>
              <a:rPr lang="ru-RU" dirty="0" err="1" smtClean="0"/>
              <a:t>найбагатших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передбачуваним</a:t>
            </a:r>
            <a:r>
              <a:rPr lang="ru-RU" dirty="0" smtClean="0"/>
              <a:t> </a:t>
            </a:r>
            <a:r>
              <a:rPr lang="ru-RU" dirty="0" err="1" smtClean="0"/>
              <a:t>багатством</a:t>
            </a:r>
            <a:r>
              <a:rPr lang="ru-RU" dirty="0" smtClean="0"/>
              <a:t>» у </a:t>
            </a:r>
            <a:r>
              <a:rPr lang="ru-RU" dirty="0" err="1" smtClean="0"/>
              <a:t>розмірі</a:t>
            </a:r>
            <a:r>
              <a:rPr lang="ru-RU" dirty="0" smtClean="0"/>
              <a:t> $227 млн.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Клюєв Андрій Петрович</a:t>
            </a:r>
            <a:endParaRPr lang="uk-UA" dirty="0"/>
          </a:p>
        </p:txBody>
      </p:sp>
      <p:pic>
        <p:nvPicPr>
          <p:cNvPr id="4" name="Рисунок 3" descr="200px-Klyev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071546"/>
            <a:ext cx="3413140" cy="486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7151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гірничий</a:t>
            </a:r>
            <a:r>
              <a:rPr lang="ru-RU" dirty="0" smtClean="0"/>
              <a:t> факультет </a:t>
            </a:r>
            <a:r>
              <a:rPr lang="ru-RU" dirty="0" err="1" smtClean="0"/>
              <a:t>Донецького</a:t>
            </a:r>
            <a:r>
              <a:rPr lang="ru-RU" dirty="0" smtClean="0"/>
              <a:t> </a:t>
            </a:r>
            <a:r>
              <a:rPr lang="ru-RU" dirty="0" err="1" smtClean="0"/>
              <a:t>політехнічного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 (</a:t>
            </a:r>
            <a:r>
              <a:rPr lang="ru-RU" dirty="0" err="1" smtClean="0"/>
              <a:t>нині</a:t>
            </a:r>
            <a:r>
              <a:rPr lang="ru-RU" dirty="0" smtClean="0"/>
              <a:t> — </a:t>
            </a:r>
            <a:r>
              <a:rPr lang="ru-RU" i="1" dirty="0" err="1" smtClean="0"/>
              <a:t>Донецький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національний</a:t>
            </a:r>
            <a:r>
              <a:rPr lang="ru-RU" i="1" dirty="0" smtClean="0"/>
              <a:t> </a:t>
            </a:r>
            <a:r>
              <a:rPr lang="ru-RU" i="1" dirty="0" err="1" smtClean="0"/>
              <a:t>технічний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dirty="0" smtClean="0"/>
              <a:t>) за </a:t>
            </a:r>
            <a:r>
              <a:rPr lang="ru-RU" dirty="0" err="1" smtClean="0"/>
              <a:t>фахом</a:t>
            </a:r>
            <a:r>
              <a:rPr lang="ru-RU" dirty="0" smtClean="0"/>
              <a:t> </a:t>
            </a:r>
            <a:r>
              <a:rPr lang="ru-RU" dirty="0" err="1" smtClean="0"/>
              <a:t>автоматизація</a:t>
            </a:r>
            <a:r>
              <a:rPr lang="ru-RU" dirty="0" smtClean="0"/>
              <a:t> та комплексна </a:t>
            </a:r>
            <a:r>
              <a:rPr lang="ru-RU" dirty="0" err="1" smtClean="0"/>
              <a:t>механізація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. Кандидат </a:t>
            </a:r>
            <a:r>
              <a:rPr lang="ru-RU" dirty="0" err="1" smtClean="0"/>
              <a:t>технічних</a:t>
            </a:r>
            <a:r>
              <a:rPr lang="ru-RU" dirty="0" smtClean="0"/>
              <a:t> наук.</a:t>
            </a:r>
          </a:p>
          <a:p>
            <a:pPr algn="ctr">
              <a:buNone/>
            </a:pPr>
            <a:r>
              <a:rPr lang="ru-RU" dirty="0" err="1" smtClean="0"/>
              <a:t>Трудова</a:t>
            </a:r>
            <a:r>
              <a:rPr lang="ru-RU" dirty="0" smtClean="0"/>
              <a:t> </a:t>
            </a:r>
            <a:r>
              <a:rPr lang="ru-RU" dirty="0" err="1" smtClean="0"/>
              <a:t>біографія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smtClean="0"/>
              <a:t>1983 — </a:t>
            </a:r>
            <a:r>
              <a:rPr lang="ru-RU" dirty="0" err="1" smtClean="0"/>
              <a:t>підземний</a:t>
            </a:r>
            <a:r>
              <a:rPr lang="ru-RU" dirty="0" smtClean="0"/>
              <a:t> </a:t>
            </a:r>
            <a:r>
              <a:rPr lang="ru-RU" dirty="0" err="1" smtClean="0"/>
              <a:t>гірничий</a:t>
            </a:r>
            <a:r>
              <a:rPr lang="ru-RU" dirty="0" smtClean="0"/>
              <a:t> </a:t>
            </a:r>
            <a:r>
              <a:rPr lang="ru-RU" dirty="0" err="1" smtClean="0"/>
              <a:t>робітникшахти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А. </a:t>
            </a:r>
            <a:r>
              <a:rPr lang="ru-RU" dirty="0" err="1" smtClean="0"/>
              <a:t>Засядька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1984 — </a:t>
            </a:r>
            <a:r>
              <a:rPr lang="ru-RU" dirty="0" err="1" smtClean="0"/>
              <a:t>учень</a:t>
            </a:r>
            <a:r>
              <a:rPr lang="ru-RU" dirty="0" smtClean="0"/>
              <a:t> </a:t>
            </a:r>
            <a:r>
              <a:rPr lang="ru-RU" dirty="0" err="1" smtClean="0"/>
              <a:t>гірноробочого</a:t>
            </a:r>
            <a:r>
              <a:rPr lang="ru-RU" dirty="0" smtClean="0"/>
              <a:t> </a:t>
            </a:r>
            <a:r>
              <a:rPr lang="ru-RU" dirty="0" err="1" smtClean="0"/>
              <a:t>очисного</a:t>
            </a:r>
            <a:r>
              <a:rPr lang="ru-RU" dirty="0" smtClean="0"/>
              <a:t> забою </a:t>
            </a:r>
            <a:r>
              <a:rPr lang="ru-RU" dirty="0" err="1" smtClean="0"/>
              <a:t>шахти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М. Горького.</a:t>
            </a:r>
          </a:p>
          <a:p>
            <a:pPr algn="ctr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заступником начальника, начальником </a:t>
            </a:r>
            <a:r>
              <a:rPr lang="ru-RU" dirty="0" err="1" smtClean="0"/>
              <a:t>дільниці</a:t>
            </a:r>
            <a:r>
              <a:rPr lang="ru-RU" dirty="0" smtClean="0"/>
              <a:t> шахтного транспорту </a:t>
            </a:r>
            <a:r>
              <a:rPr lang="ru-RU" dirty="0" err="1" smtClean="0"/>
              <a:t>шахти</a:t>
            </a:r>
            <a:r>
              <a:rPr lang="ru-RU" dirty="0" smtClean="0"/>
              <a:t> «</a:t>
            </a:r>
            <a:r>
              <a:rPr lang="ru-RU" dirty="0" err="1" smtClean="0"/>
              <a:t>Білоріченська</a:t>
            </a:r>
            <a:r>
              <a:rPr lang="ru-RU" dirty="0" smtClean="0"/>
              <a:t>» ВО «</a:t>
            </a:r>
            <a:r>
              <a:rPr lang="ru-RU" dirty="0" err="1" smtClean="0"/>
              <a:t>Ворошиловградвугілля</a:t>
            </a:r>
            <a:r>
              <a:rPr lang="ru-RU" dirty="0" smtClean="0"/>
              <a:t>»,</a:t>
            </a:r>
          </a:p>
          <a:p>
            <a:pPr algn="ctr">
              <a:buNone/>
            </a:pP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аспірантом</a:t>
            </a:r>
            <a:r>
              <a:rPr lang="ru-RU" dirty="0" smtClean="0"/>
              <a:t>, </a:t>
            </a:r>
            <a:r>
              <a:rPr lang="ru-RU" dirty="0" err="1" smtClean="0"/>
              <a:t>працівником</a:t>
            </a:r>
            <a:r>
              <a:rPr lang="ru-RU" dirty="0" smtClean="0"/>
              <a:t> </a:t>
            </a:r>
            <a:r>
              <a:rPr lang="ru-RU" dirty="0" err="1" smtClean="0"/>
              <a:t>Донецького</a:t>
            </a:r>
            <a:r>
              <a:rPr lang="ru-RU" dirty="0" smtClean="0"/>
              <a:t> </a:t>
            </a:r>
            <a:r>
              <a:rPr lang="ru-RU" dirty="0" err="1" smtClean="0"/>
              <a:t>політехнічного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Очолював</a:t>
            </a:r>
            <a:r>
              <a:rPr lang="ru-RU" dirty="0" smtClean="0"/>
              <a:t> низку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вугільного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1994 —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 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обласної</a:t>
            </a:r>
            <a:r>
              <a:rPr lang="ru-RU" dirty="0" smtClean="0"/>
              <a:t> ради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виконавчої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Листопад 1995 — </a:t>
            </a:r>
            <a:r>
              <a:rPr lang="ru-RU" dirty="0" err="1" smtClean="0"/>
              <a:t>квітень</a:t>
            </a:r>
            <a:r>
              <a:rPr lang="ru-RU" dirty="0" smtClean="0"/>
              <a:t> 1996 —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</a:t>
            </a:r>
            <a:r>
              <a:rPr lang="ru-RU" dirty="0" err="1" smtClean="0"/>
              <a:t>приватизації</a:t>
            </a:r>
            <a:r>
              <a:rPr lang="ru-RU" dirty="0" smtClean="0"/>
              <a:t>, </a:t>
            </a:r>
            <a:r>
              <a:rPr lang="ru-RU" dirty="0" err="1" smtClean="0"/>
              <a:t>реформування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та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вугільної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 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облдержадміністрації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1996 — перший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Донецького</a:t>
            </a:r>
            <a:r>
              <a:rPr lang="ru-RU" dirty="0" smtClean="0"/>
              <a:t> </a:t>
            </a:r>
            <a:r>
              <a:rPr lang="ru-RU" dirty="0" err="1" smtClean="0"/>
              <a:t>міськвиконкому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1998 —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політико-правової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заступник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територій</a:t>
            </a:r>
            <a:r>
              <a:rPr lang="ru-RU" dirty="0" smtClean="0"/>
              <a:t> та </a:t>
            </a:r>
            <a:r>
              <a:rPr lang="ru-RU" dirty="0" err="1" smtClean="0"/>
              <a:t>зовнішньоекономічних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народного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Донецької</a:t>
            </a:r>
            <a:r>
              <a:rPr lang="ru-RU" dirty="0" smtClean="0"/>
              <a:t> </a:t>
            </a:r>
            <a:r>
              <a:rPr lang="ru-RU" dirty="0" err="1" smtClean="0"/>
              <a:t>облдержадміністрації</a:t>
            </a:r>
            <a:r>
              <a:rPr lang="ru-RU" dirty="0" smtClean="0"/>
              <a:t>. На І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з'їзду</a:t>
            </a:r>
            <a:r>
              <a:rPr lang="ru-RU" dirty="0" smtClean="0"/>
              <a:t> 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14 </a:t>
            </a:r>
            <a:r>
              <a:rPr lang="ru-RU" dirty="0" err="1" smtClean="0"/>
              <a:t>грудня</a:t>
            </a:r>
            <a:r>
              <a:rPr lang="ru-RU" dirty="0" smtClean="0"/>
              <a:t> 2001 року </a:t>
            </a:r>
            <a:r>
              <a:rPr lang="ru-RU" dirty="0" err="1" smtClean="0"/>
              <a:t>обраний</a:t>
            </a:r>
            <a:r>
              <a:rPr lang="ru-RU" dirty="0" smtClean="0"/>
              <a:t> першим заступником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квітня</a:t>
            </a:r>
            <a:r>
              <a:rPr lang="ru-RU" dirty="0" smtClean="0"/>
              <a:t> 2002 року — </a:t>
            </a:r>
            <a:r>
              <a:rPr lang="ru-RU" dirty="0" err="1" smtClean="0"/>
              <a:t>народний</a:t>
            </a:r>
            <a:r>
              <a:rPr lang="ru-RU" dirty="0" smtClean="0"/>
              <a:t> депутат </a:t>
            </a:r>
            <a:r>
              <a:rPr lang="ru-RU" dirty="0" err="1" smtClean="0"/>
              <a:t>України</a:t>
            </a:r>
            <a:r>
              <a:rPr lang="ru-RU" dirty="0" smtClean="0"/>
              <a:t>, член </a:t>
            </a:r>
            <a:r>
              <a:rPr lang="ru-RU" dirty="0" err="1" smtClean="0"/>
              <a:t>фракції</a:t>
            </a:r>
            <a:r>
              <a:rPr lang="ru-RU" dirty="0" smtClean="0"/>
              <a:t> «</a:t>
            </a:r>
            <a:r>
              <a:rPr lang="ru-RU" dirty="0" err="1" smtClean="0"/>
              <a:t>Регіони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», голова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паливно-енергетичного</a:t>
            </a:r>
            <a:r>
              <a:rPr lang="ru-RU" dirty="0" smtClean="0"/>
              <a:t> комплексу,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та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en-US" dirty="0" smtClean="0"/>
              <a:t>V </a:t>
            </a:r>
            <a:r>
              <a:rPr lang="ru-RU" dirty="0" err="1" smtClean="0"/>
              <a:t>з'їзді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19 </a:t>
            </a:r>
            <a:r>
              <a:rPr lang="ru-RU" dirty="0" err="1" smtClean="0"/>
              <a:t>квітня</a:t>
            </a:r>
            <a:r>
              <a:rPr lang="ru-RU" dirty="0" smtClean="0"/>
              <a:t> 2003 року </a:t>
            </a:r>
            <a:r>
              <a:rPr lang="ru-RU" dirty="0" err="1" smtClean="0"/>
              <a:t>обраний</a:t>
            </a:r>
            <a:r>
              <a:rPr lang="ru-RU" dirty="0" smtClean="0"/>
              <a:t> секретарем </a:t>
            </a:r>
            <a:r>
              <a:rPr lang="ru-RU" dirty="0" err="1" smtClean="0"/>
              <a:t>політради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/>
              <a:t>Промислово-фінансова група (ПФГ)</a:t>
            </a:r>
            <a:r>
              <a:rPr lang="vi-VN" dirty="0" smtClean="0"/>
              <a:t> — об'єднання, до якого можуть входити промислові й сільськогосподарські підприємства, банки, наукові й проектні установи, інші установи та організації всіх форм власності, що мають на меті отримання прибутку, і яке створюється за рішенням Уряду України на певний термін з метою реалізації державних програм розвитку пріоритетних галузей виробництва і структурної перебудови економіки України, зокрема програми згідно з міждержавними договорами, а також виробництва кінцевої продукції.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71558"/>
          </a:xfrm>
        </p:spPr>
        <p:txBody>
          <a:bodyPr/>
          <a:lstStyle/>
          <a:p>
            <a:pPr algn="ctr"/>
            <a:r>
              <a:rPr lang="ru-RU" sz="4400" dirty="0" smtClean="0"/>
              <a:t>Ф</a:t>
            </a:r>
            <a:r>
              <a:rPr lang="uk-UA" sz="4400" dirty="0" err="1" smtClean="0"/>
              <a:t>інансово-промислові</a:t>
            </a:r>
            <a:r>
              <a:rPr lang="uk-UA" sz="4400" dirty="0" smtClean="0"/>
              <a:t> групи.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5286412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vi-VN" b="1" dirty="0" smtClean="0"/>
              <a:t>Янукович Олександр Вікторович</a:t>
            </a:r>
            <a:r>
              <a:rPr lang="vi-VN" dirty="0" smtClean="0"/>
              <a:t> (1973, Єнакієве) — за фахом лікар-стоматолог, зараз працює заступником генерального директора ТОВ«Донбаснафтопродукт», власник благодійного фонду «Олександр Янукович».</a:t>
            </a:r>
            <a:r>
              <a:rPr lang="vi-VN" baseline="30000" dirty="0" smtClean="0"/>
              <a:t> </a:t>
            </a:r>
            <a:r>
              <a:rPr lang="vi-VN" dirty="0" smtClean="0"/>
              <a:t> За даними сайту «Лівий берег», з липня 2011 є власником пакету акцій телеканалу «Тоніс».У рейтингу журналу «Кореспондент» «ТОП-100 найвпливовіших українців 2012»</a:t>
            </a:r>
            <a:r>
              <a:rPr lang="vi-VN" baseline="30000" dirty="0" smtClean="0"/>
              <a:t> </a:t>
            </a:r>
            <a:r>
              <a:rPr lang="vi-VN" dirty="0" smtClean="0"/>
              <a:t> посідає 4-те місце. Станом на листопад 2011, до сфери впливу Олександра Януковича відносять нових керівників Нацбанку України (Сергій Арбузов), </a:t>
            </a:r>
            <a:r>
              <a:rPr lang="vi-VN" u="sng" dirty="0" smtClean="0"/>
              <a:t>МВС </a:t>
            </a:r>
            <a:r>
              <a:rPr lang="uk-UA" u="sng" dirty="0" smtClean="0"/>
              <a:t>України</a:t>
            </a:r>
            <a:r>
              <a:rPr lang="vi-VN" dirty="0" smtClean="0"/>
              <a:t> (Віталій Захарченко), Державної податковової адміністрації України(Олександр Клименко) та Державного агентства земельних ресурсів (Сергій Тимченко) — так звана «Сім'я» (олігархічний клан, підконтрольний сім'ї Януковичів).У рейтингу журналу «Кореспондент» «ТОП-100 впливових українців 2013» посідає 3-тє місце.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Олександр</a:t>
            </a:r>
            <a:r>
              <a:rPr lang="ru-RU" b="1" dirty="0" smtClean="0"/>
              <a:t> </a:t>
            </a:r>
            <a:r>
              <a:rPr lang="ru-RU" b="1" dirty="0" err="1" smtClean="0"/>
              <a:t>Вікторович</a:t>
            </a:r>
            <a:r>
              <a:rPr lang="ru-RU" b="1" dirty="0" smtClean="0"/>
              <a:t> Янукович</a:t>
            </a:r>
            <a:endParaRPr lang="ru-RU" dirty="0"/>
          </a:p>
        </p:txBody>
      </p:sp>
      <p:pic>
        <p:nvPicPr>
          <p:cNvPr id="4" name="Рисунок 3" descr="Aleksandr_Yanukov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57298"/>
            <a:ext cx="328612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151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Янукович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Вікторович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в </a:t>
            </a:r>
            <a:r>
              <a:rPr lang="ru-RU" dirty="0" err="1" smtClean="0"/>
              <a:t>Києві</a:t>
            </a:r>
            <a:r>
              <a:rPr lang="ru-RU" dirty="0" smtClean="0"/>
              <a:t>, </a:t>
            </a:r>
            <a:r>
              <a:rPr lang="ru-RU" dirty="0" err="1" smtClean="0"/>
              <a:t>Донецькому</a:t>
            </a:r>
            <a:r>
              <a:rPr lang="ru-RU" dirty="0" smtClean="0"/>
              <a:t> </a:t>
            </a:r>
            <a:r>
              <a:rPr lang="ru-RU" dirty="0" err="1" smtClean="0"/>
              <a:t>регіоні</a:t>
            </a:r>
            <a:r>
              <a:rPr lang="ru-RU" dirty="0" smtClean="0"/>
              <a:t> та </a:t>
            </a:r>
            <a:r>
              <a:rPr lang="ru-RU" dirty="0" err="1" smtClean="0"/>
              <a:t>Криму</a:t>
            </a:r>
            <a:r>
              <a:rPr lang="ru-RU" dirty="0" smtClean="0"/>
              <a:t>. Старший </a:t>
            </a:r>
            <a:r>
              <a:rPr lang="ru-RU" dirty="0" err="1" smtClean="0"/>
              <a:t>син</a:t>
            </a:r>
            <a:r>
              <a:rPr lang="ru-RU" dirty="0" smtClean="0"/>
              <a:t> Януковича — особа </a:t>
            </a:r>
            <a:r>
              <a:rPr lang="ru-RU" dirty="0" err="1" smtClean="0"/>
              <a:t>непублічна</a:t>
            </a:r>
            <a:r>
              <a:rPr lang="ru-RU" dirty="0" smtClean="0"/>
              <a:t>. В </a:t>
            </a:r>
            <a:r>
              <a:rPr lang="ru-RU" dirty="0" err="1" smtClean="0"/>
              <a:t>інформаційному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конкретна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 стала </a:t>
            </a:r>
            <a:r>
              <a:rPr lang="ru-RU" dirty="0" err="1" smtClean="0"/>
              <a:t>з'являтися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приходу </a:t>
            </a:r>
            <a:r>
              <a:rPr lang="ru-RU" dirty="0" err="1" smtClean="0"/>
              <a:t>Віктора</a:t>
            </a:r>
            <a:r>
              <a:rPr lang="ru-RU" dirty="0" smtClean="0"/>
              <a:t> Януковича на </a:t>
            </a:r>
            <a:r>
              <a:rPr lang="ru-RU" dirty="0" err="1" smtClean="0"/>
              <a:t>Банкову</a:t>
            </a:r>
            <a:r>
              <a:rPr lang="ru-RU" dirty="0" smtClean="0"/>
              <a:t> в лютому 2010 року.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момент </a:t>
            </a:r>
            <a:r>
              <a:rPr lang="ru-RU" dirty="0" err="1" smtClean="0"/>
              <a:t>Помаранчевої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жив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 в </a:t>
            </a:r>
            <a:r>
              <a:rPr lang="ru-RU" dirty="0" err="1" smtClean="0"/>
              <a:t>Донецьку</a:t>
            </a:r>
            <a:r>
              <a:rPr lang="ru-RU" dirty="0" smtClean="0"/>
              <a:t>, де </a:t>
            </a:r>
            <a:r>
              <a:rPr lang="ru-RU" dirty="0" err="1" smtClean="0"/>
              <a:t>мав</a:t>
            </a:r>
            <a:r>
              <a:rPr lang="ru-RU" dirty="0" smtClean="0"/>
              <a:t> свою </a:t>
            </a:r>
            <a:r>
              <a:rPr lang="ru-RU" dirty="0" err="1" smtClean="0"/>
              <a:t>частку</a:t>
            </a:r>
            <a:r>
              <a:rPr lang="ru-RU" dirty="0" smtClean="0"/>
              <a:t> в </a:t>
            </a:r>
            <a:r>
              <a:rPr lang="ru-RU" dirty="0" err="1" smtClean="0"/>
              <a:t>маєтку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Людмили</a:t>
            </a:r>
            <a:r>
              <a:rPr lang="ru-RU" dirty="0" smtClean="0"/>
              <a:t> </a:t>
            </a:r>
            <a:r>
              <a:rPr lang="ru-RU" dirty="0" err="1" smtClean="0"/>
              <a:t>Олександрівни.За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ЗМІ, в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на ринку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, </a:t>
            </a:r>
            <a:r>
              <a:rPr lang="ru-RU" dirty="0" err="1" smtClean="0"/>
              <a:t>будівництві</a:t>
            </a:r>
            <a:r>
              <a:rPr lang="ru-RU" dirty="0" smtClean="0"/>
              <a:t>, </a:t>
            </a:r>
            <a:r>
              <a:rPr lang="ru-RU" dirty="0" err="1" smtClean="0"/>
              <a:t>шляхобудуванні</a:t>
            </a:r>
            <a:r>
              <a:rPr lang="ru-RU" dirty="0" smtClean="0"/>
              <a:t> (</a:t>
            </a:r>
            <a:r>
              <a:rPr lang="ru-RU" dirty="0" err="1" smtClean="0"/>
              <a:t>Донецький</a:t>
            </a:r>
            <a:r>
              <a:rPr lang="ru-RU" dirty="0" smtClean="0"/>
              <a:t> </a:t>
            </a:r>
            <a:r>
              <a:rPr lang="ru-RU" dirty="0" err="1" smtClean="0"/>
              <a:t>облавтодор</a:t>
            </a:r>
            <a:r>
              <a:rPr lang="ru-RU" dirty="0" smtClean="0"/>
              <a:t>), </a:t>
            </a:r>
            <a:r>
              <a:rPr lang="ru-RU" dirty="0" err="1" smtClean="0"/>
              <a:t>нерухомості</a:t>
            </a:r>
            <a:r>
              <a:rPr lang="ru-RU" dirty="0" smtClean="0"/>
              <a:t>, земельному </a:t>
            </a:r>
            <a:r>
              <a:rPr lang="ru-RU" dirty="0" err="1" smtClean="0"/>
              <a:t>бізнесі</a:t>
            </a:r>
            <a:r>
              <a:rPr lang="ru-RU" dirty="0" smtClean="0"/>
              <a:t>, </a:t>
            </a:r>
            <a:r>
              <a:rPr lang="ru-RU" dirty="0" err="1" smtClean="0"/>
              <a:t>елітному</a:t>
            </a:r>
            <a:r>
              <a:rPr lang="ru-RU" dirty="0" smtClean="0"/>
              <a:t> </a:t>
            </a:r>
            <a:r>
              <a:rPr lang="ru-RU" dirty="0" err="1" smtClean="0"/>
              <a:t>суднобудуванні</a:t>
            </a:r>
            <a:r>
              <a:rPr lang="ru-RU" dirty="0" smtClean="0"/>
              <a:t>, </a:t>
            </a:r>
            <a:r>
              <a:rPr lang="ru-RU" dirty="0" err="1" smtClean="0"/>
              <a:t>банківській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, </a:t>
            </a:r>
            <a:r>
              <a:rPr lang="ru-RU" dirty="0" err="1" smtClean="0"/>
              <a:t>зерноторгівля.За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 «</a:t>
            </a:r>
            <a:r>
              <a:rPr lang="ru-RU" dirty="0" err="1" smtClean="0"/>
              <a:t>Главред</a:t>
            </a:r>
            <a:r>
              <a:rPr lang="ru-RU" dirty="0" smtClean="0"/>
              <a:t>» </a:t>
            </a:r>
            <a:r>
              <a:rPr lang="ru-RU" dirty="0" err="1" smtClean="0"/>
              <a:t>контрольована</a:t>
            </a:r>
            <a:r>
              <a:rPr lang="ru-RU" dirty="0" smtClean="0"/>
              <a:t> ним </a:t>
            </a:r>
            <a:r>
              <a:rPr lang="ru-RU" dirty="0" err="1" smtClean="0"/>
              <a:t>фірма</a:t>
            </a:r>
            <a:r>
              <a:rPr lang="ru-RU" dirty="0" smtClean="0"/>
              <a:t> у лютому 2008 </a:t>
            </a:r>
            <a:r>
              <a:rPr lang="ru-RU" dirty="0" err="1" smtClean="0"/>
              <a:t>зруйнувала</a:t>
            </a:r>
            <a:r>
              <a:rPr lang="ru-RU" dirty="0" smtClean="0"/>
              <a:t> </a:t>
            </a:r>
            <a:r>
              <a:rPr lang="ru-RU" dirty="0" err="1" smtClean="0"/>
              <a:t>меморіальний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 </a:t>
            </a:r>
            <a:r>
              <a:rPr lang="ru-RU" dirty="0" err="1" smtClean="0"/>
              <a:t>Лесі</a:t>
            </a:r>
            <a:r>
              <a:rPr lang="ru-RU" dirty="0" smtClean="0"/>
              <a:t> </a:t>
            </a:r>
            <a:r>
              <a:rPr lang="ru-RU" dirty="0" err="1" smtClean="0"/>
              <a:t>Українки</a:t>
            </a:r>
            <a:r>
              <a:rPr lang="ru-RU" dirty="0" smtClean="0"/>
              <a:t> в </a:t>
            </a:r>
            <a:r>
              <a:rPr lang="ru-RU" dirty="0" err="1" smtClean="0"/>
              <a:t>Балаклаві</a:t>
            </a:r>
            <a:r>
              <a:rPr lang="ru-RU" dirty="0" smtClean="0"/>
              <a:t>,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 </a:t>
            </a:r>
            <a:r>
              <a:rPr lang="ru-RU" dirty="0" err="1" smtClean="0"/>
              <a:t>пам'ятками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 Януковича </a:t>
            </a:r>
            <a:r>
              <a:rPr lang="ru-RU" dirty="0" err="1" smtClean="0"/>
              <a:t>перебуває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err="1" smtClean="0"/>
              <a:t>Всеукраїнський</a:t>
            </a:r>
            <a:r>
              <a:rPr lang="ru-RU" dirty="0" smtClean="0"/>
              <a:t> банк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створений</a:t>
            </a:r>
            <a:r>
              <a:rPr lang="ru-RU" dirty="0" smtClean="0"/>
              <a:t> ТОВ «</a:t>
            </a:r>
            <a:r>
              <a:rPr lang="ru-RU" dirty="0" err="1" smtClean="0"/>
              <a:t>Донснабтара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ПАТ «</a:t>
            </a:r>
            <a:r>
              <a:rPr lang="ru-RU" dirty="0" err="1" smtClean="0"/>
              <a:t>ВнєшБізнесБанк</a:t>
            </a:r>
            <a:r>
              <a:rPr lang="ru-RU" dirty="0" smtClean="0"/>
              <a:t>»;</a:t>
            </a:r>
          </a:p>
          <a:p>
            <a:pPr algn="ctr">
              <a:buNone/>
            </a:pPr>
            <a:r>
              <a:rPr lang="ru-RU" dirty="0" smtClean="0"/>
              <a:t>ТОВ «</a:t>
            </a:r>
            <a:r>
              <a:rPr lang="ru-RU" dirty="0" err="1" smtClean="0"/>
              <a:t>Донснабтара</a:t>
            </a:r>
            <a:r>
              <a:rPr lang="ru-RU" dirty="0" smtClean="0"/>
              <a:t>» (94%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Олександру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1,5% —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Сергія</a:t>
            </a:r>
            <a:r>
              <a:rPr lang="ru-RU" dirty="0" smtClean="0"/>
              <a:t> Арбузова </a:t>
            </a:r>
            <a:r>
              <a:rPr lang="ru-RU" dirty="0" err="1" smtClean="0"/>
              <a:t>Валентині</a:t>
            </a:r>
            <a:r>
              <a:rPr lang="ru-RU" dirty="0" smtClean="0"/>
              <a:t>);</a:t>
            </a:r>
          </a:p>
          <a:p>
            <a:pPr algn="ctr">
              <a:buNone/>
            </a:pPr>
            <a:r>
              <a:rPr lang="en-US" dirty="0" smtClean="0"/>
              <a:t>MAKO Trading SA — </a:t>
            </a:r>
            <a:r>
              <a:rPr lang="ru-RU" dirty="0" smtClean="0"/>
              <a:t>Менеджмент </a:t>
            </a:r>
            <a:r>
              <a:rPr lang="ru-RU" dirty="0" err="1" smtClean="0"/>
              <a:t>Ассетс</a:t>
            </a:r>
            <a:r>
              <a:rPr lang="ru-RU" dirty="0" smtClean="0"/>
              <a:t> </a:t>
            </a:r>
            <a:r>
              <a:rPr lang="ru-RU" dirty="0" err="1" smtClean="0"/>
              <a:t>Компані</a:t>
            </a:r>
            <a:r>
              <a:rPr lang="ru-RU" dirty="0" smtClean="0"/>
              <a:t>, </a:t>
            </a:r>
            <a:r>
              <a:rPr lang="ru-RU" dirty="0" err="1" smtClean="0"/>
              <a:t>власність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, </a:t>
            </a:r>
            <a:r>
              <a:rPr lang="ru-RU" dirty="0" err="1" smtClean="0"/>
              <a:t>зареєстрована</a:t>
            </a:r>
            <a:r>
              <a:rPr lang="ru-RU" dirty="0" smtClean="0"/>
              <a:t> в </a:t>
            </a:r>
            <a:r>
              <a:rPr lang="ru-RU" dirty="0" err="1" smtClean="0"/>
              <a:t>червні</a:t>
            </a:r>
            <a:r>
              <a:rPr lang="ru-RU" dirty="0" smtClean="0"/>
              <a:t> 2006 року.</a:t>
            </a:r>
          </a:p>
          <a:p>
            <a:pPr algn="ctr">
              <a:buNone/>
            </a:pPr>
            <a:r>
              <a:rPr lang="ru-RU" dirty="0" smtClean="0"/>
              <a:t>ТОВ «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лісника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другої</a:t>
            </a:r>
            <a:r>
              <a:rPr lang="ru-RU" dirty="0" smtClean="0"/>
              <a:t> «</a:t>
            </a:r>
            <a:r>
              <a:rPr lang="ru-RU" dirty="0" err="1" smtClean="0"/>
              <a:t>передпрем'єрної</a:t>
            </a:r>
            <a:r>
              <a:rPr lang="ru-RU" dirty="0" smtClean="0"/>
              <a:t>» </a:t>
            </a:r>
            <a:r>
              <a:rPr lang="ru-RU" dirty="0" err="1" smtClean="0"/>
              <a:t>автобіографії</a:t>
            </a:r>
            <a:r>
              <a:rPr lang="ru-RU" dirty="0" smtClean="0"/>
              <a:t> </a:t>
            </a:r>
            <a:r>
              <a:rPr lang="ru-RU" dirty="0" err="1" smtClean="0"/>
              <a:t>Віктора</a:t>
            </a:r>
            <a:r>
              <a:rPr lang="ru-RU" dirty="0" smtClean="0"/>
              <a:t> Федоровича Януковича стало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заступником ВАТ «</a:t>
            </a:r>
            <a:r>
              <a:rPr lang="ru-RU" dirty="0" err="1" smtClean="0"/>
              <a:t>Донбаснафтопродукт</a:t>
            </a:r>
            <a:r>
              <a:rPr lang="ru-RU" dirty="0" smtClean="0"/>
              <a:t>» (15% </a:t>
            </a:r>
            <a:r>
              <a:rPr lang="ru-RU" dirty="0" err="1" smtClean="0"/>
              <a:t>українського</a:t>
            </a:r>
            <a:r>
              <a:rPr lang="ru-RU" dirty="0" smtClean="0"/>
              <a:t> бензинового ринку), </a:t>
            </a:r>
            <a:r>
              <a:rPr lang="ru-RU" dirty="0" err="1" smtClean="0"/>
              <a:t>близького</a:t>
            </a:r>
            <a:r>
              <a:rPr lang="ru-RU" dirty="0" smtClean="0"/>
              <a:t> до </a:t>
            </a:r>
            <a:r>
              <a:rPr lang="ru-RU" dirty="0" err="1" smtClean="0"/>
              <a:t>Донгорбанку</a:t>
            </a:r>
            <a:r>
              <a:rPr lang="ru-RU" dirty="0" smtClean="0"/>
              <a:t>, </a:t>
            </a:r>
            <a:r>
              <a:rPr lang="ru-RU" dirty="0" err="1" smtClean="0"/>
              <a:t>підконтрольного</a:t>
            </a:r>
            <a:r>
              <a:rPr lang="ru-RU" dirty="0" smtClean="0"/>
              <a:t> Ахметову Р.Л. У 2007 р., за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почав </a:t>
            </a:r>
            <a:r>
              <a:rPr lang="ru-RU" dirty="0" err="1" smtClean="0"/>
              <a:t>виводити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структур </a:t>
            </a:r>
            <a:r>
              <a:rPr lang="ru-RU" dirty="0" err="1" smtClean="0"/>
              <a:t>Пригодського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Ахметова.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5072098" cy="578647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vi-VN" b="1" dirty="0" smtClean="0"/>
              <a:t>Лазаренко Павло </a:t>
            </a:r>
            <a:r>
              <a:rPr lang="uk-UA" b="1" dirty="0" smtClean="0"/>
              <a:t>Іванович</a:t>
            </a:r>
            <a:r>
              <a:rPr lang="vi-VN" dirty="0" smtClean="0"/>
              <a:t> (23 січня 1953, Карпівка) — 5-ий прем'єр-мініст</a:t>
            </a:r>
            <a:r>
              <a:rPr lang="uk-UA" dirty="0" smtClean="0"/>
              <a:t>р</a:t>
            </a:r>
            <a:r>
              <a:rPr lang="vi-VN" dirty="0" smtClean="0"/>
              <a:t> України з 28 травня 1996 року по 18 червня 1997 року.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 23 </a:t>
            </a:r>
            <a:r>
              <a:rPr lang="ru-RU" dirty="0" err="1" smtClean="0"/>
              <a:t>січня</a:t>
            </a:r>
            <a:r>
              <a:rPr lang="ru-RU" dirty="0" smtClean="0"/>
              <a:t> 1953 р. в с. </a:t>
            </a:r>
            <a:r>
              <a:rPr lang="ru-RU" dirty="0" err="1" smtClean="0"/>
              <a:t>Карпівка</a:t>
            </a:r>
            <a:r>
              <a:rPr lang="ru-RU" dirty="0" smtClean="0"/>
              <a:t> </a:t>
            </a:r>
            <a:r>
              <a:rPr lang="ru-RU" dirty="0" err="1" smtClean="0"/>
              <a:t>Широ­ківського</a:t>
            </a:r>
            <a:r>
              <a:rPr lang="ru-RU" dirty="0" smtClean="0"/>
              <a:t> району 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 в </a:t>
            </a:r>
            <a:r>
              <a:rPr lang="ru-RU" dirty="0" err="1" smtClean="0"/>
              <a:t>селянській</a:t>
            </a:r>
            <a:r>
              <a:rPr lang="ru-RU" dirty="0" smtClean="0"/>
              <a:t> </a:t>
            </a:r>
            <a:r>
              <a:rPr lang="ru-RU" dirty="0" err="1" smtClean="0"/>
              <a:t>родині.Батько</a:t>
            </a:r>
            <a:r>
              <a:rPr lang="ru-RU" dirty="0" smtClean="0"/>
              <a:t> —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Трифонович</a:t>
            </a:r>
            <a:r>
              <a:rPr lang="ru-RU" dirty="0" smtClean="0"/>
              <a:t> —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селі</a:t>
            </a:r>
            <a:r>
              <a:rPr lang="ru-RU" dirty="0" smtClean="0"/>
              <a:t> </a:t>
            </a:r>
            <a:r>
              <a:rPr lang="ru-RU" dirty="0" err="1" smtClean="0"/>
              <a:t>Гнідин</a:t>
            </a:r>
            <a:r>
              <a:rPr lang="ru-RU" dirty="0" smtClean="0"/>
              <a:t> (</a:t>
            </a:r>
            <a:r>
              <a:rPr lang="ru-RU" dirty="0" err="1" smtClean="0"/>
              <a:t>Бориспільського</a:t>
            </a:r>
            <a:r>
              <a:rPr lang="ru-RU" dirty="0" smtClean="0"/>
              <a:t> району на </a:t>
            </a:r>
            <a:r>
              <a:rPr lang="ru-RU" dirty="0" err="1" smtClean="0"/>
              <a:t>Київщині</a:t>
            </a:r>
            <a:r>
              <a:rPr lang="ru-RU" dirty="0" smtClean="0"/>
              <a:t>) 1926 року. Того ж року разом </a:t>
            </a:r>
            <a:r>
              <a:rPr lang="ru-RU" dirty="0" err="1" smtClean="0"/>
              <a:t>з</a:t>
            </a:r>
            <a:r>
              <a:rPr lang="ru-RU" dirty="0" smtClean="0"/>
              <a:t> батьками </a:t>
            </a:r>
            <a:r>
              <a:rPr lang="ru-RU" dirty="0" err="1" smtClean="0"/>
              <a:t>переїхав</a:t>
            </a:r>
            <a:r>
              <a:rPr lang="ru-RU" dirty="0" smtClean="0"/>
              <a:t> на </a:t>
            </a:r>
            <a:r>
              <a:rPr lang="ru-RU" dirty="0" err="1" smtClean="0"/>
              <a:t>Херсонщину.Дід</a:t>
            </a:r>
            <a:r>
              <a:rPr lang="ru-RU" dirty="0" smtClean="0"/>
              <a:t> Трифон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садівником</a:t>
            </a:r>
            <a:r>
              <a:rPr lang="ru-RU" dirty="0" smtClean="0"/>
              <a:t>. У 1932 </a:t>
            </a:r>
            <a:r>
              <a:rPr lang="ru-RU" dirty="0" err="1" smtClean="0"/>
              <a:t>році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 </a:t>
            </a:r>
            <a:r>
              <a:rPr lang="ru-RU" dirty="0" err="1" smtClean="0"/>
              <a:t>перебрався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Херсонщини</a:t>
            </a:r>
            <a:r>
              <a:rPr lang="ru-RU" dirty="0" smtClean="0"/>
              <a:t> в село </a:t>
            </a:r>
            <a:r>
              <a:rPr lang="ru-RU" dirty="0" err="1" smtClean="0"/>
              <a:t>Карпівку</a:t>
            </a:r>
            <a:r>
              <a:rPr lang="ru-RU" dirty="0" smtClean="0"/>
              <a:t>, де заклав 34-гектарний сад. 1944 року </a:t>
            </a:r>
            <a:r>
              <a:rPr lang="ru-RU" dirty="0" err="1" smtClean="0"/>
              <a:t>пішов</a:t>
            </a:r>
            <a:r>
              <a:rPr lang="ru-RU" dirty="0" smtClean="0"/>
              <a:t> на фронт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повернувся.Іван</a:t>
            </a:r>
            <a:r>
              <a:rPr lang="ru-RU" dirty="0" smtClean="0"/>
              <a:t> </a:t>
            </a:r>
            <a:r>
              <a:rPr lang="ru-RU" dirty="0" err="1" smtClean="0"/>
              <a:t>Трифонович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садівник</a:t>
            </a:r>
            <a:r>
              <a:rPr lang="ru-RU" dirty="0" smtClean="0"/>
              <a:t> (насадив у </a:t>
            </a:r>
            <a:r>
              <a:rPr lang="ru-RU" dirty="0" err="1" smtClean="0"/>
              <a:t>Карпівці</a:t>
            </a:r>
            <a:r>
              <a:rPr lang="ru-RU" dirty="0" smtClean="0"/>
              <a:t> сад </a:t>
            </a:r>
            <a:r>
              <a:rPr lang="ru-RU" dirty="0" err="1" smtClean="0"/>
              <a:t>площею</a:t>
            </a:r>
            <a:r>
              <a:rPr lang="ru-RU" dirty="0" smtClean="0"/>
              <a:t> 560 га). У 28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у </a:t>
            </a:r>
            <a:r>
              <a:rPr lang="ru-RU" dirty="0" err="1" smtClean="0"/>
              <a:t>Карпівці</a:t>
            </a:r>
            <a:r>
              <a:rPr lang="ru-RU" dirty="0" smtClean="0"/>
              <a:t> </a:t>
            </a:r>
            <a:r>
              <a:rPr lang="ru-RU" dirty="0" err="1" smtClean="0"/>
              <a:t>колгосп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головою </a:t>
            </a:r>
            <a:r>
              <a:rPr lang="ru-RU" dirty="0" err="1" smtClean="0"/>
              <a:t>колгоспу</a:t>
            </a:r>
            <a:r>
              <a:rPr lang="ru-RU" dirty="0" smtClean="0"/>
              <a:t> у </a:t>
            </a:r>
            <a:r>
              <a:rPr lang="ru-RU" dirty="0" err="1" smtClean="0"/>
              <a:t>сусідньому</a:t>
            </a:r>
            <a:r>
              <a:rPr lang="ru-RU" dirty="0" smtClean="0"/>
              <a:t> </a:t>
            </a:r>
            <a:r>
              <a:rPr lang="ru-RU" dirty="0" err="1" smtClean="0"/>
              <a:t>селіОлександрія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членом </a:t>
            </a:r>
            <a:r>
              <a:rPr lang="ru-RU" dirty="0" err="1" smtClean="0"/>
              <a:t>Компартії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1956 </a:t>
            </a:r>
            <a:r>
              <a:rPr lang="ru-RU" dirty="0" err="1" smtClean="0"/>
              <a:t>року.Павло</a:t>
            </a:r>
            <a:r>
              <a:rPr lang="ru-RU" dirty="0" smtClean="0"/>
              <a:t> Лазаренко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 — старшого </a:t>
            </a:r>
            <a:r>
              <a:rPr lang="ru-RU" dirty="0" err="1" smtClean="0"/>
              <a:t>Миколу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молодшого</a:t>
            </a:r>
            <a:r>
              <a:rPr lang="ru-RU" dirty="0" smtClean="0"/>
              <a:t> </a:t>
            </a:r>
            <a:r>
              <a:rPr lang="ru-RU" dirty="0" err="1" smtClean="0"/>
              <a:t>Івана.Микола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Лазаренко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сільраду</a:t>
            </a:r>
            <a:r>
              <a:rPr lang="ru-RU" dirty="0" smtClean="0"/>
              <a:t> в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батька — </a:t>
            </a:r>
            <a:r>
              <a:rPr lang="ru-RU" dirty="0" err="1" smtClean="0"/>
              <a:t>Гнідині</a:t>
            </a:r>
            <a:r>
              <a:rPr lang="ru-RU" dirty="0" smtClean="0"/>
              <a:t> (1975–1986),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на </a:t>
            </a:r>
            <a:r>
              <a:rPr lang="ru-RU" dirty="0" err="1" smtClean="0"/>
              <a:t>Інгулецькому</a:t>
            </a:r>
            <a:r>
              <a:rPr lang="ru-RU" dirty="0" smtClean="0"/>
              <a:t> </a:t>
            </a:r>
            <a:r>
              <a:rPr lang="ru-RU" dirty="0" err="1" smtClean="0"/>
              <a:t>гірничо-збагачувальному</a:t>
            </a:r>
            <a:r>
              <a:rPr lang="ru-RU" dirty="0" smtClean="0"/>
              <a:t> </a:t>
            </a:r>
            <a:r>
              <a:rPr lang="ru-RU" dirty="0" err="1" smtClean="0"/>
              <a:t>комбінаті.Іван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Лазаренко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 </a:t>
            </a:r>
            <a:r>
              <a:rPr lang="ru-RU" dirty="0" err="1" smtClean="0"/>
              <a:t>Новомосковського</a:t>
            </a:r>
            <a:r>
              <a:rPr lang="ru-RU" dirty="0" smtClean="0"/>
              <a:t> району 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в 2006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заступником </a:t>
            </a:r>
            <a:r>
              <a:rPr lang="ru-RU" dirty="0" err="1" smtClean="0"/>
              <a:t>голови</a:t>
            </a:r>
            <a:r>
              <a:rPr lang="ru-RU" dirty="0" smtClean="0"/>
              <a:t> 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обласної</a:t>
            </a:r>
            <a:r>
              <a:rPr lang="ru-RU" dirty="0" smtClean="0"/>
              <a:t> ради.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Лазаренко Павло Іванович</a:t>
            </a:r>
            <a:endParaRPr lang="uk-UA" dirty="0"/>
          </a:p>
        </p:txBody>
      </p:sp>
      <p:pic>
        <p:nvPicPr>
          <p:cNvPr id="4" name="Рисунок 3" descr="Pavlo_Lazaren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142984"/>
            <a:ext cx="361949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4143404" cy="55721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b="1" dirty="0" smtClean="0"/>
              <a:t>Ігор Валерійович Коломойський</a:t>
            </a:r>
            <a:r>
              <a:rPr lang="vi-VN" dirty="0" smtClean="0"/>
              <a:t> (13 лютого 1963, Дніпропетровськ) — підприємець з українським і ізраїльським громадянством,член наглядових рад«Приватбанку», нафтопереробного комбінату «Нафтохімік Прикарпаття», а також нафтовидобувної компанї «Укрнафта». З 2 березня 2014 року — голова</a:t>
            </a:r>
            <a:r>
              <a:rPr lang="uk-UA" dirty="0" smtClean="0"/>
              <a:t> </a:t>
            </a:r>
            <a:r>
              <a:rPr lang="vi-VN" dirty="0" smtClean="0"/>
              <a:t>Дніпропетровської обласної державної адміністрації.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Коломойський Ігор Валерійович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Ihor_Kolomoysky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214422"/>
            <a:ext cx="4357710" cy="470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688" y="214290"/>
            <a:ext cx="8858312" cy="66437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Батьки — </a:t>
            </a:r>
            <a:r>
              <a:rPr lang="ru-RU" dirty="0" err="1" smtClean="0"/>
              <a:t>Валерій</a:t>
            </a:r>
            <a:r>
              <a:rPr lang="ru-RU" dirty="0" smtClean="0"/>
              <a:t> Григорович, </a:t>
            </a:r>
            <a:r>
              <a:rPr lang="ru-RU" dirty="0" err="1" smtClean="0"/>
              <a:t>мати</a:t>
            </a:r>
            <a:r>
              <a:rPr lang="ru-RU" dirty="0" smtClean="0"/>
              <a:t> — Зоя </a:t>
            </a:r>
            <a:r>
              <a:rPr lang="ru-RU" dirty="0" err="1" smtClean="0"/>
              <a:t>Ізраїлівна.За</a:t>
            </a:r>
            <a:r>
              <a:rPr lang="ru-RU" dirty="0" smtClean="0"/>
              <a:t> </a:t>
            </a:r>
            <a:r>
              <a:rPr lang="ru-RU" dirty="0" err="1" smtClean="0"/>
              <a:t>освітою</a:t>
            </a:r>
            <a:r>
              <a:rPr lang="ru-RU" dirty="0" smtClean="0"/>
              <a:t> — </a:t>
            </a:r>
            <a:r>
              <a:rPr lang="ru-RU" dirty="0" err="1" smtClean="0"/>
              <a:t>інженер</a:t>
            </a:r>
            <a:r>
              <a:rPr lang="ru-RU" dirty="0" smtClean="0"/>
              <a:t>. </a:t>
            </a:r>
            <a:r>
              <a:rPr lang="ru-RU" dirty="0" err="1" smtClean="0"/>
              <a:t>Закінчив</a:t>
            </a:r>
            <a:r>
              <a:rPr lang="ru-RU" dirty="0" smtClean="0"/>
              <a:t> </a:t>
            </a:r>
            <a:r>
              <a:rPr lang="ru-RU" dirty="0" err="1" smtClean="0"/>
              <a:t>Дніпропетровський</a:t>
            </a:r>
            <a:r>
              <a:rPr lang="ru-RU" dirty="0" smtClean="0"/>
              <a:t> </a:t>
            </a:r>
            <a:r>
              <a:rPr lang="ru-RU" dirty="0" err="1" smtClean="0"/>
              <a:t>металургійний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. </a:t>
            </a:r>
            <a:r>
              <a:rPr lang="ru-RU" dirty="0" err="1" smtClean="0"/>
              <a:t>Бізнесом</a:t>
            </a:r>
            <a:r>
              <a:rPr lang="ru-RU" dirty="0" smtClean="0"/>
              <a:t> 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1985 року. Є членом </a:t>
            </a:r>
            <a:r>
              <a:rPr lang="ru-RU" dirty="0" err="1" smtClean="0"/>
              <a:t>наглядових</a:t>
            </a:r>
            <a:r>
              <a:rPr lang="ru-RU" dirty="0" smtClean="0"/>
              <a:t> рад «</a:t>
            </a:r>
            <a:r>
              <a:rPr lang="ru-RU" dirty="0" err="1" smtClean="0"/>
              <a:t>Приватбанку</a:t>
            </a:r>
            <a:r>
              <a:rPr lang="ru-RU" dirty="0" smtClean="0"/>
              <a:t>», </a:t>
            </a:r>
            <a:r>
              <a:rPr lang="ru-RU" dirty="0" err="1" smtClean="0"/>
              <a:t>нафтопереробного</a:t>
            </a:r>
            <a:r>
              <a:rPr lang="ru-RU" dirty="0" smtClean="0"/>
              <a:t> </a:t>
            </a:r>
            <a:r>
              <a:rPr lang="ru-RU" dirty="0" err="1" smtClean="0"/>
              <a:t>комбінату</a:t>
            </a:r>
            <a:r>
              <a:rPr lang="ru-RU" dirty="0" smtClean="0"/>
              <a:t> «</a:t>
            </a:r>
            <a:r>
              <a:rPr lang="ru-RU" dirty="0" err="1" smtClean="0"/>
              <a:t>Нафтохімік</a:t>
            </a:r>
            <a:r>
              <a:rPr lang="ru-RU" dirty="0" smtClean="0"/>
              <a:t> </a:t>
            </a:r>
            <a:r>
              <a:rPr lang="ru-RU" dirty="0" err="1" smtClean="0"/>
              <a:t>Прикарпаття</a:t>
            </a:r>
            <a:r>
              <a:rPr lang="ru-RU" dirty="0" smtClean="0"/>
              <a:t>»,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нафтовидобувної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«</a:t>
            </a:r>
            <a:r>
              <a:rPr lang="ru-RU" dirty="0" err="1" smtClean="0"/>
              <a:t>Укрнафта</a:t>
            </a:r>
            <a:r>
              <a:rPr lang="ru-RU" dirty="0" smtClean="0"/>
              <a:t>». В </a:t>
            </a:r>
            <a:r>
              <a:rPr lang="ru-RU" dirty="0" err="1" smtClean="0"/>
              <a:t>інтерв'ю</a:t>
            </a:r>
            <a:r>
              <a:rPr lang="ru-RU" dirty="0" smtClean="0"/>
              <a:t> «</a:t>
            </a:r>
            <a:r>
              <a:rPr lang="ru-RU" dirty="0" err="1" smtClean="0"/>
              <a:t>Дзеркалу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» </a:t>
            </a:r>
            <a:r>
              <a:rPr lang="ru-RU" dirty="0" err="1" smtClean="0"/>
              <a:t>Коломойський</a:t>
            </a:r>
            <a:r>
              <a:rPr lang="ru-RU" dirty="0" smtClean="0"/>
              <a:t> </a:t>
            </a:r>
            <a:r>
              <a:rPr lang="ru-RU" dirty="0" err="1" smtClean="0"/>
              <a:t>визнав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30 % </a:t>
            </a:r>
            <a:r>
              <a:rPr lang="ru-RU" dirty="0" err="1" smtClean="0"/>
              <a:t>акцій</a:t>
            </a:r>
            <a:r>
              <a:rPr lang="ru-RU" dirty="0" smtClean="0"/>
              <a:t> «</a:t>
            </a:r>
            <a:r>
              <a:rPr lang="ru-RU" dirty="0" err="1" smtClean="0"/>
              <a:t>Приватбанку</a:t>
            </a:r>
            <a:r>
              <a:rPr lang="ru-RU" dirty="0" smtClean="0"/>
              <a:t>». </a:t>
            </a:r>
            <a:r>
              <a:rPr lang="ru-RU" dirty="0" err="1" smtClean="0"/>
              <a:t>Сумарна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крупними</a:t>
            </a:r>
            <a:r>
              <a:rPr lang="ru-RU" dirty="0" smtClean="0"/>
              <a:t> </a:t>
            </a:r>
            <a:r>
              <a:rPr lang="ru-RU" dirty="0" err="1" smtClean="0"/>
              <a:t>пайовиками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Геннадій</a:t>
            </a:r>
            <a:r>
              <a:rPr lang="ru-RU" dirty="0" smtClean="0"/>
              <a:t> Боголюбов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Олексій</a:t>
            </a:r>
            <a:r>
              <a:rPr lang="ru-RU" dirty="0" smtClean="0"/>
              <a:t> Мартинов, </a:t>
            </a:r>
            <a:r>
              <a:rPr lang="ru-RU" dirty="0" err="1" smtClean="0"/>
              <a:t>експерти</a:t>
            </a:r>
            <a:r>
              <a:rPr lang="ru-RU" dirty="0" smtClean="0"/>
              <a:t> </a:t>
            </a:r>
            <a:r>
              <a:rPr lang="ru-RU" dirty="0" err="1" smtClean="0"/>
              <a:t>оцінюють</a:t>
            </a:r>
            <a:r>
              <a:rPr lang="ru-RU" dirty="0" smtClean="0"/>
              <a:t> у $3,3 </a:t>
            </a:r>
            <a:r>
              <a:rPr lang="ru-RU" dirty="0" err="1" smtClean="0"/>
              <a:t>млрд.Ігор</a:t>
            </a:r>
            <a:r>
              <a:rPr lang="ru-RU" dirty="0" smtClean="0"/>
              <a:t> </a:t>
            </a:r>
            <a:r>
              <a:rPr lang="ru-RU" dirty="0" err="1" smtClean="0"/>
              <a:t>Коломойський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медіа-холдингом</a:t>
            </a:r>
            <a:r>
              <a:rPr lang="ru-RU" dirty="0" smtClean="0"/>
              <a:t> «</a:t>
            </a:r>
            <a:r>
              <a:rPr lang="ru-RU" dirty="0" err="1" smtClean="0"/>
              <a:t>Главред-медіа</a:t>
            </a:r>
            <a:r>
              <a:rPr lang="ru-RU" dirty="0" smtClean="0"/>
              <a:t>»,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щоденники</a:t>
            </a:r>
            <a:r>
              <a:rPr lang="ru-RU" dirty="0" smtClean="0"/>
              <a:t> «Газета </a:t>
            </a:r>
            <a:r>
              <a:rPr lang="ru-RU" dirty="0" err="1" smtClean="0"/>
              <a:t>по-київськи</a:t>
            </a:r>
            <a:r>
              <a:rPr lang="ru-RU" dirty="0" smtClean="0"/>
              <a:t>», «Новая», «Известия в Украине», </a:t>
            </a:r>
            <a:r>
              <a:rPr lang="ru-RU" dirty="0" err="1" smtClean="0"/>
              <a:t>суспільно-політичні</a:t>
            </a:r>
            <a:r>
              <a:rPr lang="ru-RU" dirty="0" smtClean="0"/>
              <a:t> </a:t>
            </a:r>
            <a:r>
              <a:rPr lang="ru-RU" dirty="0" err="1" smtClean="0"/>
              <a:t>тижневики</a:t>
            </a:r>
            <a:r>
              <a:rPr lang="ru-RU" dirty="0" smtClean="0"/>
              <a:t> «</a:t>
            </a:r>
            <a:r>
              <a:rPr lang="ru-RU" dirty="0" err="1" smtClean="0"/>
              <a:t>Главред</a:t>
            </a:r>
            <a:r>
              <a:rPr lang="ru-RU" dirty="0" smtClean="0"/>
              <a:t>» та «</a:t>
            </a:r>
            <a:r>
              <a:rPr lang="ru-RU" dirty="0" err="1" smtClean="0"/>
              <a:t>Профіль</a:t>
            </a:r>
            <a:r>
              <a:rPr lang="ru-RU" dirty="0" smtClean="0"/>
              <a:t>». До холдингу </a:t>
            </a:r>
            <a:r>
              <a:rPr lang="ru-RU" dirty="0" err="1" smtClean="0"/>
              <a:t>також</a:t>
            </a:r>
            <a:r>
              <a:rPr lang="ru-RU" dirty="0" smtClean="0"/>
              <a:t> входить </a:t>
            </a:r>
            <a:r>
              <a:rPr lang="ru-RU" dirty="0" err="1" smtClean="0"/>
              <a:t>інформагентство</a:t>
            </a:r>
            <a:r>
              <a:rPr lang="ru-RU" dirty="0" smtClean="0"/>
              <a:t> УНІАН </a:t>
            </a:r>
            <a:r>
              <a:rPr lang="ru-RU" dirty="0" err="1" smtClean="0"/>
              <a:t>і</a:t>
            </a:r>
            <a:r>
              <a:rPr lang="ru-RU" dirty="0" smtClean="0"/>
              <a:t> телеканал «</a:t>
            </a:r>
            <a:r>
              <a:rPr lang="ru-RU" dirty="0" err="1" smtClean="0"/>
              <a:t>Сіті</a:t>
            </a:r>
            <a:r>
              <a:rPr lang="ru-RU" dirty="0" smtClean="0"/>
              <a:t>». У </a:t>
            </a:r>
            <a:r>
              <a:rPr lang="ru-RU" dirty="0" err="1" smtClean="0"/>
              <a:t>квітні</a:t>
            </a:r>
            <a:r>
              <a:rPr lang="ru-RU" dirty="0" smtClean="0"/>
              <a:t> 2010 </a:t>
            </a:r>
            <a:r>
              <a:rPr lang="ru-RU" dirty="0" err="1" smtClean="0"/>
              <a:t>сплив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угоди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придбання</a:t>
            </a:r>
            <a:r>
              <a:rPr lang="ru-RU" dirty="0" smtClean="0"/>
              <a:t> 100% </a:t>
            </a:r>
            <a:r>
              <a:rPr lang="ru-RU" dirty="0" err="1" smtClean="0"/>
              <a:t>медіа-групи</a:t>
            </a:r>
            <a:r>
              <a:rPr lang="ru-RU" dirty="0" smtClean="0"/>
              <a:t> «1+1», до складу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телеканали</a:t>
            </a:r>
            <a:r>
              <a:rPr lang="ru-RU" dirty="0" smtClean="0"/>
              <a:t> «1+1» та «2+2».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Коломойський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долею в холдингу </a:t>
            </a:r>
            <a:r>
              <a:rPr lang="en-US" dirty="0" smtClean="0"/>
              <a:t>Central European Media (CME)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членом ради </a:t>
            </a:r>
            <a:r>
              <a:rPr lang="ru-RU" dirty="0" err="1" smtClean="0"/>
              <a:t>директорів</a:t>
            </a:r>
            <a:r>
              <a:rPr lang="ru-RU" dirty="0" smtClean="0"/>
              <a:t> СМЕ (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акціонер</a:t>
            </a:r>
            <a:r>
              <a:rPr lang="ru-RU" dirty="0" smtClean="0"/>
              <a:t> Рональд </a:t>
            </a:r>
            <a:r>
              <a:rPr lang="ru-RU" dirty="0" err="1" smtClean="0"/>
              <a:t>Лаудер</a:t>
            </a:r>
            <a:r>
              <a:rPr lang="ru-RU" dirty="0" smtClean="0"/>
              <a:t>).У 2008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президентом </a:t>
            </a:r>
            <a:r>
              <a:rPr lang="ru-RU" dirty="0" err="1" smtClean="0"/>
              <a:t>Об'єднаної</a:t>
            </a:r>
            <a:r>
              <a:rPr lang="ru-RU" dirty="0" smtClean="0"/>
              <a:t> </a:t>
            </a:r>
            <a:r>
              <a:rPr lang="ru-RU" dirty="0" err="1" smtClean="0"/>
              <a:t>єврейської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а у 2010 </a:t>
            </a:r>
            <a:r>
              <a:rPr lang="ru-RU" dirty="0" err="1" smtClean="0"/>
              <a:t>році</a:t>
            </a:r>
            <a:r>
              <a:rPr lang="ru-RU" dirty="0" smtClean="0"/>
              <a:t> — президентом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єврейської</a:t>
            </a:r>
            <a:r>
              <a:rPr lang="ru-RU" dirty="0" smtClean="0"/>
              <a:t> </a:t>
            </a:r>
            <a:r>
              <a:rPr lang="ru-RU" dirty="0" err="1" smtClean="0"/>
              <a:t>ради.Ігор</a:t>
            </a:r>
            <a:r>
              <a:rPr lang="ru-RU" dirty="0" smtClean="0"/>
              <a:t> </a:t>
            </a:r>
            <a:r>
              <a:rPr lang="ru-RU" dirty="0" err="1" smtClean="0"/>
              <a:t>Коломойський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президентом футбольного клубу </a:t>
            </a:r>
            <a:r>
              <a:rPr lang="ru-RU" dirty="0" err="1" smtClean="0"/>
              <a:t>Дніпро</a:t>
            </a:r>
            <a:r>
              <a:rPr lang="ru-RU" dirty="0" smtClean="0"/>
              <a:t> (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).</a:t>
            </a:r>
            <a:r>
              <a:rPr lang="ru-RU" dirty="0" err="1" smtClean="0"/>
              <a:t>Одружений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Мешкає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 </a:t>
            </a:r>
            <a:r>
              <a:rPr lang="ru-RU" dirty="0" err="1" smtClean="0"/>
              <a:t>Швейцарії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4714876" cy="50958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vi-VN" b="1" dirty="0" smtClean="0"/>
              <a:t>Сергій Леонідович Тігіпко</a:t>
            </a:r>
            <a:r>
              <a:rPr lang="vi-VN" dirty="0" smtClean="0"/>
              <a:t> </a:t>
            </a:r>
            <a:r>
              <a:rPr lang="vi-VN" dirty="0" smtClean="0"/>
              <a:t>(13 </a:t>
            </a:r>
            <a:r>
              <a:rPr lang="vi-VN" dirty="0" smtClean="0"/>
              <a:t>лютого 1960, Драгонешти Лазовського району Республіка Молдова) — український політичний діяч, голова партії «Трудова Україна» (2000–2005), партії «Сильна Україна» (2009–2012). Кандидат в президенти України 2010 року. З 17 березня 2012 року — заступник Голови Партії регіонів. Кандидат економічних наук.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Тігіпко Сергій Леонідович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Сергей_Леонидович_Тигип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643050"/>
            <a:ext cx="4230706" cy="391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64371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1982 — </a:t>
            </a:r>
            <a:r>
              <a:rPr lang="ru-RU" dirty="0" err="1" smtClean="0"/>
              <a:t>закінчив</a:t>
            </a:r>
            <a:r>
              <a:rPr lang="ru-RU" dirty="0" smtClean="0"/>
              <a:t> </a:t>
            </a:r>
            <a:r>
              <a:rPr lang="ru-RU" dirty="0" err="1" smtClean="0"/>
              <a:t>Дніпропетровський</a:t>
            </a:r>
            <a:r>
              <a:rPr lang="ru-RU" dirty="0" smtClean="0"/>
              <a:t> </a:t>
            </a:r>
            <a:r>
              <a:rPr lang="ru-RU" dirty="0" err="1" smtClean="0"/>
              <a:t>металургійний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за </a:t>
            </a:r>
            <a:r>
              <a:rPr lang="ru-RU" dirty="0" err="1" smtClean="0"/>
              <a:t>фахом</a:t>
            </a:r>
            <a:r>
              <a:rPr lang="ru-RU" dirty="0" smtClean="0"/>
              <a:t> «</a:t>
            </a:r>
            <a:r>
              <a:rPr lang="ru-RU" dirty="0" err="1" smtClean="0"/>
              <a:t>інженер-металург</a:t>
            </a:r>
            <a:r>
              <a:rPr lang="ru-RU" dirty="0" smtClean="0"/>
              <a:t>».Кандидат </a:t>
            </a:r>
            <a:r>
              <a:rPr lang="ru-RU" dirty="0" err="1" smtClean="0"/>
              <a:t>економічних</a:t>
            </a:r>
            <a:r>
              <a:rPr lang="ru-RU" dirty="0" smtClean="0"/>
              <a:t> наук (1997, тема </a:t>
            </a:r>
            <a:r>
              <a:rPr lang="ru-RU" dirty="0" err="1" smtClean="0"/>
              <a:t>дисертації</a:t>
            </a:r>
            <a:r>
              <a:rPr lang="ru-RU" dirty="0" smtClean="0"/>
              <a:t> — «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 </a:t>
            </a:r>
            <a:r>
              <a:rPr lang="ru-RU" dirty="0" err="1" smtClean="0"/>
              <a:t>системи</a:t>
            </a:r>
            <a:r>
              <a:rPr lang="ru-RU" dirty="0" smtClean="0"/>
              <a:t> </a:t>
            </a:r>
            <a:r>
              <a:rPr lang="ru-RU" dirty="0" err="1" smtClean="0"/>
              <a:t>комерційних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 </a:t>
            </a:r>
            <a:r>
              <a:rPr lang="ru-RU" dirty="0" err="1" smtClean="0"/>
              <a:t>України</a:t>
            </a:r>
            <a:r>
              <a:rPr lang="ru-RU" dirty="0" smtClean="0"/>
              <a:t>»). Автор </a:t>
            </a:r>
            <a:r>
              <a:rPr lang="ru-RU" dirty="0" err="1" smtClean="0"/>
              <a:t>монографії</a:t>
            </a:r>
            <a:r>
              <a:rPr lang="ru-RU" dirty="0" smtClean="0"/>
              <a:t> «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в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». 1982–1984 — служба у </a:t>
            </a:r>
            <a:r>
              <a:rPr lang="ru-RU" dirty="0" err="1" smtClean="0"/>
              <a:t>Збройних</a:t>
            </a:r>
            <a:r>
              <a:rPr lang="ru-RU" dirty="0" smtClean="0"/>
              <a:t> Силах СРСР (</a:t>
            </a:r>
            <a:r>
              <a:rPr lang="ru-RU" dirty="0" err="1" smtClean="0"/>
              <a:t>танкові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).</a:t>
            </a:r>
          </a:p>
          <a:p>
            <a:pPr algn="ctr">
              <a:buNone/>
            </a:pPr>
            <a:r>
              <a:rPr lang="ru-RU" dirty="0" smtClean="0"/>
              <a:t>1984–1986—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 </a:t>
            </a:r>
            <a:r>
              <a:rPr lang="ru-RU" dirty="0" smtClean="0"/>
              <a:t>комсомолу</a:t>
            </a:r>
            <a:r>
              <a:rPr lang="ru-RU" dirty="0" smtClean="0"/>
              <a:t> </a:t>
            </a:r>
            <a:r>
              <a:rPr lang="ru-RU" dirty="0" err="1" smtClean="0"/>
              <a:t>заввідділом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замдиректора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навчально-виховної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Дніпропетровського</a:t>
            </a:r>
            <a:r>
              <a:rPr lang="ru-RU" dirty="0" smtClean="0"/>
              <a:t> </a:t>
            </a:r>
            <a:r>
              <a:rPr lang="ru-RU" dirty="0" err="1" smtClean="0"/>
              <a:t>механіко-металургійного</a:t>
            </a:r>
            <a:r>
              <a:rPr lang="ru-RU" dirty="0" smtClean="0"/>
              <a:t> </a:t>
            </a:r>
            <a:r>
              <a:rPr lang="ru-RU" dirty="0" err="1" smtClean="0"/>
              <a:t>технікуму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1986–1989</a:t>
            </a:r>
            <a:r>
              <a:rPr lang="ru-RU" dirty="0" smtClean="0"/>
              <a:t> — </a:t>
            </a:r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 smtClean="0"/>
              <a:t>відділом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агітації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Дніпропетровського</a:t>
            </a:r>
            <a:r>
              <a:rPr lang="ru-RU" dirty="0" smtClean="0"/>
              <a:t> обкому комсомолу.</a:t>
            </a:r>
          </a:p>
          <a:p>
            <a:pPr algn="ctr">
              <a:buNone/>
            </a:pP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серпня</a:t>
            </a:r>
            <a:r>
              <a:rPr lang="ru-RU" dirty="0" smtClean="0"/>
              <a:t> 1989 — перший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Дніпропетровського</a:t>
            </a:r>
            <a:r>
              <a:rPr lang="ru-RU" dirty="0" smtClean="0"/>
              <a:t> обкому </a:t>
            </a:r>
            <a:r>
              <a:rPr lang="ru-RU" dirty="0" smtClean="0"/>
              <a:t> </a:t>
            </a:r>
            <a:r>
              <a:rPr lang="ru-RU" dirty="0" err="1" smtClean="0"/>
              <a:t>ЛКСМУ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На початку 1990-х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Леонідом</a:t>
            </a:r>
            <a:r>
              <a:rPr lang="ru-RU" dirty="0" smtClean="0"/>
              <a:t> Кучмою,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директором заводу «</a:t>
            </a:r>
            <a:r>
              <a:rPr lang="ru-RU" dirty="0" err="1" smtClean="0"/>
              <a:t>Південмаш</a:t>
            </a:r>
            <a:r>
              <a:rPr lang="ru-RU" dirty="0" smtClean="0"/>
              <a:t>»(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).</a:t>
            </a:r>
          </a:p>
          <a:p>
            <a:pPr algn="ctr">
              <a:buNone/>
            </a:pP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жовтня</a:t>
            </a:r>
            <a:r>
              <a:rPr lang="ru-RU" dirty="0" smtClean="0"/>
              <a:t> 1991 —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 банку «</a:t>
            </a:r>
            <a:r>
              <a:rPr lang="ru-RU" dirty="0" err="1" smtClean="0"/>
              <a:t>Дніпро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березня</a:t>
            </a:r>
            <a:r>
              <a:rPr lang="ru-RU" dirty="0" smtClean="0"/>
              <a:t> 1992 р. — голова </a:t>
            </a:r>
            <a:r>
              <a:rPr lang="ru-RU" dirty="0" err="1" smtClean="0"/>
              <a:t>правління</a:t>
            </a:r>
            <a:r>
              <a:rPr lang="ru-RU" dirty="0" smtClean="0"/>
              <a:t> </a:t>
            </a:r>
            <a:r>
              <a:rPr lang="ru-RU" dirty="0" err="1" smtClean="0"/>
              <a:t>Приватбанку</a:t>
            </a:r>
            <a:r>
              <a:rPr lang="ru-RU" dirty="0" smtClean="0"/>
              <a:t>(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). </a:t>
            </a:r>
            <a:r>
              <a:rPr lang="ru-RU" dirty="0" err="1" smtClean="0"/>
              <a:t>Навколо</a:t>
            </a:r>
            <a:r>
              <a:rPr lang="ru-RU" dirty="0" smtClean="0"/>
              <a:t> банку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dirty="0" err="1" smtClean="0"/>
              <a:t>фінансово-промислова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 «</a:t>
            </a:r>
            <a:r>
              <a:rPr lang="ru-RU" dirty="0" err="1" smtClean="0"/>
              <a:t>Приват</a:t>
            </a:r>
            <a:r>
              <a:rPr lang="ru-RU" dirty="0" smtClean="0"/>
              <a:t>»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активами в </a:t>
            </a:r>
            <a:r>
              <a:rPr lang="ru-RU" dirty="0" err="1" smtClean="0"/>
              <a:t>металургійній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нафтовій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, ЗМІ.</a:t>
            </a:r>
          </a:p>
          <a:p>
            <a:pPr algn="ctr">
              <a:buNone/>
            </a:pPr>
            <a:r>
              <a:rPr lang="ru-RU" dirty="0" smtClean="0"/>
              <a:t>З листопада 1994 р. —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гривні</a:t>
            </a:r>
            <a:r>
              <a:rPr lang="ru-RU" dirty="0" smtClean="0"/>
              <a:t>, — </a:t>
            </a:r>
            <a:r>
              <a:rPr lang="ru-RU" dirty="0" err="1" smtClean="0"/>
              <a:t>позаштатний</a:t>
            </a:r>
            <a:r>
              <a:rPr lang="ru-RU" dirty="0" smtClean="0"/>
              <a:t> консультант президента </a:t>
            </a:r>
            <a:r>
              <a:rPr lang="ru-RU" dirty="0" err="1" smtClean="0"/>
              <a:t>Кучми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квітня</a:t>
            </a:r>
            <a:r>
              <a:rPr lang="ru-RU" dirty="0" smtClean="0"/>
              <a:t> 1997 </a:t>
            </a:r>
            <a:r>
              <a:rPr lang="en-US" dirty="0" smtClean="0"/>
              <a:t>p. — </a:t>
            </a:r>
            <a:r>
              <a:rPr lang="ru-RU" dirty="0" err="1" smtClean="0"/>
              <a:t>віце-прем'єр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в </a:t>
            </a:r>
            <a:r>
              <a:rPr lang="ru-RU" dirty="0" err="1" smtClean="0"/>
              <a:t>кабінеті</a:t>
            </a:r>
            <a:r>
              <a:rPr lang="ru-RU" dirty="0" smtClean="0"/>
              <a:t> Павла </a:t>
            </a:r>
            <a:r>
              <a:rPr lang="ru-RU" dirty="0" err="1" smtClean="0"/>
              <a:t>Лазаренка</a:t>
            </a:r>
            <a:r>
              <a:rPr lang="ru-RU" dirty="0" smtClean="0"/>
              <a:t>. </a:t>
            </a:r>
            <a:r>
              <a:rPr lang="ru-RU" dirty="0" err="1" smtClean="0"/>
              <a:t>Зберіг</a:t>
            </a:r>
            <a:r>
              <a:rPr lang="ru-RU" dirty="0" smtClean="0"/>
              <a:t> пост у </a:t>
            </a:r>
            <a:r>
              <a:rPr lang="ru-RU" dirty="0" err="1" smtClean="0"/>
              <a:t>кабінеті</a:t>
            </a:r>
            <a:r>
              <a:rPr lang="ru-RU" dirty="0" smtClean="0"/>
              <a:t> </a:t>
            </a:r>
            <a:r>
              <a:rPr lang="ru-RU" dirty="0" err="1" smtClean="0"/>
              <a:t>Валерія</a:t>
            </a:r>
            <a:r>
              <a:rPr lang="ru-RU" dirty="0" smtClean="0"/>
              <a:t> </a:t>
            </a:r>
            <a:r>
              <a:rPr lang="ru-RU" dirty="0" err="1" smtClean="0"/>
              <a:t>Пустовойтенка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грудня</a:t>
            </a:r>
            <a:r>
              <a:rPr lang="ru-RU" dirty="0" smtClean="0"/>
              <a:t> 1999 р. (за нового </a:t>
            </a:r>
            <a:r>
              <a:rPr lang="ru-RU" dirty="0" err="1" smtClean="0"/>
              <a:t>прем'єра</a:t>
            </a:r>
            <a:r>
              <a:rPr lang="ru-RU" dirty="0" smtClean="0"/>
              <a:t> </a:t>
            </a:r>
            <a:r>
              <a:rPr lang="ru-RU" dirty="0" err="1" smtClean="0"/>
              <a:t>Віктора</a:t>
            </a:r>
            <a:r>
              <a:rPr lang="ru-RU" dirty="0" smtClean="0"/>
              <a:t> </a:t>
            </a:r>
            <a:r>
              <a:rPr lang="ru-RU" dirty="0" err="1" smtClean="0"/>
              <a:t>Ющенка</a:t>
            </a:r>
            <a:r>
              <a:rPr lang="ru-RU" dirty="0" smtClean="0"/>
              <a:t>) — </a:t>
            </a:r>
            <a:r>
              <a:rPr lang="ru-RU" dirty="0" err="1" smtClean="0"/>
              <a:t>міністр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2001 —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 ФПГ «</a:t>
            </a:r>
            <a:r>
              <a:rPr lang="ru-RU" dirty="0" err="1" smtClean="0"/>
              <a:t>Приват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травні</a:t>
            </a:r>
            <a:r>
              <a:rPr lang="ru-RU" dirty="0" smtClean="0"/>
              <a:t> 2001 року,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відставки</a:t>
            </a:r>
            <a:r>
              <a:rPr lang="ru-RU" dirty="0" smtClean="0"/>
              <a:t> </a:t>
            </a:r>
            <a:r>
              <a:rPr lang="ru-RU" dirty="0" err="1" smtClean="0"/>
              <a:t>Віктора</a:t>
            </a:r>
            <a:r>
              <a:rPr lang="ru-RU" dirty="0" smtClean="0"/>
              <a:t> </a:t>
            </a:r>
            <a:r>
              <a:rPr lang="ru-RU" dirty="0" err="1" smtClean="0"/>
              <a:t>Ющенка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розглядали</a:t>
            </a:r>
            <a:r>
              <a:rPr lang="ru-RU" dirty="0" smtClean="0"/>
              <a:t> як кандидата на пост </a:t>
            </a:r>
            <a:r>
              <a:rPr lang="ru-RU" dirty="0" err="1" smtClean="0"/>
              <a:t>Прем'єр-міністра</a:t>
            </a:r>
            <a:r>
              <a:rPr lang="ru-RU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17 </a:t>
            </a:r>
            <a:r>
              <a:rPr lang="ru-RU" dirty="0" err="1" smtClean="0"/>
              <a:t>грудня</a:t>
            </a:r>
            <a:r>
              <a:rPr lang="ru-RU" dirty="0" smtClean="0"/>
              <a:t> 2002 року </a:t>
            </a:r>
            <a:r>
              <a:rPr lang="ru-RU" dirty="0" err="1" smtClean="0"/>
              <a:t>призначений</a:t>
            </a:r>
            <a:r>
              <a:rPr lang="ru-RU" dirty="0" smtClean="0"/>
              <a:t> головою 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банку.</a:t>
            </a:r>
          </a:p>
          <a:p>
            <a:pPr algn="ctr">
              <a:buNone/>
            </a:pPr>
            <a:r>
              <a:rPr lang="ru-RU" dirty="0" smtClean="0"/>
              <a:t>2005–2007 — голова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фінансово-промислової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ТАС.</a:t>
            </a:r>
          </a:p>
          <a:p>
            <a:pPr algn="ctr">
              <a:buNone/>
            </a:pPr>
            <a:r>
              <a:rPr lang="ru-RU" dirty="0" smtClean="0"/>
              <a:t>З 2007 р. — голова </a:t>
            </a:r>
            <a:r>
              <a:rPr lang="ru-RU" dirty="0" err="1" smtClean="0"/>
              <a:t>правління</a:t>
            </a:r>
            <a:r>
              <a:rPr lang="ru-RU" dirty="0" smtClean="0"/>
              <a:t> ВАТ «</a:t>
            </a:r>
            <a:r>
              <a:rPr lang="ru-RU" dirty="0" err="1" smtClean="0"/>
              <a:t>Сведбанк</a:t>
            </a:r>
            <a:r>
              <a:rPr lang="ru-RU" dirty="0" smtClean="0"/>
              <a:t>» (</a:t>
            </a:r>
            <a:r>
              <a:rPr lang="ru-RU" dirty="0" err="1" smtClean="0"/>
              <a:t>правонаступник</a:t>
            </a:r>
            <a:r>
              <a:rPr lang="ru-RU" dirty="0" smtClean="0"/>
              <a:t> АКБ «</a:t>
            </a:r>
            <a:r>
              <a:rPr lang="ru-RU" dirty="0" err="1" smtClean="0"/>
              <a:t>ТАС-Комерцбанк</a:t>
            </a:r>
            <a:r>
              <a:rPr lang="ru-RU" dirty="0" smtClean="0"/>
              <a:t>»).</a:t>
            </a:r>
          </a:p>
          <a:p>
            <a:pPr algn="ctr">
              <a:buNone/>
            </a:pPr>
            <a:r>
              <a:rPr lang="ru-RU" dirty="0" smtClean="0"/>
              <a:t>З 28 листопада 2009 року — Голова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«Сильна </a:t>
            </a:r>
            <a:r>
              <a:rPr lang="ru-RU" dirty="0" err="1" smtClean="0"/>
              <a:t>Україна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11 </a:t>
            </a:r>
            <a:r>
              <a:rPr lang="ru-RU" dirty="0" err="1" smtClean="0"/>
              <a:t>березня</a:t>
            </a:r>
            <a:r>
              <a:rPr lang="ru-RU" dirty="0" smtClean="0"/>
              <a:t> 2010 р. </a:t>
            </a:r>
            <a:r>
              <a:rPr lang="ru-RU" dirty="0" err="1" smtClean="0"/>
              <a:t>призначений</a:t>
            </a:r>
            <a:r>
              <a:rPr lang="ru-RU" dirty="0" smtClean="0"/>
              <a:t> </a:t>
            </a:r>
            <a:r>
              <a:rPr lang="ru-RU" dirty="0" err="1" smtClean="0"/>
              <a:t>віце-прем'єром</a:t>
            </a:r>
            <a:r>
              <a:rPr lang="ru-RU" dirty="0" smtClean="0"/>
              <a:t> в </a:t>
            </a:r>
            <a:r>
              <a:rPr lang="ru-RU" dirty="0" err="1" smtClean="0"/>
              <a:t>уряді</a:t>
            </a:r>
            <a:r>
              <a:rPr lang="ru-RU" dirty="0" smtClean="0"/>
              <a:t> Азарова.</a:t>
            </a:r>
          </a:p>
          <a:p>
            <a:pPr algn="ctr">
              <a:buNone/>
            </a:pPr>
            <a:r>
              <a:rPr lang="ru-RU" dirty="0" smtClean="0"/>
              <a:t>9 </a:t>
            </a:r>
            <a:r>
              <a:rPr lang="ru-RU" dirty="0" err="1" smtClean="0"/>
              <a:t>грудня</a:t>
            </a:r>
            <a:r>
              <a:rPr lang="ru-RU" dirty="0" smtClean="0"/>
              <a:t> 2010 року Указом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на посаду </a:t>
            </a:r>
            <a:r>
              <a:rPr lang="ru-RU" dirty="0" err="1" smtClean="0"/>
              <a:t>Віце-прем'єр-міністра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— </a:t>
            </a:r>
            <a:r>
              <a:rPr lang="ru-RU" dirty="0" err="1" smtClean="0"/>
              <a:t>Міністра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З 17 </a:t>
            </a:r>
            <a:r>
              <a:rPr lang="ru-RU" dirty="0" err="1" smtClean="0"/>
              <a:t>березня</a:t>
            </a:r>
            <a:r>
              <a:rPr lang="ru-RU" dirty="0" smtClean="0"/>
              <a:t> 2012 року —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 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25 </a:t>
            </a:r>
            <a:r>
              <a:rPr lang="ru-RU" dirty="0" err="1" smtClean="0"/>
              <a:t>червня</a:t>
            </a:r>
            <a:r>
              <a:rPr lang="ru-RU" dirty="0" smtClean="0"/>
              <a:t> 2000 року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депутатом </a:t>
            </a:r>
            <a:r>
              <a:rPr lang="ru-RU" dirty="0" err="1" smtClean="0"/>
              <a:t>Верховної</a:t>
            </a:r>
            <a:r>
              <a:rPr lang="ru-RU" dirty="0" smtClean="0"/>
              <a:t> Ради, </a:t>
            </a:r>
            <a:r>
              <a:rPr lang="ru-RU" dirty="0" err="1" smtClean="0"/>
              <a:t>залишив</a:t>
            </a:r>
            <a:r>
              <a:rPr lang="ru-RU" dirty="0" smtClean="0"/>
              <a:t> уряд; член </a:t>
            </a:r>
            <a:r>
              <a:rPr lang="ru-RU" dirty="0" err="1" smtClean="0"/>
              <a:t>Комітету</a:t>
            </a:r>
            <a:r>
              <a:rPr lang="ru-RU" dirty="0" smtClean="0"/>
              <a:t> ВРУ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фінансів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З</a:t>
            </a:r>
            <a:r>
              <a:rPr lang="ru-RU" dirty="0" smtClean="0"/>
              <a:t> 18 </a:t>
            </a:r>
            <a:r>
              <a:rPr lang="ru-RU" dirty="0" smtClean="0"/>
              <a:t>листопада</a:t>
            </a:r>
            <a:r>
              <a:rPr lang="ru-RU" dirty="0" smtClean="0"/>
              <a:t> 2000 року — голова </a:t>
            </a:r>
            <a:r>
              <a:rPr lang="ru-RU" dirty="0" err="1" smtClean="0"/>
              <a:t>партії</a:t>
            </a:r>
            <a:r>
              <a:rPr lang="ru-RU" dirty="0" smtClean="0"/>
              <a:t> «</a:t>
            </a:r>
            <a:r>
              <a:rPr lang="ru-RU" dirty="0" err="1" smtClean="0"/>
              <a:t>Трудова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2002 — </a:t>
            </a:r>
            <a:r>
              <a:rPr lang="ru-RU" dirty="0" err="1" smtClean="0"/>
              <a:t>пройшов</a:t>
            </a:r>
            <a:r>
              <a:rPr lang="ru-RU" dirty="0" smtClean="0"/>
              <a:t> у </a:t>
            </a:r>
            <a:r>
              <a:rPr lang="ru-RU" dirty="0" err="1" smtClean="0"/>
              <a:t>Верховну</a:t>
            </a:r>
            <a:r>
              <a:rPr lang="ru-RU" dirty="0" smtClean="0"/>
              <a:t> Раду </a:t>
            </a:r>
            <a:r>
              <a:rPr lang="ru-RU" dirty="0" err="1" smtClean="0"/>
              <a:t>від</a:t>
            </a:r>
            <a:r>
              <a:rPr lang="ru-RU" dirty="0" smtClean="0"/>
              <a:t> блоку «За </a:t>
            </a:r>
            <a:r>
              <a:rPr lang="ru-RU" dirty="0" err="1" smtClean="0"/>
              <a:t>єдину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 2003 року заявив про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 err="1" smtClean="0"/>
              <a:t>балотуватися</a:t>
            </a:r>
            <a:r>
              <a:rPr lang="ru-RU" dirty="0" smtClean="0"/>
              <a:t> на посаду Президента,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підтримав</a:t>
            </a:r>
            <a:r>
              <a:rPr lang="ru-RU" dirty="0" smtClean="0"/>
              <a:t> </a:t>
            </a:r>
            <a:r>
              <a:rPr lang="ru-RU" dirty="0" err="1" smtClean="0"/>
              <a:t>Віктора</a:t>
            </a:r>
            <a:r>
              <a:rPr lang="ru-RU" dirty="0" smtClean="0"/>
              <a:t> Януковича та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виборчий</a:t>
            </a:r>
            <a:r>
              <a:rPr lang="ru-RU" dirty="0" smtClean="0"/>
              <a:t> штаб. 29 листопада 2004 року, </a:t>
            </a:r>
            <a:r>
              <a:rPr lang="ru-RU" dirty="0" err="1" smtClean="0"/>
              <a:t>після</a:t>
            </a:r>
            <a:r>
              <a:rPr lang="ru-RU" dirty="0" smtClean="0"/>
              <a:t> другого туру </a:t>
            </a:r>
            <a:r>
              <a:rPr lang="ru-RU" dirty="0" err="1" smtClean="0"/>
              <a:t>президентських</a:t>
            </a:r>
            <a:r>
              <a:rPr lang="ru-RU" dirty="0" smtClean="0"/>
              <a:t> </a:t>
            </a:r>
            <a:r>
              <a:rPr lang="ru-RU" dirty="0" err="1" smtClean="0"/>
              <a:t>виборів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 початку </a:t>
            </a:r>
            <a:r>
              <a:rPr lang="ru-RU" dirty="0" err="1" smtClean="0"/>
              <a:t>Помаранчевої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посад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Нацбанку</a:t>
            </a:r>
            <a:r>
              <a:rPr lang="ru-RU" dirty="0" smtClean="0"/>
              <a:t> та </a:t>
            </a:r>
            <a:r>
              <a:rPr lang="ru-RU" dirty="0" err="1" smtClean="0"/>
              <a:t>керівника</a:t>
            </a:r>
            <a:r>
              <a:rPr lang="ru-RU" dirty="0" smtClean="0"/>
              <a:t> </a:t>
            </a:r>
            <a:r>
              <a:rPr lang="ru-RU" dirty="0" err="1" smtClean="0"/>
              <a:t>виборчого</a:t>
            </a:r>
            <a:r>
              <a:rPr lang="ru-RU" dirty="0" smtClean="0"/>
              <a:t> штабу Януковича</a:t>
            </a:r>
            <a:r>
              <a:rPr lang="ru-RU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2008 — </a:t>
            </a:r>
            <a:r>
              <a:rPr lang="ru-RU" dirty="0" err="1" smtClean="0"/>
              <a:t>радник</a:t>
            </a:r>
            <a:r>
              <a:rPr lang="ru-RU" dirty="0" smtClean="0"/>
              <a:t> </a:t>
            </a:r>
            <a:r>
              <a:rPr lang="ru-RU" dirty="0" err="1" smtClean="0"/>
              <a:t>Прем'єр-міністра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громадських</a:t>
            </a:r>
            <a:r>
              <a:rPr lang="ru-RU" dirty="0" smtClean="0"/>
              <a:t> засадах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співголова</a:t>
            </a:r>
            <a:r>
              <a:rPr lang="ru-RU" dirty="0" smtClean="0"/>
              <a:t> Ради </a:t>
            </a:r>
            <a:r>
              <a:rPr lang="ru-RU" dirty="0" err="1" smtClean="0"/>
              <a:t>інвесторів</a:t>
            </a:r>
            <a:r>
              <a:rPr lang="ru-RU" dirty="0" smtClean="0"/>
              <a:t> при </a:t>
            </a:r>
            <a:r>
              <a:rPr lang="ru-RU" dirty="0" err="1" smtClean="0"/>
              <a:t>Кабінеті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16 </a:t>
            </a:r>
            <a:r>
              <a:rPr lang="ru-RU" dirty="0" err="1" smtClean="0"/>
              <a:t>червня</a:t>
            </a:r>
            <a:r>
              <a:rPr lang="ru-RU" dirty="0" smtClean="0"/>
              <a:t> 2009 р. —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посади та </a:t>
            </a:r>
            <a:r>
              <a:rPr lang="ru-RU" dirty="0" err="1" smtClean="0"/>
              <a:t>сконцентрувався</a:t>
            </a:r>
            <a:r>
              <a:rPr lang="ru-RU" dirty="0" smtClean="0"/>
              <a:t> на </a:t>
            </a:r>
            <a:r>
              <a:rPr lang="ru-RU" dirty="0" err="1" smtClean="0"/>
              <a:t>політичній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З</a:t>
            </a:r>
            <a:r>
              <a:rPr lang="ru-RU" dirty="0" smtClean="0"/>
              <a:t> листопада 2009 р.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партію</a:t>
            </a:r>
            <a:r>
              <a:rPr lang="ru-RU" dirty="0" smtClean="0"/>
              <a:t> «Сильна </a:t>
            </a:r>
            <a:r>
              <a:rPr lang="ru-RU" dirty="0" err="1" smtClean="0"/>
              <a:t>Україна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21 лютого 2010 створив «Блок </a:t>
            </a:r>
            <a:r>
              <a:rPr lang="ru-RU" dirty="0" err="1" smtClean="0"/>
              <a:t>Тігіпка</a:t>
            </a:r>
            <a:r>
              <a:rPr lang="ru-RU" dirty="0" smtClean="0"/>
              <a:t>».</a:t>
            </a: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8 </a:t>
            </a:r>
            <a:r>
              <a:rPr lang="ru-RU" dirty="0" err="1" smtClean="0"/>
              <a:t>липня</a:t>
            </a:r>
            <a:r>
              <a:rPr lang="ru-RU" dirty="0" smtClean="0"/>
              <a:t> 2011 року </a:t>
            </a:r>
            <a:r>
              <a:rPr lang="ru-RU" dirty="0" err="1" smtClean="0"/>
              <a:t>Верховна</a:t>
            </a:r>
            <a:r>
              <a:rPr lang="ru-RU" dirty="0" smtClean="0"/>
              <a:t> Рада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ухвалила</a:t>
            </a:r>
            <a:r>
              <a:rPr lang="ru-RU" dirty="0" smtClean="0"/>
              <a:t> </a:t>
            </a:r>
            <a:r>
              <a:rPr lang="ru-RU" dirty="0" err="1" smtClean="0"/>
              <a:t>Пенсійну</a:t>
            </a:r>
            <a:r>
              <a:rPr lang="ru-RU" dirty="0" smtClean="0"/>
              <a:t> реформу, яку </a:t>
            </a:r>
            <a:r>
              <a:rPr lang="ru-RU" dirty="0" err="1" smtClean="0"/>
              <a:t>підготував</a:t>
            </a:r>
            <a:r>
              <a:rPr lang="ru-RU" dirty="0" smtClean="0"/>
              <a:t>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Тігіпко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Пенсійна</a:t>
            </a:r>
            <a:r>
              <a:rPr lang="ru-RU" dirty="0" smtClean="0"/>
              <a:t> реформа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поетапне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пенсійного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другого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пенсійних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 та </a:t>
            </a:r>
            <a:r>
              <a:rPr lang="ru-RU" dirty="0" err="1" smtClean="0"/>
              <a:t>скорочення</a:t>
            </a:r>
            <a:r>
              <a:rPr lang="ru-RU" dirty="0" smtClean="0"/>
              <a:t> так </a:t>
            </a:r>
            <a:r>
              <a:rPr lang="ru-RU" dirty="0" err="1" smtClean="0"/>
              <a:t>званих</a:t>
            </a:r>
            <a:r>
              <a:rPr lang="ru-RU" dirty="0" smtClean="0"/>
              <a:t> </a:t>
            </a:r>
            <a:r>
              <a:rPr lang="en-US" dirty="0" smtClean="0"/>
              <a:t>VIP-</a:t>
            </a:r>
            <a:r>
              <a:rPr lang="ru-RU" dirty="0" err="1" smtClean="0"/>
              <a:t>пенсій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15 листопада 2012 року </a:t>
            </a:r>
            <a:r>
              <a:rPr lang="ru-RU" dirty="0" err="1" smtClean="0"/>
              <a:t>Верховна</a:t>
            </a:r>
            <a:r>
              <a:rPr lang="ru-RU" dirty="0" smtClean="0"/>
              <a:t> Рада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ухвалила</a:t>
            </a:r>
            <a:r>
              <a:rPr lang="ru-RU" dirty="0" smtClean="0"/>
              <a:t> закон про </a:t>
            </a:r>
            <a:r>
              <a:rPr lang="ru-RU" dirty="0" err="1" smtClean="0"/>
              <a:t>декриміналізацію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злочинів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підготував</a:t>
            </a:r>
            <a:r>
              <a:rPr lang="ru-RU" dirty="0" smtClean="0"/>
              <a:t>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Тігіпко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декриміналізація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злочинів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інвестиційного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приведення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до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err="1" smtClean="0"/>
              <a:t>З</a:t>
            </a:r>
            <a:r>
              <a:rPr lang="ru-RU" dirty="0" smtClean="0"/>
              <a:t> 17 </a:t>
            </a:r>
            <a:r>
              <a:rPr lang="ru-RU" dirty="0" err="1" smtClean="0"/>
              <a:t>березня</a:t>
            </a:r>
            <a:r>
              <a:rPr lang="ru-RU" dirty="0" smtClean="0"/>
              <a:t> 2012 року —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25 </a:t>
            </a:r>
            <a:r>
              <a:rPr lang="ru-RU" dirty="0" err="1" smtClean="0"/>
              <a:t>березня</a:t>
            </a:r>
            <a:r>
              <a:rPr lang="ru-RU" dirty="0" smtClean="0"/>
              <a:t> 2014 року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Тігіпко</a:t>
            </a:r>
            <a:r>
              <a:rPr lang="ru-RU" dirty="0" smtClean="0"/>
              <a:t> подав </a:t>
            </a:r>
            <a:r>
              <a:rPr lang="ru-RU" dirty="0" err="1" smtClean="0"/>
              <a:t>документи</a:t>
            </a:r>
            <a:r>
              <a:rPr lang="ru-RU" dirty="0" smtClean="0"/>
              <a:t> до </a:t>
            </a:r>
            <a:r>
              <a:rPr lang="ru-RU" dirty="0" err="1" smtClean="0"/>
              <a:t>ЦВК</a:t>
            </a:r>
            <a:r>
              <a:rPr lang="ru-RU" dirty="0" smtClean="0"/>
              <a:t> для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кандидата в </a:t>
            </a:r>
            <a:r>
              <a:rPr lang="ru-RU" dirty="0" err="1" smtClean="0"/>
              <a:t>президенти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інтерв'ю</a:t>
            </a:r>
            <a:r>
              <a:rPr lang="ru-RU" dirty="0" smtClean="0"/>
              <a:t> </a:t>
            </a:r>
            <a:r>
              <a:rPr lang="ru-RU" dirty="0" err="1" smtClean="0"/>
              <a:t>Громадському</a:t>
            </a:r>
            <a:r>
              <a:rPr lang="ru-RU" dirty="0" smtClean="0"/>
              <a:t> ТБ 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Тігіпко</a:t>
            </a:r>
            <a:r>
              <a:rPr lang="ru-RU" dirty="0" smtClean="0"/>
              <a:t> 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задоволенням</a:t>
            </a:r>
            <a:r>
              <a:rPr lang="ru-RU" dirty="0" smtClean="0"/>
              <a:t>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 </a:t>
            </a:r>
            <a:r>
              <a:rPr lang="ru-RU" dirty="0" err="1" smtClean="0"/>
              <a:t>Партію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4643470" cy="550072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b="1" dirty="0" smtClean="0"/>
              <a:t>Віктор Михайлович Пінчук</a:t>
            </a:r>
            <a:r>
              <a:rPr lang="vi-VN" dirty="0" smtClean="0"/>
              <a:t> (14 грудня 1960) — український підприємець, політик, мільярдер та меценат, зять колишнього президента України Леоніда Кучми. Засновник інвестиційно-консалтингової компанії </a:t>
            </a:r>
            <a:r>
              <a:rPr lang="en-US" dirty="0" err="1" smtClean="0"/>
              <a:t>EastOne</a:t>
            </a:r>
            <a:r>
              <a:rPr lang="en-US" dirty="0" smtClean="0"/>
              <a:t> </a:t>
            </a:r>
            <a:r>
              <a:rPr lang="vi-VN" dirty="0" smtClean="0"/>
              <a:t>та благочинної організації Фонд Віктора Пінчука. Один із найбагатших олігархів України. Претендент на входження до рейтингу 100 найвпливовіших особистостей у світі сучасного мистецтва за 2008 рік</a:t>
            </a:r>
            <a:r>
              <a:rPr lang="vi-VN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Віктор Михайлович Пінчук</a:t>
            </a:r>
            <a:endParaRPr lang="ru-RU" dirty="0"/>
          </a:p>
        </p:txBody>
      </p:sp>
      <p:pic>
        <p:nvPicPr>
          <p:cNvPr id="4" name="Рисунок 3" descr="200px-Viktor_Pinchuk_David_Shankbone_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357298"/>
            <a:ext cx="364333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7151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 14 </a:t>
            </a:r>
            <a:r>
              <a:rPr lang="ru-RU" dirty="0" err="1" smtClean="0"/>
              <a:t>грудня</a:t>
            </a:r>
            <a:r>
              <a:rPr lang="ru-RU" dirty="0" smtClean="0"/>
              <a:t> </a:t>
            </a:r>
            <a:r>
              <a:rPr lang="ru-RU" dirty="0" smtClean="0"/>
              <a:t>1960(</a:t>
            </a:r>
            <a:r>
              <a:rPr lang="ru-RU" dirty="0" err="1" smtClean="0"/>
              <a:t>м.Київ</a:t>
            </a:r>
            <a:r>
              <a:rPr lang="ru-RU" dirty="0" smtClean="0"/>
              <a:t>).</a:t>
            </a:r>
            <a:r>
              <a:rPr lang="ru-RU" dirty="0" err="1" smtClean="0"/>
              <a:t>Пінчук</a:t>
            </a:r>
            <a:r>
              <a:rPr lang="ru-RU" dirty="0" smtClean="0"/>
              <a:t> </a:t>
            </a:r>
            <a:r>
              <a:rPr lang="ru-RU" dirty="0" smtClean="0"/>
              <a:t>походить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 </a:t>
            </a:r>
            <a:r>
              <a:rPr lang="ru-RU" dirty="0" err="1" smtClean="0"/>
              <a:t>єврейського</a:t>
            </a:r>
            <a:r>
              <a:rPr lang="ru-RU" dirty="0" smtClean="0"/>
              <a:t> роду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гілки</a:t>
            </a:r>
            <a:r>
              <a:rPr lang="ru-RU" dirty="0" smtClean="0"/>
              <a:t> </a:t>
            </a:r>
            <a:r>
              <a:rPr lang="ru-RU" dirty="0" err="1" smtClean="0"/>
              <a:t>ашкеназі.Закінчив</a:t>
            </a:r>
            <a:r>
              <a:rPr lang="ru-RU" dirty="0" smtClean="0"/>
              <a:t> </a:t>
            </a:r>
            <a:r>
              <a:rPr lang="ru-RU" dirty="0" err="1" smtClean="0"/>
              <a:t>Дніпропетровський</a:t>
            </a:r>
            <a:r>
              <a:rPr lang="ru-RU" dirty="0" smtClean="0"/>
              <a:t> </a:t>
            </a:r>
            <a:r>
              <a:rPr lang="ru-RU" dirty="0" err="1" smtClean="0"/>
              <a:t>металургійний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 (1983), за </a:t>
            </a:r>
            <a:r>
              <a:rPr lang="ru-RU" dirty="0" err="1" smtClean="0"/>
              <a:t>фахом</a:t>
            </a:r>
            <a:r>
              <a:rPr lang="ru-RU" dirty="0" smtClean="0"/>
              <a:t> — </a:t>
            </a:r>
            <a:r>
              <a:rPr lang="ru-RU" dirty="0" err="1" smtClean="0"/>
              <a:t>інженер-металург</a:t>
            </a:r>
            <a:r>
              <a:rPr lang="ru-RU" dirty="0" smtClean="0"/>
              <a:t>, «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».1981—1983</a:t>
            </a:r>
            <a:r>
              <a:rPr lang="ru-RU" dirty="0" smtClean="0"/>
              <a:t> — лаборант </a:t>
            </a:r>
            <a:r>
              <a:rPr lang="ru-RU" dirty="0" err="1" smtClean="0"/>
              <a:t>Дніпропетровського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. 1982 — </a:t>
            </a:r>
            <a:r>
              <a:rPr lang="ru-RU" dirty="0" err="1" smtClean="0"/>
              <a:t>різальник</a:t>
            </a:r>
            <a:r>
              <a:rPr lang="ru-RU" dirty="0" smtClean="0"/>
              <a:t> </a:t>
            </a:r>
            <a:r>
              <a:rPr lang="ru-RU" dirty="0" err="1" smtClean="0"/>
              <a:t>холодних</a:t>
            </a:r>
            <a:r>
              <a:rPr lang="ru-RU" dirty="0" smtClean="0"/>
              <a:t> труб, </a:t>
            </a:r>
            <a:r>
              <a:rPr lang="ru-RU" dirty="0" err="1" smtClean="0"/>
              <a:t>Нижньодніпровський</a:t>
            </a:r>
            <a:r>
              <a:rPr lang="ru-RU" dirty="0" smtClean="0"/>
              <a:t> </a:t>
            </a:r>
            <a:r>
              <a:rPr lang="ru-RU" dirty="0" err="1" smtClean="0"/>
              <a:t>трубопрокатний</a:t>
            </a:r>
            <a:r>
              <a:rPr lang="ru-RU" dirty="0" smtClean="0"/>
              <a:t> завод. 1983—1997 — </a:t>
            </a:r>
            <a:r>
              <a:rPr lang="ru-RU" dirty="0" err="1" smtClean="0"/>
              <a:t>стажист-дослідник</a:t>
            </a:r>
            <a:r>
              <a:rPr lang="ru-RU" dirty="0" smtClean="0"/>
              <a:t>, </a:t>
            </a:r>
            <a:r>
              <a:rPr lang="ru-RU" dirty="0" err="1" smtClean="0"/>
              <a:t>інженер</a:t>
            </a:r>
            <a:r>
              <a:rPr lang="ru-RU" dirty="0" smtClean="0"/>
              <a:t>, старший </a:t>
            </a:r>
            <a:r>
              <a:rPr lang="ru-RU" dirty="0" err="1" smtClean="0"/>
              <a:t>інженер</a:t>
            </a:r>
            <a:r>
              <a:rPr lang="ru-RU" dirty="0" smtClean="0"/>
              <a:t>, </a:t>
            </a:r>
            <a:r>
              <a:rPr lang="ru-RU" dirty="0" err="1" smtClean="0"/>
              <a:t>молодший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співробітник</a:t>
            </a:r>
            <a:r>
              <a:rPr lang="ru-RU" dirty="0" smtClean="0"/>
              <a:t>, старший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співробітник</a:t>
            </a:r>
            <a:r>
              <a:rPr lang="ru-RU" dirty="0" smtClean="0"/>
              <a:t> Державного </a:t>
            </a:r>
            <a:r>
              <a:rPr lang="ru-RU" dirty="0" err="1" smtClean="0"/>
              <a:t>науково-дослідного</a:t>
            </a:r>
            <a:r>
              <a:rPr lang="ru-RU" dirty="0" smtClean="0"/>
              <a:t> проектного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трубної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 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. </a:t>
            </a:r>
            <a:r>
              <a:rPr lang="ru-RU" dirty="0" err="1" smtClean="0"/>
              <a:t>З</a:t>
            </a:r>
            <a:r>
              <a:rPr lang="ru-RU" dirty="0" smtClean="0"/>
              <a:t> 1997 — президент </a:t>
            </a:r>
            <a:r>
              <a:rPr lang="ru-RU" dirty="0" err="1" smtClean="0"/>
              <a:t>науково-виробничої</a:t>
            </a:r>
            <a:r>
              <a:rPr lang="ru-RU" dirty="0" smtClean="0"/>
              <a:t> </a:t>
            </a:r>
            <a:r>
              <a:rPr lang="ru-RU" dirty="0" err="1" smtClean="0"/>
              <a:t>інвестиційної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«</a:t>
            </a:r>
            <a:r>
              <a:rPr lang="ru-RU" dirty="0" err="1" smtClean="0"/>
              <a:t>Інтерпайп</a:t>
            </a:r>
            <a:r>
              <a:rPr lang="ru-RU" dirty="0" smtClean="0"/>
              <a:t>», 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. До </a:t>
            </a:r>
            <a:r>
              <a:rPr lang="ru-RU" dirty="0" err="1" smtClean="0"/>
              <a:t>січня</a:t>
            </a:r>
            <a:r>
              <a:rPr lang="ru-RU" dirty="0" smtClean="0"/>
              <a:t> 2000 — </a:t>
            </a:r>
            <a:r>
              <a:rPr lang="ru-RU" dirty="0" err="1" smtClean="0"/>
              <a:t>радник</a:t>
            </a:r>
            <a:r>
              <a:rPr lang="ru-RU" dirty="0" smtClean="0"/>
              <a:t> 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, до лютого 2000 — член Ради </a:t>
            </a:r>
            <a:r>
              <a:rPr lang="ru-RU" dirty="0" err="1" smtClean="0"/>
              <a:t>підприємців</a:t>
            </a:r>
            <a:r>
              <a:rPr lang="ru-RU" dirty="0" smtClean="0"/>
              <a:t> при КМ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Ініціатор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«</a:t>
            </a:r>
            <a:r>
              <a:rPr lang="ru-RU" dirty="0" err="1" smtClean="0"/>
              <a:t>Інвестиції</a:t>
            </a:r>
            <a:r>
              <a:rPr lang="ru-RU" dirty="0" smtClean="0"/>
              <a:t> в культуру» (</a:t>
            </a:r>
            <a:r>
              <a:rPr lang="ru-RU" dirty="0" err="1" smtClean="0"/>
              <a:t>з</a:t>
            </a:r>
            <a:r>
              <a:rPr lang="ru-RU" dirty="0" smtClean="0"/>
              <a:t> 1992). </a:t>
            </a:r>
            <a:r>
              <a:rPr lang="ru-RU" dirty="0" err="1" smtClean="0"/>
              <a:t>Ініціатор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Членської</a:t>
            </a:r>
            <a:r>
              <a:rPr lang="ru-RU" dirty="0" smtClean="0"/>
              <a:t> </a:t>
            </a:r>
            <a:r>
              <a:rPr lang="ru-RU" dirty="0" err="1" smtClean="0"/>
              <a:t>благодійної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«Фонд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порятунку</a:t>
            </a:r>
            <a:r>
              <a:rPr lang="ru-RU" dirty="0" smtClean="0"/>
              <a:t>» (м. 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, 1998). Член </a:t>
            </a:r>
            <a:r>
              <a:rPr lang="ru-RU" dirty="0" err="1" smtClean="0"/>
              <a:t>політвиконкому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 «</a:t>
            </a:r>
            <a:r>
              <a:rPr lang="ru-RU" dirty="0" err="1" smtClean="0"/>
              <a:t>Трудова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» (</a:t>
            </a:r>
            <a:r>
              <a:rPr lang="ru-RU" dirty="0" err="1" smtClean="0"/>
              <a:t>травень</a:t>
            </a:r>
            <a:r>
              <a:rPr lang="ru-RU" dirty="0" smtClean="0"/>
              <a:t> 2000 — </a:t>
            </a:r>
            <a:r>
              <a:rPr lang="ru-RU" dirty="0" err="1" smtClean="0"/>
              <a:t>квітень</a:t>
            </a:r>
            <a:r>
              <a:rPr lang="ru-RU" dirty="0" smtClean="0"/>
              <a:t> 2004). Лауреат 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 (2004</a:t>
            </a:r>
            <a:r>
              <a:rPr lang="ru-RU" dirty="0" smtClean="0"/>
              <a:t>).Кандидат </a:t>
            </a:r>
            <a:r>
              <a:rPr lang="ru-RU" dirty="0" err="1" smtClean="0"/>
              <a:t>технічних</a:t>
            </a:r>
            <a:r>
              <a:rPr lang="ru-RU" dirty="0" smtClean="0"/>
              <a:t> наук (1987,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схем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трубної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). Автор (</a:t>
            </a:r>
            <a:r>
              <a:rPr lang="ru-RU" dirty="0" err="1" smtClean="0"/>
              <a:t>співавтор</a:t>
            </a:r>
            <a:r>
              <a:rPr lang="ru-RU" dirty="0" smtClean="0"/>
              <a:t>) </a:t>
            </a:r>
            <a:r>
              <a:rPr lang="ru-RU" dirty="0" err="1" smtClean="0"/>
              <a:t>понад</a:t>
            </a:r>
            <a:r>
              <a:rPr lang="ru-RU" dirty="0" smtClean="0"/>
              <a:t> 100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.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англійською</a:t>
            </a:r>
            <a:r>
              <a:rPr lang="ru-RU" dirty="0" smtClean="0"/>
              <a:t> </a:t>
            </a:r>
            <a:r>
              <a:rPr lang="ru-RU" dirty="0" err="1" smtClean="0"/>
              <a:t>мовою.З</a:t>
            </a:r>
            <a:r>
              <a:rPr lang="ru-RU" dirty="0" smtClean="0"/>
              <a:t> 1998 року </a:t>
            </a:r>
            <a:r>
              <a:rPr lang="ru-RU" dirty="0" err="1" smtClean="0"/>
              <a:t>перебував</a:t>
            </a:r>
            <a:r>
              <a:rPr lang="ru-RU" dirty="0" smtClean="0"/>
              <a:t> у фактичному </a:t>
            </a:r>
            <a:r>
              <a:rPr lang="ru-RU" dirty="0" err="1" smtClean="0"/>
              <a:t>шлюбі</a:t>
            </a:r>
            <a:r>
              <a:rPr lang="ru-RU" dirty="0" smtClean="0"/>
              <a:t>, а у 2002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на </a:t>
            </a:r>
            <a:r>
              <a:rPr lang="ru-RU" dirty="0" err="1" smtClean="0"/>
              <a:t>Олені</a:t>
            </a:r>
            <a:r>
              <a:rPr lang="ru-RU" dirty="0" smtClean="0"/>
              <a:t> </a:t>
            </a:r>
            <a:r>
              <a:rPr lang="ru-RU" dirty="0" err="1" smtClean="0"/>
              <a:t>Франчук</a:t>
            </a:r>
            <a:r>
              <a:rPr lang="ru-RU" dirty="0" smtClean="0"/>
              <a:t>, </a:t>
            </a:r>
            <a:r>
              <a:rPr lang="ru-RU" dirty="0" err="1" smtClean="0"/>
              <a:t>дочці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Леоніда</a:t>
            </a:r>
            <a:r>
              <a:rPr lang="ru-RU" dirty="0" smtClean="0"/>
              <a:t> </a:t>
            </a:r>
            <a:r>
              <a:rPr lang="ru-RU" dirty="0" err="1" smtClean="0"/>
              <a:t>Кучми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err="1" smtClean="0"/>
              <a:t>Сучасні</a:t>
            </a:r>
            <a:r>
              <a:rPr lang="ru-RU" b="1" dirty="0" smtClean="0"/>
              <a:t> ФПГ</a:t>
            </a:r>
            <a:r>
              <a:rPr lang="ru-RU" dirty="0" smtClean="0"/>
              <a:t> — </a:t>
            </a:r>
            <a:r>
              <a:rPr lang="ru-RU" dirty="0" err="1" smtClean="0"/>
              <a:t>універсальні</a:t>
            </a:r>
            <a:r>
              <a:rPr lang="ru-RU" dirty="0" smtClean="0"/>
              <a:t> за характером </a:t>
            </a:r>
            <a:r>
              <a:rPr lang="ru-RU" dirty="0" err="1" smtClean="0"/>
              <a:t>діяльності</a:t>
            </a:r>
            <a:r>
              <a:rPr lang="ru-RU" dirty="0" smtClean="0"/>
              <a:t> та </a:t>
            </a:r>
            <a:r>
              <a:rPr lang="ru-RU" dirty="0" err="1" smtClean="0"/>
              <a:t>транснаціональні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масштабами </a:t>
            </a:r>
            <a:r>
              <a:rPr lang="ru-RU" dirty="0" err="1" smtClean="0"/>
              <a:t>об'єднання</a:t>
            </a:r>
            <a:r>
              <a:rPr lang="ru-RU" dirty="0" smtClean="0"/>
              <a:t>.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акціонування</a:t>
            </a:r>
            <a:r>
              <a:rPr lang="ru-RU" dirty="0" smtClean="0"/>
              <a:t>,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ділових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, вони </a:t>
            </a:r>
            <a:r>
              <a:rPr lang="ru-RU" dirty="0" err="1" smtClean="0"/>
              <a:t>об'єднали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, банки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, </a:t>
            </a:r>
            <a:r>
              <a:rPr lang="ru-RU" dirty="0" err="1" smtClean="0"/>
              <a:t>торговельні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будівельні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b="1" dirty="0" smtClean="0"/>
              <a:t>Головне </a:t>
            </a:r>
            <a:r>
              <a:rPr lang="ru-RU" b="1" dirty="0" err="1" smtClean="0"/>
              <a:t>підприємство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промислово-фінансових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 </a:t>
            </a:r>
            <a:r>
              <a:rPr lang="ru-RU" dirty="0" smtClean="0"/>
              <a:t>(ПФГ) —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створене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яке </a:t>
            </a:r>
            <a:r>
              <a:rPr lang="ru-RU" dirty="0" err="1" smtClean="0"/>
              <a:t>виготовляє</a:t>
            </a:r>
            <a:r>
              <a:rPr lang="ru-RU" dirty="0" smtClean="0"/>
              <a:t> </a:t>
            </a:r>
            <a:r>
              <a:rPr lang="ru-RU" dirty="0" err="1" smtClean="0"/>
              <a:t>кінцеву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 ПФГ,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збут</a:t>
            </a:r>
            <a:r>
              <a:rPr lang="ru-RU" dirty="0" smtClean="0"/>
              <a:t>, </a:t>
            </a:r>
            <a:r>
              <a:rPr lang="ru-RU" dirty="0" err="1" smtClean="0"/>
              <a:t>сплачує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та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ПФГ в </a:t>
            </a:r>
            <a:r>
              <a:rPr lang="ru-RU" dirty="0" err="1" smtClean="0"/>
              <a:t>Україні</a:t>
            </a:r>
            <a:r>
              <a:rPr lang="ru-RU" dirty="0" smtClean="0"/>
              <a:t> та за </a:t>
            </a:r>
            <a:r>
              <a:rPr lang="ru-RU" dirty="0" err="1" smtClean="0"/>
              <a:t>її</a:t>
            </a:r>
            <a:r>
              <a:rPr lang="ru-RU" dirty="0" smtClean="0"/>
              <a:t> межами. Головне </a:t>
            </a:r>
            <a:r>
              <a:rPr lang="ru-RU" dirty="0" err="1" smtClean="0"/>
              <a:t>підприємство</a:t>
            </a:r>
            <a:r>
              <a:rPr lang="ru-RU" dirty="0" smtClean="0"/>
              <a:t> ПФГ </a:t>
            </a:r>
            <a:r>
              <a:rPr lang="ru-RU" dirty="0" err="1" smtClean="0"/>
              <a:t>втрачає</a:t>
            </a:r>
            <a:r>
              <a:rPr lang="ru-RU" dirty="0" smtClean="0"/>
              <a:t> право на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пільги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оподаткування</a:t>
            </a:r>
            <a:r>
              <a:rPr lang="ru-RU" dirty="0" smtClean="0"/>
              <a:t>, яке </a:t>
            </a:r>
            <a:r>
              <a:rPr lang="ru-RU" dirty="0" err="1" smtClean="0"/>
              <a:t>воно</a:t>
            </a:r>
            <a:r>
              <a:rPr lang="ru-RU" dirty="0" smtClean="0"/>
              <a:t> мало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чинним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«</a:t>
            </a:r>
            <a:r>
              <a:rPr lang="ru-RU" b="1" dirty="0" err="1" smtClean="0"/>
              <a:t>промислово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фінансові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dirty="0" smtClean="0"/>
              <a:t>»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b="1" dirty="0" smtClean="0"/>
              <a:t>не </a:t>
            </a:r>
            <a:r>
              <a:rPr lang="ru-RU" b="1" dirty="0" err="1" smtClean="0"/>
              <a:t>існують</a:t>
            </a:r>
            <a:r>
              <a:rPr lang="ru-RU" b="1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скасуванням</a:t>
            </a:r>
            <a:r>
              <a:rPr lang="ru-RU" dirty="0" smtClean="0"/>
              <a:t>. </a:t>
            </a:r>
            <a:r>
              <a:rPr lang="ru-RU" dirty="0" err="1" smtClean="0"/>
              <a:t>Транснаціональна</a:t>
            </a:r>
            <a:r>
              <a:rPr lang="ru-RU" dirty="0" smtClean="0"/>
              <a:t> </a:t>
            </a:r>
            <a:r>
              <a:rPr lang="ru-RU" dirty="0" err="1" smtClean="0"/>
              <a:t>промислово-фінансова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 — ПФГ, до складу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та </a:t>
            </a:r>
            <a:r>
              <a:rPr lang="ru-RU" dirty="0" err="1" smtClean="0"/>
              <a:t>іноземні</a:t>
            </a:r>
            <a:r>
              <a:rPr lang="ru-RU" dirty="0" smtClean="0"/>
              <a:t> </a:t>
            </a:r>
            <a:r>
              <a:rPr lang="ru-RU" dirty="0" err="1" smtClean="0"/>
              <a:t>юридичні</a:t>
            </a:r>
            <a:r>
              <a:rPr lang="ru-RU" dirty="0" smtClean="0"/>
              <a:t> особи.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00108"/>
            <a:ext cx="428628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/>
              <a:t>Григорій </a:t>
            </a:r>
            <a:r>
              <a:rPr lang="vi-VN" b="1" dirty="0" smtClean="0"/>
              <a:t>Михайлович (</a:t>
            </a:r>
            <a:r>
              <a:rPr lang="vi-VN" b="1" dirty="0" smtClean="0"/>
              <a:t>Рахмільович</a:t>
            </a:r>
            <a:r>
              <a:rPr lang="vi-VN" b="1" dirty="0" smtClean="0"/>
              <a:t>) </a:t>
            </a:r>
            <a:r>
              <a:rPr lang="vi-VN" b="1" dirty="0" smtClean="0"/>
              <a:t>Суркіс</a:t>
            </a:r>
            <a:r>
              <a:rPr lang="vi-VN" dirty="0" smtClean="0"/>
              <a:t> </a:t>
            </a:r>
            <a:r>
              <a:rPr lang="vi-VN" dirty="0" smtClean="0"/>
              <a:t>(4 </a:t>
            </a:r>
            <a:r>
              <a:rPr lang="vi-VN" dirty="0" smtClean="0"/>
              <a:t>вересня 1949, Одеса) — український футбольний функціонер, підприємець і політик. ПрезидентФедерації футболу України з 2000 до 2012 року, з 24 травня 2013 року — віце-президент УЄФА.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Суркіс Григорій Михайлович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200px-Hryhoriy_Surk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928669"/>
            <a:ext cx="3857652" cy="528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єврейській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 — Михайло (</a:t>
            </a:r>
            <a:r>
              <a:rPr lang="ru-RU" dirty="0" err="1" smtClean="0"/>
              <a:t>Рахміль</a:t>
            </a:r>
            <a:r>
              <a:rPr lang="ru-RU" dirty="0" smtClean="0"/>
              <a:t>) Давидович,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лікар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Рімма</a:t>
            </a:r>
            <a:r>
              <a:rPr lang="ru-RU" dirty="0" smtClean="0"/>
              <a:t> </a:t>
            </a:r>
            <a:r>
              <a:rPr lang="ru-RU" dirty="0" err="1" smtClean="0"/>
              <a:t>Яківна</a:t>
            </a:r>
            <a:r>
              <a:rPr lang="ru-RU" dirty="0" smtClean="0"/>
              <a:t>, </a:t>
            </a:r>
            <a:r>
              <a:rPr lang="ru-RU" dirty="0" err="1" smtClean="0"/>
              <a:t>працівник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 Брат — </a:t>
            </a:r>
            <a:r>
              <a:rPr lang="ru-RU" dirty="0" err="1" smtClean="0"/>
              <a:t>Ігор.Закінчив</a:t>
            </a:r>
            <a:r>
              <a:rPr lang="ru-RU" dirty="0" smtClean="0"/>
              <a:t> </a:t>
            </a:r>
            <a:r>
              <a:rPr lang="ru-RU" dirty="0" smtClean="0"/>
              <a:t>у 1972 </a:t>
            </a:r>
            <a:r>
              <a:rPr lang="ru-RU" dirty="0" err="1" smtClean="0"/>
              <a:t>році</a:t>
            </a:r>
            <a:r>
              <a:rPr lang="ru-RU" dirty="0" smtClean="0"/>
              <a:t> 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 по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«</a:t>
            </a:r>
            <a:r>
              <a:rPr lang="ru-RU" dirty="0" err="1" smtClean="0"/>
              <a:t>Машини</a:t>
            </a:r>
            <a:r>
              <a:rPr lang="ru-RU" dirty="0" smtClean="0"/>
              <a:t> та </a:t>
            </a:r>
            <a:r>
              <a:rPr lang="ru-RU" dirty="0" err="1" smtClean="0"/>
              <a:t>апарати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дипломом </a:t>
            </a:r>
            <a:r>
              <a:rPr lang="ru-RU" dirty="0" err="1" smtClean="0"/>
              <a:t>інженера-механіка.У</a:t>
            </a:r>
            <a:r>
              <a:rPr lang="ru-RU" dirty="0" smtClean="0"/>
              <a:t> 1971–1974 роках — старший </a:t>
            </a:r>
            <a:r>
              <a:rPr lang="ru-RU" dirty="0" err="1" smtClean="0"/>
              <a:t>інженер</a:t>
            </a:r>
            <a:r>
              <a:rPr lang="ru-RU" dirty="0" smtClean="0"/>
              <a:t> </a:t>
            </a:r>
            <a:r>
              <a:rPr lang="ru-RU" dirty="0" err="1" smtClean="0"/>
              <a:t>матеріально-технічного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Головплодвинпрому</a:t>
            </a:r>
            <a:r>
              <a:rPr lang="ru-RU" dirty="0" smtClean="0"/>
              <a:t> </a:t>
            </a:r>
            <a:r>
              <a:rPr lang="ru-RU" dirty="0" err="1" smtClean="0"/>
              <a:t>УРСР</a:t>
            </a:r>
            <a:r>
              <a:rPr lang="ru-RU" dirty="0" smtClean="0"/>
              <a:t>, у 1974–1988 роках —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СРБУ</a:t>
            </a:r>
            <a:r>
              <a:rPr lang="ru-RU" dirty="0" smtClean="0"/>
              <a:t> </a:t>
            </a:r>
            <a:r>
              <a:rPr lang="ru-RU" dirty="0" err="1" smtClean="0"/>
              <a:t>N</a:t>
            </a:r>
            <a:r>
              <a:rPr lang="ru-RU" dirty="0" smtClean="0"/>
              <a:t> 1 </a:t>
            </a:r>
            <a:r>
              <a:rPr lang="ru-RU" dirty="0" err="1" smtClean="0"/>
              <a:t>Харківського</a:t>
            </a:r>
            <a:r>
              <a:rPr lang="ru-RU" dirty="0" smtClean="0"/>
              <a:t> району м.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виконроб</a:t>
            </a:r>
            <a:r>
              <a:rPr lang="ru-RU" dirty="0" smtClean="0"/>
              <a:t>, начальник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РБУ</a:t>
            </a:r>
            <a:r>
              <a:rPr lang="ru-RU" dirty="0" smtClean="0"/>
              <a:t> </a:t>
            </a:r>
            <a:r>
              <a:rPr lang="ru-RU" dirty="0" err="1" smtClean="0"/>
              <a:t>N</a:t>
            </a:r>
            <a:r>
              <a:rPr lang="ru-RU" dirty="0" smtClean="0"/>
              <a:t> 3, заступник начальника тресту «</a:t>
            </a:r>
            <a:r>
              <a:rPr lang="ru-RU" dirty="0" err="1" smtClean="0"/>
              <a:t>Київжитлорембудмонтаж</a:t>
            </a:r>
            <a:r>
              <a:rPr lang="ru-RU" dirty="0" smtClean="0"/>
              <a:t>», у 1988–1991 роках —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інженер</a:t>
            </a:r>
            <a:r>
              <a:rPr lang="ru-RU" dirty="0" smtClean="0"/>
              <a:t>, начальник </a:t>
            </a:r>
            <a:r>
              <a:rPr lang="ru-RU" dirty="0" err="1" smtClean="0"/>
              <a:t>управління</a:t>
            </a:r>
            <a:r>
              <a:rPr lang="ru-RU" dirty="0" smtClean="0"/>
              <a:t>, заступник начальника </a:t>
            </a:r>
            <a:r>
              <a:rPr lang="ru-RU" dirty="0" err="1" smtClean="0"/>
              <a:t>ВЖРО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міськвиконкому</a:t>
            </a:r>
            <a:r>
              <a:rPr lang="ru-RU" dirty="0" smtClean="0"/>
              <a:t>. У 1991–1993 </a:t>
            </a:r>
            <a:r>
              <a:rPr lang="ru-RU" dirty="0" err="1" smtClean="0"/>
              <a:t>рр</a:t>
            </a:r>
            <a:r>
              <a:rPr lang="ru-RU" dirty="0" smtClean="0"/>
              <a:t>. — </a:t>
            </a:r>
            <a:r>
              <a:rPr lang="ru-RU" dirty="0" err="1" smtClean="0"/>
              <a:t>генеральний</a:t>
            </a:r>
            <a:r>
              <a:rPr lang="ru-RU" dirty="0" smtClean="0"/>
              <a:t> директор СП «</a:t>
            </a:r>
            <a:r>
              <a:rPr lang="ru-RU" dirty="0" err="1" smtClean="0"/>
              <a:t>Динамо-Атлантик</a:t>
            </a:r>
            <a:r>
              <a:rPr lang="ru-RU" dirty="0" smtClean="0"/>
              <a:t>», у 1993–1998 </a:t>
            </a:r>
            <a:r>
              <a:rPr lang="ru-RU" dirty="0" err="1" smtClean="0"/>
              <a:t>рр</a:t>
            </a:r>
            <a:r>
              <a:rPr lang="ru-RU" dirty="0" smtClean="0"/>
              <a:t>. — президент </a:t>
            </a:r>
            <a:r>
              <a:rPr lang="ru-RU" dirty="0" err="1" smtClean="0"/>
              <a:t>АТ</a:t>
            </a:r>
            <a:r>
              <a:rPr lang="ru-RU" dirty="0" smtClean="0"/>
              <a:t> </a:t>
            </a:r>
            <a:r>
              <a:rPr lang="ru-RU" dirty="0" err="1" smtClean="0"/>
              <a:t>Футбольний</a:t>
            </a:r>
            <a:r>
              <a:rPr lang="ru-RU" dirty="0" smtClean="0"/>
              <a:t> клуб «</a:t>
            </a:r>
            <a:r>
              <a:rPr lang="ru-RU" dirty="0" err="1" smtClean="0"/>
              <a:t>Динамо-Київ</a:t>
            </a:r>
            <a:r>
              <a:rPr lang="ru-RU" dirty="0" smtClean="0"/>
              <a:t>», у 1992–1998 роках — президент </a:t>
            </a:r>
            <a:r>
              <a:rPr lang="ru-RU" dirty="0" err="1" smtClean="0"/>
              <a:t>УПФК</a:t>
            </a:r>
            <a:r>
              <a:rPr lang="ru-RU" dirty="0" smtClean="0"/>
              <a:t> «Славутич</a:t>
            </a:r>
            <a:r>
              <a:rPr lang="ru-RU" dirty="0" smtClean="0"/>
              <a:t>».</a:t>
            </a:r>
            <a:r>
              <a:rPr lang="ru-RU" dirty="0" smtClean="0"/>
              <a:t> Член </a:t>
            </a:r>
            <a:r>
              <a:rPr lang="ru-RU" dirty="0" err="1" smtClean="0"/>
              <a:t>партії</a:t>
            </a:r>
            <a:r>
              <a:rPr lang="ru-RU" dirty="0" smtClean="0"/>
              <a:t> </a:t>
            </a:r>
            <a:r>
              <a:rPr lang="ru-RU" dirty="0" err="1" smtClean="0"/>
              <a:t>СДПУ</a:t>
            </a:r>
            <a:r>
              <a:rPr lang="ru-RU" dirty="0" smtClean="0"/>
              <a:t>(о) </a:t>
            </a:r>
            <a:r>
              <a:rPr lang="ru-RU" dirty="0" err="1" smtClean="0"/>
              <a:t>з</a:t>
            </a:r>
            <a:r>
              <a:rPr lang="ru-RU" dirty="0" smtClean="0"/>
              <a:t> 1995 року. У 1996—1998 </a:t>
            </a:r>
            <a:r>
              <a:rPr lang="ru-RU" dirty="0" err="1" smtClean="0"/>
              <a:t>рр</a:t>
            </a:r>
            <a:r>
              <a:rPr lang="ru-RU" dirty="0" smtClean="0"/>
              <a:t>. — член </a:t>
            </a:r>
            <a:r>
              <a:rPr lang="ru-RU" dirty="0" err="1" smtClean="0"/>
              <a:t>Центральної</a:t>
            </a:r>
            <a:r>
              <a:rPr lang="ru-RU" dirty="0" smtClean="0"/>
              <a:t> Ради, а </a:t>
            </a:r>
            <a:r>
              <a:rPr lang="ru-RU" dirty="0" err="1" smtClean="0"/>
              <a:t>з</a:t>
            </a:r>
            <a:r>
              <a:rPr lang="ru-RU" dirty="0" smtClean="0"/>
              <a:t> 1998 р. — </a:t>
            </a:r>
            <a:r>
              <a:rPr lang="ru-RU" dirty="0" err="1" smtClean="0"/>
              <a:t>Політради</a:t>
            </a:r>
            <a:r>
              <a:rPr lang="ru-RU" dirty="0" smtClean="0"/>
              <a:t> </a:t>
            </a:r>
            <a:r>
              <a:rPr lang="ru-RU" dirty="0" err="1" smtClean="0"/>
              <a:t>СДПУ</a:t>
            </a:r>
            <a:r>
              <a:rPr lang="ru-RU" dirty="0" smtClean="0"/>
              <a:t>(о).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 </a:t>
            </a:r>
            <a:r>
              <a:rPr lang="ru-RU" dirty="0" err="1" smtClean="0"/>
              <a:t>СДПУ</a:t>
            </a:r>
            <a:r>
              <a:rPr lang="ru-RU" dirty="0" smtClean="0"/>
              <a:t>(о)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жовтня1998</a:t>
            </a:r>
            <a:r>
              <a:rPr lang="ru-RU" dirty="0" smtClean="0"/>
              <a:t> року, член </a:t>
            </a:r>
            <a:r>
              <a:rPr lang="ru-RU" dirty="0" err="1" smtClean="0"/>
              <a:t>Політбюро</a:t>
            </a:r>
            <a:r>
              <a:rPr lang="ru-RU" dirty="0" smtClean="0"/>
              <a:t> (до 1998 р. — </a:t>
            </a:r>
            <a:r>
              <a:rPr lang="ru-RU" dirty="0" err="1" smtClean="0"/>
              <a:t>Правління</a:t>
            </a:r>
            <a:r>
              <a:rPr lang="ru-RU" dirty="0" smtClean="0"/>
              <a:t>) </a:t>
            </a:r>
            <a:r>
              <a:rPr lang="ru-RU" dirty="0" err="1" smtClean="0"/>
              <a:t>СДПУ</a:t>
            </a:r>
            <a:r>
              <a:rPr lang="ru-RU" dirty="0" smtClean="0"/>
              <a:t>(о)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грудня</a:t>
            </a:r>
            <a:r>
              <a:rPr lang="ru-RU" dirty="0" smtClean="0"/>
              <a:t> 1996 року.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міськкому</a:t>
            </a:r>
            <a:r>
              <a:rPr lang="ru-RU" dirty="0" smtClean="0"/>
              <a:t> </a:t>
            </a:r>
            <a:r>
              <a:rPr lang="ru-RU" dirty="0" err="1" smtClean="0"/>
              <a:t>СДПУ</a:t>
            </a:r>
            <a:r>
              <a:rPr lang="ru-RU" dirty="0" smtClean="0"/>
              <a:t>(о) у 1997–2003 роках. Делегат </a:t>
            </a:r>
            <a:r>
              <a:rPr lang="ru-RU" dirty="0" err="1" smtClean="0"/>
              <a:t>ХІ</a:t>
            </a:r>
            <a:r>
              <a:rPr lang="ru-RU" dirty="0" smtClean="0"/>
              <a:t>—</a:t>
            </a:r>
            <a:r>
              <a:rPr lang="en-US" dirty="0" smtClean="0"/>
              <a:t>XVIII </a:t>
            </a:r>
            <a:r>
              <a:rPr lang="ru-RU" dirty="0" err="1" smtClean="0"/>
              <a:t>з'їздів</a:t>
            </a:r>
            <a:r>
              <a:rPr lang="ru-RU" dirty="0" smtClean="0"/>
              <a:t> </a:t>
            </a:r>
            <a:r>
              <a:rPr lang="ru-RU" dirty="0" err="1" smtClean="0"/>
              <a:t>партії.Член</a:t>
            </a:r>
            <a:r>
              <a:rPr lang="ru-RU" dirty="0" smtClean="0"/>
              <a:t> </a:t>
            </a:r>
            <a:r>
              <a:rPr lang="ru-RU" dirty="0" err="1" smtClean="0"/>
              <a:t>Координаційної</a:t>
            </a:r>
            <a:r>
              <a:rPr lang="ru-RU" dirty="0" smtClean="0"/>
              <a:t> ради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(</a:t>
            </a:r>
            <a:r>
              <a:rPr lang="ru-RU" dirty="0" err="1" smtClean="0"/>
              <a:t>вересень</a:t>
            </a:r>
            <a:r>
              <a:rPr lang="ru-RU" dirty="0" smtClean="0"/>
              <a:t> 1998 — </a:t>
            </a:r>
            <a:r>
              <a:rPr lang="ru-RU" dirty="0" err="1" smtClean="0"/>
              <a:t>грудень</a:t>
            </a:r>
            <a:r>
              <a:rPr lang="ru-RU" dirty="0" smtClean="0"/>
              <a:t> 1999);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ради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фундації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літопису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липня</a:t>
            </a:r>
            <a:r>
              <a:rPr lang="ru-RU" dirty="0" smtClean="0"/>
              <a:t> 1998</a:t>
            </a:r>
            <a:r>
              <a:rPr lang="ru-RU" dirty="0" smtClean="0"/>
              <a:t>).</a:t>
            </a:r>
            <a:r>
              <a:rPr lang="ru-RU" dirty="0" err="1" smtClean="0"/>
              <a:t>Народний</a:t>
            </a:r>
            <a:r>
              <a:rPr lang="ru-RU" dirty="0" smtClean="0"/>
              <a:t> </a:t>
            </a:r>
            <a:r>
              <a:rPr lang="ru-RU" dirty="0" smtClean="0"/>
              <a:t>депутат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ІІІ</a:t>
            </a:r>
            <a:r>
              <a:rPr lang="ru-RU" dirty="0" smtClean="0"/>
              <a:t> та </a:t>
            </a:r>
            <a:r>
              <a:rPr lang="en-US" dirty="0" smtClean="0"/>
              <a:t>IV </a:t>
            </a:r>
            <a:r>
              <a:rPr lang="ru-RU" dirty="0" err="1" smtClean="0"/>
              <a:t>скликання</a:t>
            </a:r>
            <a:r>
              <a:rPr lang="ru-RU" dirty="0" smtClean="0"/>
              <a:t>. Заступник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, член </a:t>
            </a:r>
            <a:r>
              <a:rPr lang="ru-RU" dirty="0" err="1" smtClean="0"/>
              <a:t>Комітету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молодіжної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,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спорту </a:t>
            </a:r>
            <a:r>
              <a:rPr lang="ru-RU" dirty="0" err="1" smtClean="0"/>
              <a:t>і</a:t>
            </a:r>
            <a:r>
              <a:rPr lang="ru-RU" dirty="0" smtClean="0"/>
              <a:t> туризму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Уповноважений</a:t>
            </a:r>
            <a:r>
              <a:rPr lang="ru-RU" dirty="0" smtClean="0"/>
              <a:t>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фракції</a:t>
            </a:r>
            <a:r>
              <a:rPr lang="ru-RU" dirty="0" smtClean="0"/>
              <a:t> </a:t>
            </a:r>
            <a:r>
              <a:rPr lang="ru-RU" dirty="0" err="1" smtClean="0"/>
              <a:t>СДПУ</a:t>
            </a:r>
            <a:r>
              <a:rPr lang="ru-RU" dirty="0" smtClean="0"/>
              <a:t>(о) у </a:t>
            </a:r>
            <a:r>
              <a:rPr lang="ru-RU" dirty="0" err="1" smtClean="0"/>
              <a:t>Верховній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(1998—2002 </a:t>
            </a:r>
            <a:r>
              <a:rPr lang="ru-RU" dirty="0" err="1" smtClean="0"/>
              <a:t>років</a:t>
            </a:r>
            <a:r>
              <a:rPr lang="ru-RU" dirty="0" smtClean="0"/>
              <a:t>).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392909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/>
              <a:t>Ігор Михайлович </a:t>
            </a:r>
            <a:r>
              <a:rPr lang="vi-VN" b="1" dirty="0" smtClean="0"/>
              <a:t>(Рахмільович) </a:t>
            </a:r>
            <a:r>
              <a:rPr lang="vi-VN" b="1" dirty="0" smtClean="0"/>
              <a:t>Суркіс</a:t>
            </a:r>
            <a:r>
              <a:rPr lang="vi-VN" dirty="0" smtClean="0"/>
              <a:t> </a:t>
            </a:r>
            <a:r>
              <a:rPr lang="vi-VN" dirty="0" smtClean="0"/>
              <a:t>(22 </a:t>
            </a:r>
            <a:r>
              <a:rPr lang="vi-VN" dirty="0" smtClean="0"/>
              <a:t>листопада 1958, Київ) — український бізнесмен, політичний і громадський діяч. Власник футбольного клубу«Динамо» (Київ). Брат Григорія Суркіса.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Суркіс Ігор Михайлович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300px-Ihor_Surk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00240"/>
            <a:ext cx="4100538" cy="272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єврейській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 — Михайло (</a:t>
            </a:r>
            <a:r>
              <a:rPr lang="ru-RU" dirty="0" err="1" smtClean="0"/>
              <a:t>Рахміль</a:t>
            </a:r>
            <a:r>
              <a:rPr lang="ru-RU" dirty="0" smtClean="0"/>
              <a:t>) Давидович,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лікар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Рімма</a:t>
            </a:r>
            <a:r>
              <a:rPr lang="ru-RU" dirty="0" smtClean="0"/>
              <a:t> </a:t>
            </a:r>
            <a:r>
              <a:rPr lang="ru-RU" dirty="0" err="1" smtClean="0"/>
              <a:t>Яківна</a:t>
            </a:r>
            <a:r>
              <a:rPr lang="ru-RU" dirty="0" smtClean="0"/>
              <a:t> (</a:t>
            </a:r>
            <a:r>
              <a:rPr lang="ru-RU" dirty="0" err="1" smtClean="0"/>
              <a:t>Янівна</a:t>
            </a:r>
            <a:r>
              <a:rPr lang="ru-RU" dirty="0" smtClean="0"/>
              <a:t>), </a:t>
            </a:r>
            <a:r>
              <a:rPr lang="ru-RU" dirty="0" err="1" smtClean="0"/>
              <a:t>працівник</a:t>
            </a:r>
            <a:r>
              <a:rPr lang="ru-RU" dirty="0" smtClean="0"/>
              <a:t> </a:t>
            </a:r>
            <a:r>
              <a:rPr lang="ru-RU" dirty="0" err="1" smtClean="0"/>
              <a:t>торгівлі.Освіта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, </a:t>
            </a:r>
            <a:r>
              <a:rPr lang="ru-RU" dirty="0" err="1" smtClean="0"/>
              <a:t>закінчив</a:t>
            </a:r>
            <a:r>
              <a:rPr lang="ru-RU" dirty="0" smtClean="0"/>
              <a:t> у 1981 </a:t>
            </a:r>
            <a:r>
              <a:rPr lang="ru-RU" dirty="0" err="1" smtClean="0"/>
              <a:t>році</a:t>
            </a:r>
            <a:r>
              <a:rPr lang="ru-RU" dirty="0" smtClean="0"/>
              <a:t> 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господарства.У</a:t>
            </a:r>
            <a:r>
              <a:rPr lang="ru-RU" dirty="0" smtClean="0"/>
              <a:t> 1981—1988 </a:t>
            </a:r>
            <a:r>
              <a:rPr lang="ru-RU" dirty="0" err="1" smtClean="0"/>
              <a:t>рр</a:t>
            </a:r>
            <a:r>
              <a:rPr lang="ru-RU" dirty="0" smtClean="0"/>
              <a:t>. — начальник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ремонтно-будівельного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«</a:t>
            </a:r>
            <a:r>
              <a:rPr lang="ru-RU" dirty="0" err="1" smtClean="0"/>
              <a:t>Київжитлорембудмонтаж</a:t>
            </a:r>
            <a:r>
              <a:rPr lang="ru-RU" dirty="0" smtClean="0"/>
              <a:t>», у 1988—1989 </a:t>
            </a:r>
            <a:r>
              <a:rPr lang="ru-RU" dirty="0" err="1" smtClean="0"/>
              <a:t>рр</a:t>
            </a:r>
            <a:r>
              <a:rPr lang="ru-RU" dirty="0" smtClean="0"/>
              <a:t>. — заступник начальника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житлового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Шевченківського</a:t>
            </a:r>
            <a:r>
              <a:rPr lang="ru-RU" dirty="0" smtClean="0"/>
              <a:t> </a:t>
            </a:r>
            <a:r>
              <a:rPr lang="ru-RU" dirty="0" err="1" smtClean="0"/>
              <a:t>райвиконкому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у </a:t>
            </a:r>
            <a:r>
              <a:rPr lang="ru-RU" dirty="0" smtClean="0"/>
              <a:t>1989—1990</a:t>
            </a:r>
            <a:r>
              <a:rPr lang="ru-RU" dirty="0" smtClean="0"/>
              <a:t> </a:t>
            </a:r>
            <a:r>
              <a:rPr lang="ru-RU" dirty="0" err="1" smtClean="0"/>
              <a:t>рр</a:t>
            </a:r>
            <a:r>
              <a:rPr lang="ru-RU" dirty="0" smtClean="0"/>
              <a:t>. — начальник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житлово-комунального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У 1990—1994  </a:t>
            </a:r>
            <a:r>
              <a:rPr lang="ru-RU" dirty="0" err="1" smtClean="0"/>
              <a:t>рр</a:t>
            </a:r>
            <a:r>
              <a:rPr lang="ru-RU" dirty="0" smtClean="0"/>
              <a:t>. — директор </a:t>
            </a:r>
            <a:r>
              <a:rPr lang="ru-RU" dirty="0" err="1" smtClean="0"/>
              <a:t>комерційного</a:t>
            </a:r>
            <a:r>
              <a:rPr lang="ru-RU" dirty="0" smtClean="0"/>
              <a:t> центру СП «</a:t>
            </a:r>
            <a:r>
              <a:rPr lang="ru-RU" dirty="0" err="1" smtClean="0"/>
              <a:t>Динамо-Атлантик</a:t>
            </a:r>
            <a:r>
              <a:rPr lang="ru-RU" dirty="0" smtClean="0"/>
              <a:t>», у 1994—1998 </a:t>
            </a:r>
            <a:r>
              <a:rPr lang="ru-RU" dirty="0" err="1" smtClean="0"/>
              <a:t>рр</a:t>
            </a:r>
            <a:r>
              <a:rPr lang="ru-RU" dirty="0" smtClean="0"/>
              <a:t>. — </a:t>
            </a:r>
            <a:r>
              <a:rPr lang="ru-RU" dirty="0" err="1" smtClean="0"/>
              <a:t>генеральний</a:t>
            </a:r>
            <a:r>
              <a:rPr lang="ru-RU" dirty="0" smtClean="0"/>
              <a:t> директор </a:t>
            </a:r>
            <a:r>
              <a:rPr lang="ru-RU" dirty="0" err="1" smtClean="0"/>
              <a:t>ТОВ</a:t>
            </a:r>
            <a:r>
              <a:rPr lang="ru-RU" dirty="0" smtClean="0"/>
              <a:t> «</a:t>
            </a:r>
            <a:r>
              <a:rPr lang="ru-RU" dirty="0" err="1" smtClean="0"/>
              <a:t>Динамо-Атлантик</a:t>
            </a:r>
            <a:r>
              <a:rPr lang="ru-RU" dirty="0" smtClean="0"/>
              <a:t>».Член </a:t>
            </a:r>
            <a:r>
              <a:rPr lang="ru-RU" dirty="0" err="1" smtClean="0"/>
              <a:t>партії</a:t>
            </a:r>
            <a:r>
              <a:rPr lang="ru-RU" dirty="0" smtClean="0"/>
              <a:t> </a:t>
            </a:r>
            <a:r>
              <a:rPr lang="ru-RU" dirty="0" err="1" smtClean="0"/>
              <a:t>СДПУ</a:t>
            </a:r>
            <a:r>
              <a:rPr lang="ru-RU" dirty="0" smtClean="0"/>
              <a:t>(о</a:t>
            </a:r>
            <a:r>
              <a:rPr lang="ru-RU" dirty="0" smtClean="0"/>
              <a:t>).</a:t>
            </a:r>
            <a:r>
              <a:rPr lang="ru-RU" dirty="0" err="1" smtClean="0"/>
              <a:t>З</a:t>
            </a:r>
            <a:r>
              <a:rPr lang="ru-RU" dirty="0" smtClean="0"/>
              <a:t> 1998 по 2002 роки </a:t>
            </a:r>
            <a:r>
              <a:rPr lang="ru-RU" dirty="0" err="1" smtClean="0"/>
              <a:t>Суркіс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віце-президентом</a:t>
            </a:r>
            <a:r>
              <a:rPr lang="ru-RU" dirty="0" smtClean="0"/>
              <a:t> футбольного клубу «Динамо» </a:t>
            </a:r>
            <a:r>
              <a:rPr lang="ru-RU" dirty="0" err="1" smtClean="0"/>
              <a:t>Київ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 2002 року президент футбольного клубу «Динамо» (</a:t>
            </a:r>
            <a:r>
              <a:rPr lang="ru-RU" dirty="0" err="1" smtClean="0"/>
              <a:t>Київ</a:t>
            </a:r>
            <a:r>
              <a:rPr lang="ru-RU" dirty="0" smtClean="0"/>
              <a:t>).</a:t>
            </a:r>
            <a:r>
              <a:rPr lang="ru-RU" dirty="0" err="1" smtClean="0"/>
              <a:t>Нагороджений</a:t>
            </a:r>
            <a:r>
              <a:rPr lang="ru-RU" dirty="0" smtClean="0"/>
              <a:t> орденами «За заслуги» 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ступенів</a:t>
            </a:r>
            <a:r>
              <a:rPr lang="ru-RU" dirty="0" smtClean="0"/>
              <a:t>. Лауреат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за 2002 </a:t>
            </a:r>
            <a:r>
              <a:rPr lang="ru-RU" dirty="0" err="1" smtClean="0"/>
              <a:t>рік</a:t>
            </a:r>
            <a:r>
              <a:rPr lang="ru-RU" dirty="0" smtClean="0"/>
              <a:t> за </a:t>
            </a:r>
            <a:r>
              <a:rPr lang="ru-RU" dirty="0" err="1" smtClean="0"/>
              <a:t>архітектуру</a:t>
            </a:r>
            <a:r>
              <a:rPr lang="ru-RU" dirty="0" smtClean="0"/>
              <a:t> комплексу </a:t>
            </a:r>
            <a:r>
              <a:rPr lang="ru-RU" dirty="0" err="1" smtClean="0"/>
              <a:t>динамівської</a:t>
            </a:r>
            <a:r>
              <a:rPr lang="ru-RU" dirty="0" smtClean="0"/>
              <a:t> </a:t>
            </a:r>
            <a:r>
              <a:rPr lang="ru-RU" dirty="0" err="1" smtClean="0"/>
              <a:t>навчально-тренувальної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на Столичному </a:t>
            </a:r>
            <a:r>
              <a:rPr lang="ru-RU" dirty="0" err="1" smtClean="0"/>
              <a:t>шосе</a:t>
            </a:r>
            <a:r>
              <a:rPr lang="ru-RU" dirty="0" smtClean="0"/>
              <a:t> в м. </a:t>
            </a:r>
            <a:r>
              <a:rPr lang="ru-RU" dirty="0" err="1" smtClean="0"/>
              <a:t>Києві.</a:t>
            </a:r>
            <a:r>
              <a:rPr lang="ru-RU" dirty="0" err="1" smtClean="0"/>
              <a:t>Р</a:t>
            </a:r>
            <a:r>
              <a:rPr lang="ru-RU" dirty="0" err="1" smtClean="0"/>
              <a:t>азом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братом </a:t>
            </a:r>
            <a:r>
              <a:rPr lang="ru-RU" dirty="0" err="1" smtClean="0"/>
              <a:t>Григорієм</a:t>
            </a:r>
            <a:r>
              <a:rPr lang="ru-RU" dirty="0" smtClean="0"/>
              <a:t> входить до 50 </a:t>
            </a:r>
            <a:r>
              <a:rPr lang="ru-RU" dirty="0" err="1" smtClean="0"/>
              <a:t>найбагатших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3400420" cy="55007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vi-VN" b="1" dirty="0" smtClean="0"/>
              <a:t>Дмитро Васильович Фірташ</a:t>
            </a:r>
            <a:r>
              <a:rPr lang="vi-VN" dirty="0" smtClean="0"/>
              <a:t> (12 травня 1965, Богданівка (нині Синьків), Заліщицький район, Тернопільська область) — український </a:t>
            </a:r>
            <a:r>
              <a:rPr lang="vi-VN" dirty="0" smtClean="0"/>
              <a:t>олігарх</a:t>
            </a:r>
            <a:r>
              <a:rPr lang="ru-RU" baseline="30000" dirty="0" smtClean="0"/>
              <a:t> </a:t>
            </a:r>
            <a:r>
              <a:rPr lang="vi-VN" dirty="0" smtClean="0"/>
              <a:t>бізнесмен,</a:t>
            </a:r>
            <a:r>
              <a:rPr lang="vi-VN" dirty="0" smtClean="0"/>
              <a:t> </a:t>
            </a:r>
            <a:r>
              <a:rPr lang="vi-VN" dirty="0" smtClean="0"/>
              <a:t>інвестор</a:t>
            </a:r>
            <a:r>
              <a:rPr lang="ru-RU" dirty="0" smtClean="0"/>
              <a:t>,</a:t>
            </a:r>
            <a:r>
              <a:rPr lang="vi-VN" dirty="0" smtClean="0"/>
              <a:t>меценат,Голова </a:t>
            </a:r>
            <a:r>
              <a:rPr lang="vi-VN" dirty="0" smtClean="0"/>
              <a:t>Ради Директорів </a:t>
            </a:r>
            <a:r>
              <a:rPr lang="en-US" dirty="0" smtClean="0"/>
              <a:t>Group </a:t>
            </a:r>
            <a:r>
              <a:rPr lang="en-US" dirty="0" smtClean="0"/>
              <a:t>DF, </a:t>
            </a:r>
            <a:r>
              <a:rPr lang="vi-VN" dirty="0" smtClean="0"/>
              <a:t>голова Ради Федерації роботодавців </a:t>
            </a:r>
            <a:r>
              <a:rPr lang="vi-VN" dirty="0" smtClean="0"/>
              <a:t>України. </a:t>
            </a:r>
            <a:r>
              <a:rPr lang="vi-VN" dirty="0" smtClean="0"/>
              <a:t>За даними журналу «Фокус» за 2013 рік, зі статками понад $3,3 млрд. займав четверте місце в рейтингу найбагатших громадян </a:t>
            </a:r>
            <a:r>
              <a:rPr lang="vi-VN" dirty="0" smtClean="0"/>
              <a:t>України.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Фірташ</a:t>
            </a:r>
            <a:r>
              <a:rPr lang="uk-UA" dirty="0" smtClean="0"/>
              <a:t> Дмитро Васильович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D.F.photo.t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422"/>
            <a:ext cx="3519510" cy="443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 2 </a:t>
            </a:r>
            <a:r>
              <a:rPr lang="ru-RU" dirty="0" err="1" smtClean="0"/>
              <a:t>травня</a:t>
            </a:r>
            <a:r>
              <a:rPr lang="ru-RU" dirty="0" smtClean="0"/>
              <a:t> </a:t>
            </a:r>
            <a:r>
              <a:rPr lang="ru-RU" dirty="0" smtClean="0"/>
              <a:t>1965 року </a:t>
            </a:r>
            <a:r>
              <a:rPr lang="ru-RU" dirty="0" smtClean="0"/>
              <a:t>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Богданівка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 </a:t>
            </a:r>
            <a:r>
              <a:rPr lang="ru-RU" dirty="0" err="1" smtClean="0"/>
              <a:t>Синьків</a:t>
            </a:r>
            <a:r>
              <a:rPr lang="ru-RU" dirty="0" smtClean="0"/>
              <a:t>) </a:t>
            </a:r>
            <a:r>
              <a:rPr lang="ru-RU" dirty="0" err="1" smtClean="0"/>
              <a:t>Заліщицького</a:t>
            </a:r>
            <a:r>
              <a:rPr lang="ru-RU" dirty="0" smtClean="0"/>
              <a:t> району, </a:t>
            </a:r>
            <a:r>
              <a:rPr lang="ru-RU" dirty="0" err="1" smtClean="0"/>
              <a:t>Тернопільської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 бухгалтером на </a:t>
            </a:r>
            <a:r>
              <a:rPr lang="ru-RU" dirty="0" err="1" smtClean="0"/>
              <a:t>цукровому</a:t>
            </a:r>
            <a:r>
              <a:rPr lang="ru-RU" dirty="0" smtClean="0"/>
              <a:t> </a:t>
            </a:r>
            <a:r>
              <a:rPr lang="ru-RU" dirty="0" err="1" smtClean="0"/>
              <a:t>заводі</a:t>
            </a:r>
            <a:r>
              <a:rPr lang="ru-RU" dirty="0" smtClean="0"/>
              <a:t>, </a:t>
            </a:r>
            <a:r>
              <a:rPr lang="ru-RU" dirty="0" err="1" smtClean="0"/>
              <a:t>батько</a:t>
            </a:r>
            <a:r>
              <a:rPr lang="ru-RU" dirty="0" smtClean="0"/>
              <a:t> — </a:t>
            </a:r>
            <a:r>
              <a:rPr lang="ru-RU" dirty="0" err="1" smtClean="0"/>
              <a:t>водієм.У</a:t>
            </a:r>
            <a:r>
              <a:rPr lang="ru-RU" dirty="0" smtClean="0"/>
              <a:t>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час </a:t>
            </a:r>
            <a:r>
              <a:rPr lang="ru-RU" dirty="0" err="1" smtClean="0"/>
              <a:t>сім'я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Дмитро</a:t>
            </a:r>
            <a:r>
              <a:rPr lang="ru-RU" dirty="0" smtClean="0"/>
              <a:t> до </a:t>
            </a:r>
            <a:r>
              <a:rPr lang="ru-RU" dirty="0" err="1" smtClean="0"/>
              <a:t>сімнадцяти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матір'ю</a:t>
            </a:r>
            <a:r>
              <a:rPr lang="ru-RU" dirty="0" smtClean="0"/>
              <a:t> </a:t>
            </a:r>
            <a:r>
              <a:rPr lang="ru-RU" dirty="0" err="1" smtClean="0"/>
              <a:t>вирощував</a:t>
            </a:r>
            <a:r>
              <a:rPr lang="ru-RU" dirty="0" smtClean="0"/>
              <a:t>, </a:t>
            </a:r>
            <a:r>
              <a:rPr lang="ru-RU" dirty="0" err="1" smtClean="0"/>
              <a:t>торгував</a:t>
            </a:r>
            <a:r>
              <a:rPr lang="ru-RU" dirty="0" smtClean="0"/>
              <a:t> </a:t>
            </a:r>
            <a:r>
              <a:rPr lang="ru-RU" dirty="0" err="1" smtClean="0"/>
              <a:t>помідорами.З</a:t>
            </a:r>
            <a:r>
              <a:rPr lang="ru-RU" dirty="0" smtClean="0"/>
              <a:t> 1982 по 1984 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в </a:t>
            </a:r>
            <a:r>
              <a:rPr lang="ru-RU" dirty="0" err="1" smtClean="0"/>
              <a:t>Краснолиманському</a:t>
            </a:r>
            <a:r>
              <a:rPr lang="ru-RU" dirty="0" smtClean="0"/>
              <a:t> ПТУ № </a:t>
            </a:r>
            <a:r>
              <a:rPr lang="ru-RU" dirty="0" smtClean="0"/>
              <a:t>119 за </a:t>
            </a:r>
            <a:r>
              <a:rPr lang="ru-RU" dirty="0" err="1" smtClean="0"/>
              <a:t>фахом</a:t>
            </a:r>
            <a:r>
              <a:rPr lang="ru-RU" dirty="0" smtClean="0"/>
              <a:t> </a:t>
            </a:r>
            <a:r>
              <a:rPr lang="ru-RU" dirty="0" err="1" smtClean="0"/>
              <a:t>машиніст</a:t>
            </a:r>
            <a:r>
              <a:rPr lang="ru-RU" dirty="0" smtClean="0"/>
              <a:t> </a:t>
            </a:r>
            <a:r>
              <a:rPr lang="ru-RU" dirty="0" err="1" smtClean="0"/>
              <a:t>локомотива.Після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профтехучилища </a:t>
            </a:r>
            <a:r>
              <a:rPr lang="ru-RU" dirty="0" err="1" smtClean="0"/>
              <a:t>був</a:t>
            </a:r>
            <a:r>
              <a:rPr lang="ru-RU" dirty="0" smtClean="0"/>
              <a:t> призваний на </a:t>
            </a:r>
            <a:r>
              <a:rPr lang="ru-RU" dirty="0" err="1" smtClean="0"/>
              <a:t>строкову</a:t>
            </a:r>
            <a:r>
              <a:rPr lang="ru-RU" dirty="0" smtClean="0"/>
              <a:t> службу до 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. Починав службу в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сержантів</a:t>
            </a:r>
            <a:r>
              <a:rPr lang="ru-RU" dirty="0" smtClean="0"/>
              <a:t> 80-го </a:t>
            </a:r>
            <a:r>
              <a:rPr lang="ru-RU" dirty="0" err="1" smtClean="0"/>
              <a:t>навчального</a:t>
            </a:r>
            <a:r>
              <a:rPr lang="ru-RU" dirty="0" smtClean="0"/>
              <a:t> центру </a:t>
            </a:r>
            <a:r>
              <a:rPr lang="ru-RU" dirty="0" err="1" smtClean="0"/>
              <a:t>РВСП</a:t>
            </a:r>
            <a:r>
              <a:rPr lang="ru-RU" dirty="0" smtClean="0"/>
              <a:t> (</a:t>
            </a:r>
            <a:r>
              <a:rPr lang="ru-RU" dirty="0" err="1" smtClean="0"/>
              <a:t>Котовськ</a:t>
            </a:r>
            <a:r>
              <a:rPr lang="ru-RU" dirty="0" smtClean="0"/>
              <a:t>, 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). Через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«</a:t>
            </a:r>
            <a:r>
              <a:rPr lang="ru-RU" dirty="0" err="1" smtClean="0"/>
              <a:t>учебки</a:t>
            </a:r>
            <a:r>
              <a:rPr lang="ru-RU" dirty="0" smtClean="0"/>
              <a:t>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заступником командира взводу в 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 </a:t>
            </a:r>
            <a:r>
              <a:rPr lang="ru-RU" dirty="0" err="1" smtClean="0"/>
              <a:t>19-ї</a:t>
            </a:r>
            <a:r>
              <a:rPr lang="ru-RU" dirty="0" smtClean="0"/>
              <a:t> </a:t>
            </a:r>
            <a:r>
              <a:rPr lang="ru-RU" dirty="0" err="1" smtClean="0"/>
              <a:t>ракетної</a:t>
            </a:r>
            <a:r>
              <a:rPr lang="ru-RU" dirty="0" smtClean="0"/>
              <a:t> </a:t>
            </a:r>
            <a:r>
              <a:rPr lang="ru-RU" dirty="0" err="1" smtClean="0"/>
              <a:t>дивізії</a:t>
            </a:r>
            <a:r>
              <a:rPr lang="ru-RU" dirty="0" smtClean="0"/>
              <a:t>(</a:t>
            </a:r>
            <a:r>
              <a:rPr lang="ru-RU" dirty="0" err="1" smtClean="0"/>
              <a:t>Хмельницький</a:t>
            </a:r>
            <a:r>
              <a:rPr lang="ru-RU" dirty="0" smtClean="0"/>
              <a:t>). </a:t>
            </a:r>
            <a:r>
              <a:rPr lang="ru-RU" dirty="0" err="1" smtClean="0"/>
              <a:t>Закінчив</a:t>
            </a:r>
            <a:r>
              <a:rPr lang="ru-RU" dirty="0" smtClean="0"/>
              <a:t> службу старшим сержантом у 1986 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smtClean="0"/>
              <a:t>В </a:t>
            </a:r>
            <a:r>
              <a:rPr lang="ru-RU" dirty="0" err="1" smtClean="0"/>
              <a:t>офіційній</a:t>
            </a:r>
            <a:r>
              <a:rPr lang="ru-RU" dirty="0" smtClean="0"/>
              <a:t> </a:t>
            </a:r>
            <a:r>
              <a:rPr lang="ru-RU" dirty="0" err="1" smtClean="0"/>
              <a:t>біографії</a:t>
            </a:r>
            <a:r>
              <a:rPr lang="ru-RU" dirty="0" smtClean="0"/>
              <a:t> </a:t>
            </a:r>
            <a:r>
              <a:rPr lang="ru-RU" dirty="0" err="1" smtClean="0"/>
              <a:t>бізнесмена</a:t>
            </a:r>
            <a:r>
              <a:rPr lang="ru-RU" dirty="0" smtClean="0"/>
              <a:t> </a:t>
            </a:r>
            <a:r>
              <a:rPr lang="ru-RU" dirty="0" err="1" smtClean="0"/>
              <a:t>стверджується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Фірташ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нагороджений</a:t>
            </a:r>
            <a:r>
              <a:rPr lang="ru-RU" dirty="0" smtClean="0"/>
              <a:t> бронзовою </a:t>
            </a:r>
            <a:r>
              <a:rPr lang="ru-RU" dirty="0" err="1" smtClean="0"/>
              <a:t>медаллю</a:t>
            </a:r>
            <a:r>
              <a:rPr lang="ru-RU" dirty="0" smtClean="0"/>
              <a:t> </a:t>
            </a:r>
            <a:r>
              <a:rPr lang="ru-RU" dirty="0" err="1" smtClean="0"/>
              <a:t>ВДНГ</a:t>
            </a:r>
            <a:r>
              <a:rPr lang="ru-RU" dirty="0" smtClean="0"/>
              <a:t> «За </a:t>
            </a:r>
            <a:r>
              <a:rPr lang="ru-RU" dirty="0" err="1" smtClean="0"/>
              <a:t>досягнуті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в </a:t>
            </a:r>
            <a:r>
              <a:rPr lang="ru-RU" dirty="0" err="1" smtClean="0"/>
              <a:t>розвитку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СРСР</a:t>
            </a:r>
            <a:r>
              <a:rPr lang="ru-RU" dirty="0" smtClean="0"/>
              <a:t>» та орденом «Знак </a:t>
            </a:r>
            <a:r>
              <a:rPr lang="ru-RU" dirty="0" err="1" smtClean="0"/>
              <a:t>пошани</a:t>
            </a:r>
            <a:r>
              <a:rPr lang="ru-RU" dirty="0" smtClean="0"/>
              <a:t>».По </a:t>
            </a:r>
            <a:r>
              <a:rPr lang="ru-RU" dirty="0" err="1" smtClean="0"/>
              <a:t>поверненні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до </a:t>
            </a:r>
            <a:r>
              <a:rPr lang="ru-RU" dirty="0" err="1" smtClean="0"/>
              <a:t>Чернівців</a:t>
            </a:r>
            <a:r>
              <a:rPr lang="ru-RU" dirty="0" smtClean="0"/>
              <a:t> 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Фірташ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Людмилою </a:t>
            </a:r>
            <a:r>
              <a:rPr lang="ru-RU" dirty="0" err="1" smtClean="0"/>
              <a:t>Юлієвною</a:t>
            </a:r>
            <a:r>
              <a:rPr lang="ru-RU" dirty="0" smtClean="0"/>
              <a:t> </a:t>
            </a:r>
            <a:r>
              <a:rPr lang="ru-RU" dirty="0" err="1" smtClean="0"/>
              <a:t>Грабовецькою</a:t>
            </a:r>
            <a:r>
              <a:rPr lang="ru-RU" dirty="0" smtClean="0"/>
              <a:t>.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вирощував</a:t>
            </a:r>
            <a:r>
              <a:rPr lang="ru-RU" dirty="0" smtClean="0"/>
              <a:t> </a:t>
            </a:r>
            <a:r>
              <a:rPr lang="ru-RU" dirty="0" err="1" smtClean="0"/>
              <a:t>помідори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 </a:t>
            </a:r>
            <a:r>
              <a:rPr lang="ru-RU" dirty="0" err="1" smtClean="0"/>
              <a:t>троянди</a:t>
            </a:r>
            <a:r>
              <a:rPr lang="ru-RU" dirty="0" smtClean="0"/>
              <a:t> на продаж, </a:t>
            </a:r>
            <a:r>
              <a:rPr lang="ru-RU" dirty="0" err="1" smtClean="0"/>
              <a:t>розводив</a:t>
            </a:r>
            <a:r>
              <a:rPr lang="ru-RU" dirty="0" smtClean="0"/>
              <a:t> </a:t>
            </a:r>
            <a:r>
              <a:rPr lang="ru-RU" dirty="0" err="1" smtClean="0"/>
              <a:t>песців</a:t>
            </a:r>
            <a:r>
              <a:rPr lang="ru-RU" dirty="0" smtClean="0"/>
              <a:t>.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 </a:t>
            </a:r>
            <a:r>
              <a:rPr lang="ru-RU" dirty="0" err="1" smtClean="0"/>
              <a:t>водієм</a:t>
            </a:r>
            <a:r>
              <a:rPr lang="ru-RU" dirty="0" smtClean="0"/>
              <a:t>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 в </a:t>
            </a:r>
            <a:r>
              <a:rPr lang="ru-RU" dirty="0" err="1" smtClean="0"/>
              <a:t>пожежному</a:t>
            </a:r>
            <a:r>
              <a:rPr lang="ru-RU" dirty="0" smtClean="0"/>
              <a:t> </a:t>
            </a:r>
            <a:r>
              <a:rPr lang="ru-RU" dirty="0" err="1" smtClean="0"/>
              <a:t>відділенні</a:t>
            </a:r>
            <a:r>
              <a:rPr lang="ru-RU" dirty="0" smtClean="0"/>
              <a:t> </a:t>
            </a:r>
            <a:r>
              <a:rPr lang="ru-RU" dirty="0" err="1" smtClean="0"/>
              <a:t>Чернівецької</a:t>
            </a:r>
            <a:r>
              <a:rPr lang="ru-RU" dirty="0" smtClean="0"/>
              <a:t> </a:t>
            </a:r>
            <a:r>
              <a:rPr lang="ru-RU" dirty="0" err="1" smtClean="0"/>
              <a:t>взуттєвої</a:t>
            </a:r>
            <a:r>
              <a:rPr lang="ru-RU" dirty="0" smtClean="0"/>
              <a:t> </a:t>
            </a:r>
            <a:r>
              <a:rPr lang="ru-RU" dirty="0" err="1" smtClean="0"/>
              <a:t>фабрики.1988</a:t>
            </a:r>
            <a:r>
              <a:rPr lang="ru-RU" dirty="0" smtClean="0"/>
              <a:t> —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справу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у </a:t>
            </a:r>
            <a:r>
              <a:rPr lang="ru-RU" dirty="0" err="1" smtClean="0"/>
              <a:t>Чернівцях</a:t>
            </a:r>
            <a:r>
              <a:rPr lang="ru-RU" dirty="0" smtClean="0"/>
              <a:t>,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ТОВ</a:t>
            </a:r>
            <a:r>
              <a:rPr lang="ru-RU" dirty="0" smtClean="0"/>
              <a:t> «</a:t>
            </a:r>
            <a:r>
              <a:rPr lang="ru-RU" dirty="0" err="1" smtClean="0"/>
              <a:t>КМІЛ</a:t>
            </a:r>
            <a:r>
              <a:rPr lang="ru-RU" dirty="0" smtClean="0"/>
              <a:t>».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 — </a:t>
            </a:r>
            <a:r>
              <a:rPr lang="ru-RU" dirty="0" err="1" smtClean="0"/>
              <a:t>обміні</a:t>
            </a:r>
            <a:r>
              <a:rPr lang="ru-RU" dirty="0" smtClean="0"/>
              <a:t> 4000 тонн </a:t>
            </a:r>
            <a:r>
              <a:rPr lang="ru-RU" dirty="0" err="1" smtClean="0"/>
              <a:t>українського</a:t>
            </a:r>
            <a:r>
              <a:rPr lang="ru-RU" dirty="0" smtClean="0"/>
              <a:t> сухого молока на </a:t>
            </a:r>
            <a:r>
              <a:rPr lang="ru-RU" dirty="0" err="1" smtClean="0"/>
              <a:t>партію</a:t>
            </a:r>
            <a:r>
              <a:rPr lang="ru-RU" dirty="0" smtClean="0"/>
              <a:t> </a:t>
            </a:r>
            <a:r>
              <a:rPr lang="ru-RU" dirty="0" err="1" smtClean="0"/>
              <a:t>узбецької</a:t>
            </a:r>
            <a:r>
              <a:rPr lang="ru-RU" dirty="0" smtClean="0"/>
              <a:t> </a:t>
            </a:r>
            <a:r>
              <a:rPr lang="ru-RU" dirty="0" err="1" smtClean="0"/>
              <a:t>бавовни</a:t>
            </a:r>
            <a:r>
              <a:rPr lang="ru-RU" dirty="0" smtClean="0"/>
              <a:t>, продажу </a:t>
            </a:r>
            <a:r>
              <a:rPr lang="ru-RU" dirty="0" err="1" smtClean="0"/>
              <a:t>її</a:t>
            </a:r>
            <a:r>
              <a:rPr lang="ru-RU" dirty="0" smtClean="0"/>
              <a:t> в </a:t>
            </a:r>
            <a:r>
              <a:rPr lang="ru-RU" dirty="0" err="1" smtClean="0"/>
              <a:t>Гонконзі</a:t>
            </a:r>
            <a:r>
              <a:rPr lang="ru-RU" dirty="0" smtClean="0"/>
              <a:t> 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«</a:t>
            </a:r>
            <a:r>
              <a:rPr lang="ru-RU" dirty="0" err="1" smtClean="0"/>
              <a:t>чистими</a:t>
            </a:r>
            <a:r>
              <a:rPr lang="ru-RU" dirty="0" smtClean="0"/>
              <a:t>» $50 </a:t>
            </a:r>
            <a:r>
              <a:rPr lang="ru-RU" dirty="0" err="1" smtClean="0"/>
              <a:t>тисяч.1990</a:t>
            </a:r>
            <a:r>
              <a:rPr lang="ru-RU" dirty="0" smtClean="0"/>
              <a:t> — </a:t>
            </a:r>
            <a:r>
              <a:rPr lang="ru-RU" dirty="0" err="1" smtClean="0"/>
              <a:t>переїхав</a:t>
            </a:r>
            <a:r>
              <a:rPr lang="ru-RU" dirty="0" smtClean="0"/>
              <a:t> до </a:t>
            </a:r>
            <a:r>
              <a:rPr lang="ru-RU" dirty="0" err="1" smtClean="0"/>
              <a:t>Москви</a:t>
            </a:r>
            <a:r>
              <a:rPr lang="ru-RU" dirty="0" smtClean="0"/>
              <a:t> (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продовольства</a:t>
            </a:r>
            <a:r>
              <a:rPr lang="ru-RU" dirty="0" smtClean="0"/>
              <a:t>).1993</a:t>
            </a:r>
            <a:r>
              <a:rPr lang="ru-RU" dirty="0" smtClean="0"/>
              <a:t> —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енергетичний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 — </a:t>
            </a:r>
            <a:r>
              <a:rPr lang="ru-RU" dirty="0" err="1" smtClean="0"/>
              <a:t>налагодив</a:t>
            </a:r>
            <a:r>
              <a:rPr lang="ru-RU" dirty="0" smtClean="0"/>
              <a:t> </a:t>
            </a:r>
            <a:r>
              <a:rPr lang="ru-RU" dirty="0" err="1" smtClean="0"/>
              <a:t>торгові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Туркменистаном, </a:t>
            </a:r>
            <a:r>
              <a:rPr lang="ru-RU" dirty="0" err="1" smtClean="0"/>
              <a:t>організував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туркменського</a:t>
            </a:r>
            <a:r>
              <a:rPr lang="ru-RU" dirty="0" smtClean="0"/>
              <a:t> газу в </a:t>
            </a:r>
            <a:r>
              <a:rPr lang="ru-RU" dirty="0" err="1" smtClean="0"/>
              <a:t>Україну</a:t>
            </a:r>
            <a:r>
              <a:rPr lang="ru-RU" dirty="0" smtClean="0"/>
              <a:t>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продовольчі</a:t>
            </a:r>
            <a:r>
              <a:rPr lang="ru-RU" dirty="0" smtClean="0"/>
              <a:t> </a:t>
            </a:r>
            <a:r>
              <a:rPr lang="ru-RU" dirty="0" err="1" smtClean="0"/>
              <a:t>товари.У</a:t>
            </a:r>
            <a:r>
              <a:rPr lang="ru-RU" dirty="0" smtClean="0"/>
              <a:t> </a:t>
            </a:r>
            <a:r>
              <a:rPr lang="ru-RU" dirty="0" err="1" smtClean="0"/>
              <a:t>Туркменістані</a:t>
            </a:r>
            <a:r>
              <a:rPr lang="ru-RU" dirty="0" smtClean="0"/>
              <a:t> 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</a:t>
            </a:r>
            <a:r>
              <a:rPr lang="ru-RU" dirty="0" err="1" smtClean="0"/>
              <a:t>бізнесменом</a:t>
            </a:r>
            <a:r>
              <a:rPr lang="ru-RU" dirty="0" smtClean="0"/>
              <a:t> </a:t>
            </a:r>
            <a:r>
              <a:rPr lang="ru-RU" dirty="0" err="1" smtClean="0"/>
              <a:t>Ігорем</a:t>
            </a:r>
            <a:r>
              <a:rPr lang="ru-RU" dirty="0" smtClean="0"/>
              <a:t> </a:t>
            </a:r>
            <a:r>
              <a:rPr lang="ru-RU" dirty="0" err="1" smtClean="0"/>
              <a:t>Бакаєм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 квоту на </a:t>
            </a:r>
            <a:r>
              <a:rPr lang="ru-RU" dirty="0" err="1" smtClean="0"/>
              <a:t>постачання</a:t>
            </a:r>
            <a:r>
              <a:rPr lang="ru-RU" dirty="0" smtClean="0"/>
              <a:t> газу до </a:t>
            </a:r>
            <a:r>
              <a:rPr lang="ru-RU" dirty="0" err="1" smtClean="0"/>
              <a:t>України</a:t>
            </a:r>
            <a:r>
              <a:rPr lang="ru-RU" dirty="0" smtClean="0"/>
              <a:t>. Так </a:t>
            </a:r>
            <a:r>
              <a:rPr lang="ru-RU" dirty="0" err="1" smtClean="0"/>
              <a:t>виникла</a:t>
            </a:r>
            <a:r>
              <a:rPr lang="ru-RU" dirty="0" smtClean="0"/>
              <a:t> схема «газ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продовольство</a:t>
            </a:r>
            <a:r>
              <a:rPr lang="ru-RU" dirty="0" smtClean="0"/>
              <a:t>». </a:t>
            </a:r>
            <a:r>
              <a:rPr lang="ru-RU" dirty="0" err="1" smtClean="0"/>
              <a:t>Аналогічну</a:t>
            </a:r>
            <a:r>
              <a:rPr lang="ru-RU" dirty="0" smtClean="0"/>
              <a:t> </a:t>
            </a:r>
            <a:r>
              <a:rPr lang="ru-RU" dirty="0" err="1" smtClean="0"/>
              <a:t>співпрацю</a:t>
            </a:r>
            <a:r>
              <a:rPr lang="ru-RU" dirty="0" smtClean="0"/>
              <a:t>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Фірташ</a:t>
            </a:r>
            <a:r>
              <a:rPr lang="ru-RU" dirty="0" smtClean="0"/>
              <a:t> </a:t>
            </a:r>
            <a:r>
              <a:rPr lang="ru-RU" dirty="0" err="1" smtClean="0"/>
              <a:t>продовжив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 </a:t>
            </a:r>
            <a:r>
              <a:rPr lang="ru-RU" dirty="0" err="1" smtClean="0"/>
              <a:t>російським</a:t>
            </a:r>
            <a:r>
              <a:rPr lang="ru-RU" dirty="0" smtClean="0"/>
              <a:t> газотрейдером «</a:t>
            </a:r>
            <a:r>
              <a:rPr lang="ru-RU" dirty="0" err="1" smtClean="0"/>
              <a:t>Ітера</a:t>
            </a:r>
            <a:r>
              <a:rPr lang="ru-RU" dirty="0" smtClean="0"/>
              <a:t>».2001–2002</a:t>
            </a:r>
            <a:r>
              <a:rPr lang="ru-RU" dirty="0" smtClean="0"/>
              <a:t> — створив </a:t>
            </a:r>
            <a:r>
              <a:rPr lang="ru-RU" dirty="0" err="1" smtClean="0"/>
              <a:t>компанію</a:t>
            </a:r>
            <a:r>
              <a:rPr lang="ru-RU" dirty="0" smtClean="0"/>
              <a:t> </a:t>
            </a:r>
            <a:r>
              <a:rPr lang="en-US" dirty="0" err="1" smtClean="0"/>
              <a:t>EuralTransGas</a:t>
            </a:r>
            <a:r>
              <a:rPr lang="en-US" dirty="0" smtClean="0"/>
              <a:t> (</a:t>
            </a:r>
            <a:r>
              <a:rPr lang="en-US" i="1" dirty="0" err="1" smtClean="0"/>
              <a:t>Eural</a:t>
            </a:r>
            <a:r>
              <a:rPr lang="en-US" i="1" dirty="0" smtClean="0"/>
              <a:t> TG</a:t>
            </a:r>
            <a:r>
              <a:rPr lang="en-US" dirty="0" smtClean="0"/>
              <a:t>), </a:t>
            </a:r>
            <a:r>
              <a:rPr lang="ru-RU" dirty="0" smtClean="0"/>
              <a:t>яка </a:t>
            </a:r>
            <a:r>
              <a:rPr lang="ru-RU" dirty="0" err="1" smtClean="0"/>
              <a:t>уклала</a:t>
            </a:r>
            <a:r>
              <a:rPr lang="ru-RU" dirty="0" smtClean="0"/>
              <a:t> </a:t>
            </a:r>
            <a:r>
              <a:rPr lang="ru-RU" dirty="0" err="1" smtClean="0"/>
              <a:t>ексклюзивні</a:t>
            </a:r>
            <a:r>
              <a:rPr lang="ru-RU" dirty="0" smtClean="0"/>
              <a:t> </a:t>
            </a:r>
            <a:r>
              <a:rPr lang="ru-RU" dirty="0" err="1" smtClean="0"/>
              <a:t>контракти</a:t>
            </a:r>
            <a:r>
              <a:rPr lang="ru-RU" dirty="0" smtClean="0"/>
              <a:t> на поставки </a:t>
            </a:r>
            <a:r>
              <a:rPr lang="ru-RU" dirty="0" err="1" smtClean="0"/>
              <a:t>туркменського</a:t>
            </a:r>
            <a:r>
              <a:rPr lang="ru-RU" dirty="0" smtClean="0"/>
              <a:t> газу в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«</a:t>
            </a:r>
            <a:r>
              <a:rPr lang="ru-RU" dirty="0" err="1" smtClean="0"/>
              <a:t>Ітери</a:t>
            </a:r>
            <a:r>
              <a:rPr lang="ru-RU" dirty="0" smtClean="0"/>
              <a:t>»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ослаблення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 ВАТ «Газпром») у </a:t>
            </a:r>
            <a:r>
              <a:rPr lang="ru-RU" dirty="0" err="1" smtClean="0"/>
              <a:t>відносинах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газовим</a:t>
            </a:r>
            <a:r>
              <a:rPr lang="ru-RU" dirty="0" smtClean="0"/>
              <a:t> </a:t>
            </a:r>
            <a:r>
              <a:rPr lang="ru-RU" dirty="0" err="1" smtClean="0"/>
              <a:t>монополістом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 </a:t>
            </a:r>
            <a:r>
              <a:rPr lang="ru-RU" dirty="0" err="1" smtClean="0"/>
              <a:t>середньоазійського</a:t>
            </a:r>
            <a:r>
              <a:rPr lang="ru-RU" dirty="0" smtClean="0"/>
              <a:t> газу (стало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доброму </a:t>
            </a:r>
            <a:r>
              <a:rPr lang="ru-RU" dirty="0" err="1" smtClean="0"/>
              <a:t>знанню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ринку, </a:t>
            </a:r>
            <a:r>
              <a:rPr lang="ru-RU" dirty="0" err="1" smtClean="0"/>
              <a:t>напрацьованим</a:t>
            </a:r>
            <a:r>
              <a:rPr lang="ru-RU" dirty="0" smtClean="0"/>
              <a:t> </a:t>
            </a:r>
            <a:r>
              <a:rPr lang="ru-RU" dirty="0" err="1" smtClean="0"/>
              <a:t>зв'язкам</a:t>
            </a:r>
            <a:r>
              <a:rPr lang="ru-RU" dirty="0" smtClean="0"/>
              <a:t> в </a:t>
            </a:r>
            <a:r>
              <a:rPr lang="ru-RU" dirty="0" err="1" smtClean="0"/>
              <a:t>Ашгабаті</a:t>
            </a:r>
            <a:r>
              <a:rPr lang="ru-RU" dirty="0" smtClean="0"/>
              <a:t>).У </a:t>
            </a:r>
            <a:r>
              <a:rPr lang="ru-RU" dirty="0" err="1" smtClean="0"/>
              <a:t>цей</a:t>
            </a:r>
            <a:r>
              <a:rPr lang="ru-RU" dirty="0" smtClean="0"/>
              <a:t> час почав </a:t>
            </a:r>
            <a:r>
              <a:rPr lang="ru-RU" dirty="0" err="1" smtClean="0"/>
              <a:t>інвестувати</a:t>
            </a:r>
            <a:r>
              <a:rPr lang="ru-RU" dirty="0" smtClean="0"/>
              <a:t> в </a:t>
            </a:r>
            <a:r>
              <a:rPr lang="ru-RU" dirty="0" err="1" smtClean="0"/>
              <a:t>хімічну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придбавши</a:t>
            </a:r>
            <a:r>
              <a:rPr lang="ru-RU" dirty="0" smtClean="0"/>
              <a:t> </a:t>
            </a:r>
            <a:r>
              <a:rPr lang="ru-RU" dirty="0" err="1" smtClean="0"/>
              <a:t>контрольний</a:t>
            </a:r>
            <a:r>
              <a:rPr lang="ru-RU" dirty="0" smtClean="0"/>
              <a:t> пакет </a:t>
            </a:r>
            <a:r>
              <a:rPr lang="ru-RU" dirty="0" err="1" smtClean="0"/>
              <a:t>акцій</a:t>
            </a:r>
            <a:r>
              <a:rPr lang="ru-RU" dirty="0" smtClean="0"/>
              <a:t> заводу «Таджик Азот» —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 Директор "</a:t>
            </a:r>
            <a:r>
              <a:rPr lang="ru-RU" dirty="0" err="1" smtClean="0"/>
              <a:t>ТаджикАзот</a:t>
            </a:r>
            <a:r>
              <a:rPr lang="ru-RU" dirty="0" smtClean="0"/>
              <a:t>" Т. </a:t>
            </a:r>
            <a:r>
              <a:rPr lang="ru-RU" dirty="0" err="1" smtClean="0"/>
              <a:t>Гозіев</a:t>
            </a:r>
            <a:r>
              <a:rPr lang="ru-RU" dirty="0" smtClean="0"/>
              <a:t> </a:t>
            </a:r>
            <a:r>
              <a:rPr lang="ru-RU" dirty="0" err="1" smtClean="0"/>
              <a:t>згадує</a:t>
            </a:r>
            <a:r>
              <a:rPr lang="ru-RU" dirty="0" smtClean="0"/>
              <a:t> слова </a:t>
            </a:r>
            <a:r>
              <a:rPr lang="ru-RU" dirty="0" err="1" smtClean="0"/>
              <a:t>Фірташа</a:t>
            </a:r>
            <a:r>
              <a:rPr lang="ru-RU" dirty="0" smtClean="0"/>
              <a:t> про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сказав,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цей</a:t>
            </a:r>
            <a:r>
              <a:rPr lang="ru-RU" dirty="0" smtClean="0"/>
              <a:t> завод не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ніяких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дорогий</a:t>
            </a:r>
            <a:r>
              <a:rPr lang="ru-RU" dirty="0" smtClean="0"/>
              <a:t> як </a:t>
            </a:r>
            <a:r>
              <a:rPr lang="ru-RU" dirty="0" err="1" smtClean="0"/>
              <a:t>моє</a:t>
            </a:r>
            <a:r>
              <a:rPr lang="ru-RU" dirty="0" smtClean="0"/>
              <a:t> дитя, «</a:t>
            </a:r>
            <a:r>
              <a:rPr lang="ru-RU" dirty="0" err="1" smtClean="0"/>
              <a:t>Таджиказот</a:t>
            </a:r>
            <a:r>
              <a:rPr lang="ru-RU" dirty="0" smtClean="0"/>
              <a:t>» - перший завод, </a:t>
            </a:r>
            <a:r>
              <a:rPr lang="ru-RU" dirty="0" err="1" smtClean="0"/>
              <a:t>який</a:t>
            </a:r>
            <a:r>
              <a:rPr lang="ru-RU" dirty="0" smtClean="0"/>
              <a:t> я купив, коли став </a:t>
            </a:r>
            <a:r>
              <a:rPr lang="ru-RU" dirty="0" err="1" smtClean="0"/>
              <a:t>багатим</a:t>
            </a:r>
            <a:r>
              <a:rPr lang="ru-RU" dirty="0" smtClean="0"/>
              <a:t>».2003</a:t>
            </a:r>
            <a:r>
              <a:rPr lang="ru-RU" dirty="0" smtClean="0"/>
              <a:t>:  — </a:t>
            </a:r>
            <a:r>
              <a:rPr lang="ru-RU" dirty="0" err="1" smtClean="0"/>
              <a:t>придбав</a:t>
            </a:r>
            <a:r>
              <a:rPr lang="ru-RU" dirty="0" smtClean="0"/>
              <a:t> </a:t>
            </a:r>
            <a:r>
              <a:rPr lang="ru-RU" dirty="0" err="1" smtClean="0"/>
              <a:t>хімічний</a:t>
            </a:r>
            <a:r>
              <a:rPr lang="ru-RU" dirty="0" smtClean="0"/>
              <a:t> завод «</a:t>
            </a:r>
            <a:r>
              <a:rPr lang="ru-RU" dirty="0" err="1" smtClean="0"/>
              <a:t>Нітроферт</a:t>
            </a:r>
            <a:r>
              <a:rPr lang="ru-RU" dirty="0" smtClean="0"/>
              <a:t>» (</a:t>
            </a:r>
            <a:r>
              <a:rPr lang="ru-RU" dirty="0" err="1" smtClean="0"/>
              <a:t>єдиний</a:t>
            </a:r>
            <a:r>
              <a:rPr lang="ru-RU" dirty="0" smtClean="0"/>
              <a:t> в </a:t>
            </a:r>
            <a:r>
              <a:rPr lang="ru-RU" dirty="0" err="1" smtClean="0"/>
              <a:t>Естонії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аміачних</a:t>
            </a:r>
            <a:r>
              <a:rPr lang="ru-RU" dirty="0" smtClean="0"/>
              <a:t> добрив, </a:t>
            </a:r>
            <a:r>
              <a:rPr lang="ru-RU" dirty="0" err="1" smtClean="0"/>
              <a:t>має</a:t>
            </a:r>
            <a:r>
              <a:rPr lang="ru-RU" dirty="0" smtClean="0"/>
              <a:t> доступ до </a:t>
            </a:r>
            <a:r>
              <a:rPr lang="ru-RU" dirty="0" err="1" smtClean="0"/>
              <a:t>портів</a:t>
            </a:r>
            <a:r>
              <a:rPr lang="ru-RU" dirty="0" smtClean="0"/>
              <a:t> </a:t>
            </a:r>
            <a:r>
              <a:rPr lang="ru-RU" dirty="0" err="1" smtClean="0"/>
              <a:t>Балтійського</a:t>
            </a:r>
            <a:r>
              <a:rPr lang="ru-RU" dirty="0" smtClean="0"/>
              <a:t> моря)</a:t>
            </a:r>
            <a:br>
              <a:rPr lang="ru-RU" dirty="0" smtClean="0"/>
            </a:br>
            <a:r>
              <a:rPr lang="ru-RU" dirty="0" smtClean="0"/>
              <a:t>створив в </a:t>
            </a:r>
            <a:r>
              <a:rPr lang="ru-RU" dirty="0" err="1" smtClean="0"/>
              <a:t>Угорщині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 </a:t>
            </a:r>
            <a:r>
              <a:rPr lang="en-US" i="1" dirty="0" err="1" smtClean="0"/>
              <a:t>Emfesz</a:t>
            </a:r>
            <a:r>
              <a:rPr lang="en-US" dirty="0" smtClean="0"/>
              <a:t> </a:t>
            </a:r>
            <a:r>
              <a:rPr lang="ru-RU" dirty="0" smtClean="0"/>
              <a:t>для </a:t>
            </a:r>
            <a:r>
              <a:rPr lang="ru-RU" dirty="0" err="1" smtClean="0"/>
              <a:t>розвитку</a:t>
            </a:r>
            <a:r>
              <a:rPr lang="ru-RU" dirty="0" smtClean="0"/>
              <a:t> газового та </a:t>
            </a:r>
            <a:r>
              <a:rPr lang="ru-RU" dirty="0" err="1" smtClean="0"/>
              <a:t>енергетичного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, через два роки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ліцензію</a:t>
            </a:r>
            <a:r>
              <a:rPr lang="ru-RU" dirty="0" smtClean="0"/>
              <a:t> на продаж природного газу в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став </a:t>
            </a:r>
            <a:r>
              <a:rPr lang="ru-RU" dirty="0" err="1" smtClean="0"/>
              <a:t>акціонером</a:t>
            </a:r>
            <a:r>
              <a:rPr lang="ru-RU" dirty="0" smtClean="0"/>
              <a:t> ВАТ «</a:t>
            </a:r>
            <a:r>
              <a:rPr lang="ru-RU" dirty="0" err="1" smtClean="0"/>
              <a:t>Рівнеазот</a:t>
            </a:r>
            <a:r>
              <a:rPr lang="ru-RU" dirty="0" smtClean="0"/>
              <a:t>» — </a:t>
            </a:r>
            <a:r>
              <a:rPr lang="ru-RU" dirty="0" err="1" smtClean="0"/>
              <a:t>найбільшого</a:t>
            </a:r>
            <a:r>
              <a:rPr lang="ru-RU" dirty="0" smtClean="0"/>
              <a:t> </a:t>
            </a:r>
            <a:r>
              <a:rPr lang="ru-RU" dirty="0" err="1" smtClean="0"/>
              <a:t>виробника</a:t>
            </a:r>
            <a:r>
              <a:rPr lang="ru-RU" dirty="0" smtClean="0"/>
              <a:t> </a:t>
            </a:r>
            <a:r>
              <a:rPr lang="ru-RU" dirty="0" err="1" smtClean="0"/>
              <a:t>азотних</a:t>
            </a:r>
            <a:r>
              <a:rPr lang="ru-RU" dirty="0" smtClean="0"/>
              <a:t> добрив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масштабній</a:t>
            </a:r>
            <a:r>
              <a:rPr lang="ru-RU" dirty="0" smtClean="0"/>
              <a:t> </a:t>
            </a:r>
            <a:r>
              <a:rPr lang="ru-RU" dirty="0" err="1" smtClean="0"/>
              <a:t>модернізації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енергоефективним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азотних</a:t>
            </a:r>
            <a:r>
              <a:rPr lang="ru-RU" dirty="0" smtClean="0"/>
              <a:t> </a:t>
            </a:r>
            <a:r>
              <a:rPr lang="ru-RU" dirty="0" err="1" smtClean="0"/>
              <a:t>добрив.2004</a:t>
            </a:r>
            <a:r>
              <a:rPr lang="ru-RU" dirty="0" smtClean="0"/>
              <a:t>: — створив </a:t>
            </a:r>
            <a:r>
              <a:rPr lang="ru-RU" dirty="0" err="1" smtClean="0"/>
              <a:t>компанію</a:t>
            </a:r>
            <a:r>
              <a:rPr lang="ru-RU" dirty="0" smtClean="0"/>
              <a:t> «</a:t>
            </a:r>
            <a:r>
              <a:rPr lang="ru-RU" dirty="0" err="1" smtClean="0"/>
              <a:t>РосУкрЕнерго</a:t>
            </a:r>
            <a:r>
              <a:rPr lang="ru-RU" dirty="0" smtClean="0"/>
              <a:t>»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 транзиту газу в </a:t>
            </a:r>
            <a:r>
              <a:rPr lang="ru-RU" dirty="0" err="1" smtClean="0"/>
              <a:t>Україну</a:t>
            </a:r>
            <a:r>
              <a:rPr lang="ru-RU" dirty="0" smtClean="0"/>
              <a:t>, в </a:t>
            </a:r>
            <a:r>
              <a:rPr lang="ru-RU" dirty="0" err="1" smtClean="0"/>
              <a:t>країни</a:t>
            </a:r>
            <a:r>
              <a:rPr lang="ru-RU" dirty="0" smtClean="0"/>
              <a:t>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 (</a:t>
            </a:r>
            <a:r>
              <a:rPr lang="ru-RU" dirty="0" err="1" smtClean="0"/>
              <a:t>співзасновник</a:t>
            </a:r>
            <a:r>
              <a:rPr lang="ru-RU" dirty="0" smtClean="0"/>
              <a:t> «</a:t>
            </a:r>
            <a:r>
              <a:rPr lang="ru-RU" dirty="0" err="1" smtClean="0"/>
              <a:t>РосУкрЕнерго</a:t>
            </a:r>
            <a:r>
              <a:rPr lang="ru-RU" dirty="0" smtClean="0"/>
              <a:t>» — </a:t>
            </a:r>
            <a:r>
              <a:rPr lang="ru-RU" dirty="0" err="1" smtClean="0"/>
              <a:t>російський</a:t>
            </a:r>
            <a:r>
              <a:rPr lang="ru-RU" dirty="0" smtClean="0"/>
              <a:t> «Газпром»)</a:t>
            </a:r>
            <a:br>
              <a:rPr lang="ru-RU" dirty="0" smtClean="0"/>
            </a:br>
            <a:r>
              <a:rPr lang="ru-RU" dirty="0" err="1" smtClean="0"/>
              <a:t>придбав</a:t>
            </a:r>
            <a:r>
              <a:rPr lang="ru-RU" dirty="0" smtClean="0"/>
              <a:t> </a:t>
            </a:r>
            <a:r>
              <a:rPr lang="ru-RU" dirty="0" err="1" smtClean="0"/>
              <a:t>австрійську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 </a:t>
            </a:r>
            <a:r>
              <a:rPr lang="en-US" i="1" dirty="0" err="1" smtClean="0"/>
              <a:t>Zangas</a:t>
            </a:r>
            <a:r>
              <a:rPr lang="en-US" i="1" dirty="0" smtClean="0"/>
              <a:t> Hoch und </a:t>
            </a:r>
            <a:r>
              <a:rPr lang="en-US" i="1" dirty="0" err="1" smtClean="0"/>
              <a:t>Tiefbau</a:t>
            </a:r>
            <a:r>
              <a:rPr lang="en-US" i="1" dirty="0" smtClean="0"/>
              <a:t> GmbH</a:t>
            </a:r>
            <a:r>
              <a:rPr lang="en-US" dirty="0" smtClean="0"/>
              <a:t>, </a:t>
            </a:r>
            <a:r>
              <a:rPr lang="ru-RU" dirty="0" err="1" smtClean="0"/>
              <a:t>спеціалізовану</a:t>
            </a:r>
            <a:r>
              <a:rPr lang="ru-RU" dirty="0" smtClean="0"/>
              <a:t> на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газопроводів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став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акціонером</a:t>
            </a:r>
            <a:r>
              <a:rPr lang="ru-RU" dirty="0" smtClean="0"/>
              <a:t> «</a:t>
            </a:r>
            <a:r>
              <a:rPr lang="ru-RU" dirty="0" err="1" smtClean="0"/>
              <a:t>Кримського</a:t>
            </a:r>
            <a:r>
              <a:rPr lang="ru-RU" dirty="0" smtClean="0"/>
              <a:t> содового заводу» (</a:t>
            </a:r>
            <a:r>
              <a:rPr lang="ru-RU" dirty="0" err="1" smtClean="0"/>
              <a:t>Красноперекопськ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Кримського</a:t>
            </a:r>
            <a:r>
              <a:rPr lang="ru-RU" dirty="0" smtClean="0"/>
              <a:t> ТИТАНУ» (</a:t>
            </a:r>
            <a:r>
              <a:rPr lang="ru-RU" dirty="0" err="1" smtClean="0"/>
              <a:t>Армянськ</a:t>
            </a:r>
            <a:r>
              <a:rPr lang="ru-RU" dirty="0" smtClean="0"/>
              <a:t>).2007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консолідації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активами в </a:t>
            </a:r>
            <a:r>
              <a:rPr lang="ru-RU" dirty="0" err="1" smtClean="0"/>
              <a:t>різних</a:t>
            </a:r>
            <a:r>
              <a:rPr lang="ru-RU" dirty="0" smtClean="0"/>
              <a:t> сферах </a:t>
            </a:r>
            <a:r>
              <a:rPr lang="ru-RU" dirty="0" err="1" smtClean="0"/>
              <a:t>бізнесу</a:t>
            </a:r>
            <a:r>
              <a:rPr lang="ru-RU" dirty="0" smtClean="0"/>
              <a:t> створив </a:t>
            </a:r>
            <a:r>
              <a:rPr lang="en-US" dirty="0" smtClean="0"/>
              <a:t>Group DF (</a:t>
            </a:r>
            <a:r>
              <a:rPr lang="en-US" i="1" dirty="0" smtClean="0"/>
              <a:t>The </a:t>
            </a:r>
            <a:r>
              <a:rPr lang="en-US" i="1" dirty="0" err="1" smtClean="0"/>
              <a:t>Firtash</a:t>
            </a:r>
            <a:r>
              <a:rPr lang="en-US" i="1" dirty="0" smtClean="0"/>
              <a:t> Group of Companies</a:t>
            </a:r>
            <a:r>
              <a:rPr lang="en-US" dirty="0" smtClean="0"/>
              <a:t>). </a:t>
            </a:r>
            <a:r>
              <a:rPr lang="ru-RU" dirty="0" smtClean="0"/>
              <a:t>До </a:t>
            </a:r>
            <a:r>
              <a:rPr lang="ru-RU" dirty="0" err="1" smtClean="0"/>
              <a:t>її</a:t>
            </a:r>
            <a:r>
              <a:rPr lang="ru-RU" dirty="0" smtClean="0"/>
              <a:t> складу </a:t>
            </a:r>
            <a:r>
              <a:rPr lang="ru-RU" dirty="0" err="1" smtClean="0"/>
              <a:t>увійшли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промисловості.У</a:t>
            </a:r>
            <a:r>
              <a:rPr lang="ru-RU" dirty="0" smtClean="0"/>
              <a:t> </a:t>
            </a:r>
            <a:r>
              <a:rPr lang="ru-RU" dirty="0" smtClean="0"/>
              <a:t>2010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добрив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Фірташ</a:t>
            </a:r>
            <a:r>
              <a:rPr lang="ru-RU" dirty="0" smtClean="0"/>
              <a:t>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азотних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 У </a:t>
            </a:r>
            <a:r>
              <a:rPr lang="ru-RU" dirty="0" err="1" smtClean="0"/>
              <a:t>вересні</a:t>
            </a:r>
            <a:r>
              <a:rPr lang="ru-RU" dirty="0" smtClean="0"/>
              <a:t> 2010 року — </a:t>
            </a:r>
            <a:r>
              <a:rPr lang="ru-RU" dirty="0" err="1" smtClean="0"/>
              <a:t>березні</a:t>
            </a:r>
            <a:r>
              <a:rPr lang="ru-RU" dirty="0" smtClean="0"/>
              <a:t> 2011 року став </a:t>
            </a:r>
            <a:r>
              <a:rPr lang="ru-RU" dirty="0" err="1" smtClean="0"/>
              <a:t>власником</a:t>
            </a:r>
            <a:r>
              <a:rPr lang="ru-RU" dirty="0" smtClean="0"/>
              <a:t> «Концерну „Стирол“»(</a:t>
            </a:r>
            <a:r>
              <a:rPr lang="ru-RU" dirty="0" err="1" smtClean="0"/>
              <a:t>Горлівка</a:t>
            </a:r>
            <a:r>
              <a:rPr lang="ru-RU" dirty="0" smtClean="0"/>
              <a:t>), «</a:t>
            </a:r>
            <a:r>
              <a:rPr lang="ru-RU" dirty="0" err="1" smtClean="0"/>
              <a:t>Сєверодонецького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„Азот“», </a:t>
            </a:r>
            <a:r>
              <a:rPr lang="ru-RU" dirty="0" err="1" smtClean="0"/>
              <a:t>черкаського</a:t>
            </a:r>
            <a:r>
              <a:rPr lang="ru-RU" dirty="0" smtClean="0"/>
              <a:t> «Азоту</a:t>
            </a:r>
            <a:r>
              <a:rPr lang="ru-RU" dirty="0" smtClean="0"/>
              <a:t>».Активно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титанові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Для </a:t>
            </a:r>
            <a:r>
              <a:rPr lang="ru-RU" dirty="0" err="1" smtClean="0"/>
              <a:t>подвоєння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діоксиду</a:t>
            </a:r>
            <a:r>
              <a:rPr lang="ru-RU" dirty="0" smtClean="0"/>
              <a:t> титану на «</a:t>
            </a:r>
            <a:r>
              <a:rPr lang="ru-RU" dirty="0" err="1" smtClean="0"/>
              <a:t>Кримському</a:t>
            </a:r>
            <a:r>
              <a:rPr lang="ru-RU" dirty="0" smtClean="0"/>
              <a:t> </a:t>
            </a:r>
            <a:r>
              <a:rPr lang="ru-RU" dirty="0" err="1" smtClean="0"/>
              <a:t>ТИТАНІ</a:t>
            </a:r>
            <a:r>
              <a:rPr lang="ru-RU" dirty="0" smtClean="0"/>
              <a:t>»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Фірташ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масштабні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у </a:t>
            </a:r>
            <a:r>
              <a:rPr lang="ru-RU" dirty="0" err="1" smtClean="0"/>
              <a:t>підприємство</a:t>
            </a:r>
            <a:r>
              <a:rPr lang="ru-RU" dirty="0" smtClean="0"/>
              <a:t>. </a:t>
            </a:r>
            <a:r>
              <a:rPr lang="ru-RU" dirty="0" err="1" smtClean="0"/>
              <a:t>Нині</a:t>
            </a:r>
            <a:r>
              <a:rPr lang="ru-RU" dirty="0" smtClean="0"/>
              <a:t> завершено </a:t>
            </a:r>
            <a:r>
              <a:rPr lang="ru-RU" dirty="0" err="1" smtClean="0"/>
              <a:t>будівництво</a:t>
            </a:r>
            <a:r>
              <a:rPr lang="ru-RU" dirty="0" smtClean="0"/>
              <a:t> нового цеху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сірчаної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. Для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сировинної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титанової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Дмитра</a:t>
            </a:r>
            <a:r>
              <a:rPr lang="ru-RU" dirty="0" smtClean="0"/>
              <a:t> </a:t>
            </a:r>
            <a:r>
              <a:rPr lang="ru-RU" dirty="0" err="1" smtClean="0"/>
              <a:t>Фірташа</a:t>
            </a:r>
            <a:r>
              <a:rPr lang="ru-RU" dirty="0" smtClean="0"/>
              <a:t> </a:t>
            </a:r>
            <a:r>
              <a:rPr lang="en-US" dirty="0" smtClean="0"/>
              <a:t>Group DF 2010 </a:t>
            </a:r>
            <a:r>
              <a:rPr lang="ru-RU" dirty="0" smtClean="0"/>
              <a:t>року запустила </a:t>
            </a:r>
            <a:r>
              <a:rPr lang="ru-RU" dirty="0" err="1" smtClean="0"/>
              <a:t>Міжрічинський</a:t>
            </a:r>
            <a:r>
              <a:rPr lang="ru-RU" dirty="0" smtClean="0"/>
              <a:t> </a:t>
            </a:r>
            <a:r>
              <a:rPr lang="ru-RU" dirty="0" err="1" smtClean="0"/>
              <a:t>гірничо-збагачувальний</a:t>
            </a:r>
            <a:r>
              <a:rPr lang="ru-RU" dirty="0" smtClean="0"/>
              <a:t> </a:t>
            </a:r>
            <a:r>
              <a:rPr lang="ru-RU" dirty="0" err="1" smtClean="0"/>
              <a:t>комбінат.Партнером</a:t>
            </a:r>
            <a:r>
              <a:rPr lang="ru-RU" dirty="0" smtClean="0"/>
              <a:t> </a:t>
            </a:r>
            <a:r>
              <a:rPr lang="ru-RU" dirty="0" err="1" smtClean="0"/>
              <a:t>Фірташа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 «</a:t>
            </a:r>
            <a:r>
              <a:rPr lang="ru-RU" dirty="0" err="1" smtClean="0"/>
              <a:t>путінських</a:t>
            </a:r>
            <a:r>
              <a:rPr lang="ru-RU" dirty="0" smtClean="0"/>
              <a:t>» </a:t>
            </a:r>
            <a:r>
              <a:rPr lang="ru-RU" dirty="0" err="1" smtClean="0"/>
              <a:t>олігархів</a:t>
            </a:r>
            <a:r>
              <a:rPr lang="ru-RU" dirty="0" smtClean="0"/>
              <a:t> </a:t>
            </a:r>
            <a:r>
              <a:rPr lang="ru-RU" dirty="0" err="1" smtClean="0"/>
              <a:t>Аркадій</a:t>
            </a:r>
            <a:r>
              <a:rPr lang="ru-RU" dirty="0" smtClean="0"/>
              <a:t> </a:t>
            </a:r>
            <a:r>
              <a:rPr lang="ru-RU" dirty="0" err="1" smtClean="0"/>
              <a:t>Ротенберг</a:t>
            </a:r>
            <a:r>
              <a:rPr lang="ru-RU" dirty="0" smtClean="0"/>
              <a:t> (</a:t>
            </a:r>
            <a:r>
              <a:rPr lang="ru-RU" dirty="0" err="1" smtClean="0"/>
              <a:t>спаринг-партнер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президента в дзюдо</a:t>
            </a:r>
            <a:r>
              <a:rPr lang="ru-RU" dirty="0" smtClean="0"/>
              <a:t>).У</a:t>
            </a:r>
            <a:r>
              <a:rPr lang="ru-RU" dirty="0" smtClean="0"/>
              <a:t> </a:t>
            </a:r>
            <a:r>
              <a:rPr lang="ru-RU" dirty="0" smtClean="0"/>
              <a:t>2011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smtClean="0"/>
              <a:t>голова 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православної</a:t>
            </a:r>
            <a:r>
              <a:rPr lang="ru-RU" dirty="0" smtClean="0"/>
              <a:t> </a:t>
            </a:r>
            <a:r>
              <a:rPr lang="ru-RU" dirty="0" smtClean="0"/>
              <a:t>церкви </a:t>
            </a:r>
            <a:r>
              <a:rPr lang="ru-RU" dirty="0" err="1" smtClean="0"/>
              <a:t>патріарх</a:t>
            </a:r>
            <a:r>
              <a:rPr lang="ru-RU" dirty="0" smtClean="0"/>
              <a:t> </a:t>
            </a:r>
            <a:r>
              <a:rPr lang="ru-RU" dirty="0" err="1" smtClean="0"/>
              <a:t>московський</a:t>
            </a:r>
            <a:r>
              <a:rPr lang="ru-RU" dirty="0" smtClean="0"/>
              <a:t> </a:t>
            </a:r>
            <a:r>
              <a:rPr lang="ru-RU" dirty="0" err="1" smtClean="0"/>
              <a:t>Кирил</a:t>
            </a:r>
            <a:r>
              <a:rPr lang="ru-RU" dirty="0" smtClean="0"/>
              <a:t> (</a:t>
            </a:r>
            <a:r>
              <a:rPr lang="ru-RU" dirty="0" err="1" smtClean="0"/>
              <a:t>Гундяєв</a:t>
            </a:r>
            <a:r>
              <a:rPr lang="ru-RU" dirty="0" smtClean="0"/>
              <a:t>) нагородив </a:t>
            </a:r>
            <a:r>
              <a:rPr lang="ru-RU" dirty="0" err="1" smtClean="0"/>
              <a:t>Дмитра</a:t>
            </a:r>
            <a:r>
              <a:rPr lang="ru-RU" dirty="0" smtClean="0"/>
              <a:t> </a:t>
            </a:r>
            <a:r>
              <a:rPr lang="ru-RU" dirty="0" err="1" smtClean="0"/>
              <a:t>Фірташа</a:t>
            </a:r>
            <a:r>
              <a:rPr lang="ru-RU" dirty="0" smtClean="0"/>
              <a:t> орденом РПЦ «Святого преподобного Серафима </a:t>
            </a:r>
            <a:r>
              <a:rPr lang="ru-RU" dirty="0" err="1" smtClean="0"/>
              <a:t>Саровського</a:t>
            </a:r>
            <a:r>
              <a:rPr lang="ru-RU" dirty="0" smtClean="0"/>
              <a:t>» </a:t>
            </a:r>
            <a:r>
              <a:rPr lang="en-US" dirty="0" smtClean="0"/>
              <a:t>II </a:t>
            </a:r>
            <a:r>
              <a:rPr lang="ru-RU" dirty="0" err="1" smtClean="0"/>
              <a:t>степеня</a:t>
            </a:r>
            <a:r>
              <a:rPr lang="ru-RU" baseline="30000" dirty="0" smtClean="0">
                <a:hlinkClick r:id="rId2"/>
              </a:rPr>
              <a:t>]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857232"/>
            <a:ext cx="4643470" cy="57864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vi-VN" b="1" dirty="0" smtClean="0"/>
              <a:t>Петро Олексійович Порошенко</a:t>
            </a:r>
            <a:r>
              <a:rPr lang="vi-VN" dirty="0" smtClean="0"/>
              <a:t> (26 вересня 1965, Болград, Одеська область, Українська РСР) — український політик, підприємець, народний депутат України 3-го, 4-го, 5-го і 7-го скликань, міністр економічного розвитку і торгівлі України (з 23 березня до 24 грудня 2012 року), міністр закордонних справ України (9 жовтня 2009 — 11 березня 2010), член Ради Національного банку України (2007–2014). Заслужений економіст України. Лауреат Державної премії України у галузі науки і техніки. Засновник концерну «Укрпромінвест». Входить до переліку найбагатших українців.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Порошенко Петро Олексійович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Munich_Security_Conference_2010_-_KM_001_Sigor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785926"/>
            <a:ext cx="414266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857232"/>
            <a:ext cx="4286280" cy="56436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vi-VN" b="1" dirty="0" smtClean="0"/>
              <a:t>Леонід Михайлович Черновецький</a:t>
            </a:r>
            <a:r>
              <a:rPr lang="vi-VN" dirty="0" smtClean="0"/>
              <a:t> (нар. 25 листопада 1951) — український державний і політичний діяч, підприємець, банкір, </a:t>
            </a:r>
            <a:r>
              <a:rPr lang="vi-VN" dirty="0" smtClean="0"/>
              <a:t>співак.</a:t>
            </a:r>
            <a:r>
              <a:rPr lang="vi-VN" dirty="0" smtClean="0"/>
              <a:t> Київський міський голова і голова Київської міської ради від 14 квітня 2006 року по 12 липня </a:t>
            </a:r>
            <a:r>
              <a:rPr lang="vi-VN" dirty="0" smtClean="0"/>
              <a:t>2012</a:t>
            </a:r>
            <a:r>
              <a:rPr lang="vi-VN" dirty="0" smtClean="0"/>
              <a:t> року, голова Київської міської державної адміністрації (20 квітня 2006 — 16 листопада 2010). Президент концерну «Правекс» (1992–1996). Заслужений юрист України, кандидат юридичних наук, почесний працівник прокуратури України.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Черновецький Леонід Михайлович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Черновецький_Леонід_Михайлович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785926"/>
            <a:ext cx="4204407" cy="309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g18_24_Page_1_Image_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1"/>
            <a:ext cx="4071966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58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 smtClean="0"/>
              <a:t>Винекнення</a:t>
            </a:r>
            <a:r>
              <a:rPr lang="uk-UA" sz="4000" dirty="0" smtClean="0"/>
              <a:t> олігархічного капіталу.</a:t>
            </a:r>
            <a:endParaRPr lang="ru-RU" dirty="0"/>
          </a:p>
        </p:txBody>
      </p:sp>
      <p:pic>
        <p:nvPicPr>
          <p:cNvPr id="5" name="Рисунок 4" descr="230b29e9a8_114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857232"/>
            <a:ext cx="4206232" cy="280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5429713ce9305025a3a73811597d9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786190"/>
            <a:ext cx="450608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607223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/>
              <a:t>У </a:t>
            </a:r>
            <a:r>
              <a:rPr lang="ru-RU" sz="8000" dirty="0" err="1" smtClean="0"/>
              <a:t>другій</a:t>
            </a:r>
            <a:r>
              <a:rPr lang="ru-RU" sz="8000" dirty="0" smtClean="0"/>
              <a:t> </a:t>
            </a:r>
            <a:r>
              <a:rPr lang="ru-RU" sz="8000" dirty="0" err="1" smtClean="0"/>
              <a:t>половині</a:t>
            </a:r>
            <a:r>
              <a:rPr lang="ru-RU" sz="8000" dirty="0" smtClean="0"/>
              <a:t> 1990-х </a:t>
            </a:r>
            <a:r>
              <a:rPr lang="ru-RU" sz="8000" dirty="0" err="1" smtClean="0"/>
              <a:t>років</a:t>
            </a:r>
            <a:r>
              <a:rPr lang="ru-RU" sz="8000" dirty="0" smtClean="0"/>
              <a:t> в </a:t>
            </a:r>
            <a:r>
              <a:rPr lang="ru-RU" sz="8000" dirty="0" err="1" smtClean="0"/>
              <a:t>Україні</a:t>
            </a:r>
            <a:r>
              <a:rPr lang="ru-RU" sz="8000" dirty="0" smtClean="0"/>
              <a:t> </a:t>
            </a:r>
            <a:r>
              <a:rPr lang="ru-RU" sz="8000" dirty="0" err="1" smtClean="0"/>
              <a:t>склалася</a:t>
            </a:r>
            <a:r>
              <a:rPr lang="ru-RU" sz="8000" dirty="0" smtClean="0"/>
              <a:t> система </a:t>
            </a:r>
            <a:r>
              <a:rPr lang="ru-RU" sz="8000" dirty="0" err="1" smtClean="0"/>
              <a:t>управління</a:t>
            </a:r>
            <a:r>
              <a:rPr lang="ru-RU" sz="8000" dirty="0" smtClean="0"/>
              <a:t>, яка </a:t>
            </a:r>
            <a:r>
              <a:rPr lang="ru-RU" sz="8000" dirty="0" err="1" smtClean="0"/>
              <a:t>прирекла</a:t>
            </a:r>
            <a:r>
              <a:rPr lang="ru-RU" sz="8000" dirty="0" smtClean="0"/>
              <a:t> державу на </a:t>
            </a:r>
            <a:r>
              <a:rPr lang="ru-RU" sz="8000" dirty="0" err="1" smtClean="0"/>
              <a:t>бідність</a:t>
            </a:r>
            <a:r>
              <a:rPr lang="ru-RU" sz="8000" dirty="0" smtClean="0"/>
              <a:t>. </a:t>
            </a:r>
            <a:r>
              <a:rPr lang="ru-RU" sz="8000" dirty="0" err="1" smtClean="0"/>
              <a:t>Проведення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докорінних</a:t>
            </a:r>
            <a:r>
              <a:rPr lang="ru-RU" sz="8000" dirty="0" smtClean="0"/>
              <a:t> реформ, </a:t>
            </a:r>
            <a:r>
              <a:rPr lang="ru-RU" sz="8000" dirty="0" err="1" smtClean="0"/>
              <a:t>що</a:t>
            </a:r>
            <a:r>
              <a:rPr lang="ru-RU" sz="8000" dirty="0" smtClean="0"/>
              <a:t> </a:t>
            </a:r>
            <a:r>
              <a:rPr lang="ru-RU" sz="8000" dirty="0" err="1" smtClean="0"/>
              <a:t>означає</a:t>
            </a:r>
            <a:r>
              <a:rPr lang="ru-RU" sz="8000" dirty="0" smtClean="0"/>
              <a:t> </a:t>
            </a:r>
            <a:r>
              <a:rPr lang="ru-RU" sz="8000" dirty="0" err="1" smtClean="0"/>
              <a:t>зміну</a:t>
            </a:r>
            <a:r>
              <a:rPr lang="ru-RU" sz="8000" dirty="0" smtClean="0"/>
              <a:t> способу </a:t>
            </a:r>
            <a:r>
              <a:rPr lang="ru-RU" sz="8000" dirty="0" err="1" smtClean="0"/>
              <a:t>дії</a:t>
            </a:r>
            <a:r>
              <a:rPr lang="ru-RU" sz="8000" dirty="0" smtClean="0"/>
              <a:t>, </a:t>
            </a:r>
            <a:r>
              <a:rPr lang="ru-RU" sz="8000" dirty="0" err="1" smtClean="0"/>
              <a:t>спілкування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між</a:t>
            </a:r>
            <a:r>
              <a:rPr lang="ru-RU" sz="8000" dirty="0" smtClean="0"/>
              <a:t> собою, а </a:t>
            </a:r>
            <a:r>
              <a:rPr lang="ru-RU" sz="8000" dirty="0" err="1" smtClean="0"/>
              <a:t>згодом</a:t>
            </a:r>
            <a:r>
              <a:rPr lang="ru-RU" sz="8000" dirty="0" smtClean="0"/>
              <a:t> </a:t>
            </a:r>
            <a:r>
              <a:rPr lang="ru-RU" sz="8000" dirty="0" err="1" smtClean="0"/>
              <a:t>і</a:t>
            </a:r>
            <a:r>
              <a:rPr lang="ru-RU" sz="8000" dirty="0" smtClean="0"/>
              <a:t> </a:t>
            </a:r>
            <a:r>
              <a:rPr lang="ru-RU" sz="8000" dirty="0" err="1" smtClean="0"/>
              <a:t>мислення</a:t>
            </a:r>
            <a:r>
              <a:rPr lang="ru-RU" sz="8000" dirty="0" smtClean="0"/>
              <a:t> людей, </a:t>
            </a:r>
            <a:r>
              <a:rPr lang="ru-RU" sz="8000" dirty="0" err="1" smtClean="0"/>
              <a:t>потребує</a:t>
            </a:r>
            <a:r>
              <a:rPr lang="ru-RU" sz="8000" dirty="0" smtClean="0"/>
              <a:t> </a:t>
            </a:r>
            <a:r>
              <a:rPr lang="ru-RU" sz="8000" dirty="0" err="1" smtClean="0"/>
              <a:t>системних</a:t>
            </a:r>
            <a:r>
              <a:rPr lang="ru-RU" sz="8000" dirty="0" smtClean="0"/>
              <a:t> </a:t>
            </a:r>
            <a:r>
              <a:rPr lang="ru-RU" sz="8000" dirty="0" err="1" smtClean="0"/>
              <a:t>наполегливих</a:t>
            </a:r>
            <a:r>
              <a:rPr lang="ru-RU" sz="8000" dirty="0" smtClean="0"/>
              <a:t> </a:t>
            </a:r>
            <a:r>
              <a:rPr lang="ru-RU" sz="8000" dirty="0" err="1" smtClean="0"/>
              <a:t>зусиль</a:t>
            </a:r>
            <a:r>
              <a:rPr lang="ru-RU" sz="8000" dirty="0" smtClean="0"/>
              <a:t>. І </a:t>
            </a:r>
            <a:r>
              <a:rPr lang="ru-RU" sz="8000" dirty="0" err="1" smtClean="0"/>
              <a:t>появу</a:t>
            </a:r>
            <a:r>
              <a:rPr lang="ru-RU" sz="8000" dirty="0" smtClean="0"/>
              <a:t> сил, </a:t>
            </a:r>
            <a:r>
              <a:rPr lang="ru-RU" sz="8000" dirty="0" err="1" smtClean="0"/>
              <a:t>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були</a:t>
            </a:r>
            <a:r>
              <a:rPr lang="ru-RU" sz="8000" dirty="0" smtClean="0"/>
              <a:t> б </a:t>
            </a:r>
            <a:r>
              <a:rPr lang="ru-RU" sz="8000" dirty="0" err="1" smtClean="0"/>
              <a:t>об’єктивно</a:t>
            </a:r>
            <a:r>
              <a:rPr lang="ru-RU" sz="8000" dirty="0" smtClean="0"/>
              <a:t> </a:t>
            </a:r>
            <a:r>
              <a:rPr lang="ru-RU" sz="8000" dirty="0" err="1" smtClean="0"/>
              <a:t>зацікавлені</a:t>
            </a:r>
            <a:r>
              <a:rPr lang="ru-RU" sz="8000" dirty="0" smtClean="0"/>
              <a:t> в </a:t>
            </a:r>
            <a:r>
              <a:rPr lang="ru-RU" sz="8000" dirty="0" err="1" smtClean="0"/>
              <a:t>змінах</a:t>
            </a:r>
            <a:r>
              <a:rPr lang="ru-RU" sz="8000" dirty="0" smtClean="0"/>
              <a:t>. Без </a:t>
            </a:r>
            <a:r>
              <a:rPr lang="ru-RU" sz="8000" dirty="0" err="1" smtClean="0"/>
              <a:t>цього</a:t>
            </a:r>
            <a:r>
              <a:rPr lang="ru-RU" sz="8000" dirty="0" smtClean="0"/>
              <a:t> люди </a:t>
            </a:r>
            <a:r>
              <a:rPr lang="ru-RU" sz="8000" dirty="0" err="1" smtClean="0"/>
              <a:t>дбають</a:t>
            </a:r>
            <a:r>
              <a:rPr lang="ru-RU" sz="8000" dirty="0" smtClean="0"/>
              <a:t> </a:t>
            </a:r>
            <a:r>
              <a:rPr lang="ru-RU" sz="8000" dirty="0" err="1" smtClean="0"/>
              <a:t>лише</a:t>
            </a:r>
            <a:r>
              <a:rPr lang="ru-RU" sz="8000" dirty="0" smtClean="0"/>
              <a:t> про </a:t>
            </a:r>
            <a:r>
              <a:rPr lang="ru-RU" sz="8000" dirty="0" err="1" smtClean="0"/>
              <a:t>власний</a:t>
            </a:r>
            <a:r>
              <a:rPr lang="ru-RU" sz="8000" dirty="0" smtClean="0"/>
              <a:t> </a:t>
            </a:r>
            <a:r>
              <a:rPr lang="ru-RU" sz="8000" dirty="0" err="1" smtClean="0"/>
              <a:t>інтерес</a:t>
            </a:r>
            <a:r>
              <a:rPr lang="ru-RU" sz="8000" dirty="0" smtClean="0"/>
              <a:t> так, як вони </a:t>
            </a:r>
            <a:r>
              <a:rPr lang="ru-RU" sz="8000" dirty="0" err="1" smtClean="0"/>
              <a:t>його</a:t>
            </a:r>
            <a:r>
              <a:rPr lang="ru-RU" sz="8000" dirty="0" smtClean="0"/>
              <a:t> </a:t>
            </a:r>
            <a:r>
              <a:rPr lang="ru-RU" sz="8000" dirty="0" err="1" smtClean="0"/>
              <a:t>розуміють</a:t>
            </a:r>
            <a:r>
              <a:rPr lang="ru-RU" sz="8000" dirty="0" smtClean="0"/>
              <a:t>. </a:t>
            </a:r>
            <a:r>
              <a:rPr lang="ru-RU" sz="8000" dirty="0" err="1" smtClean="0"/>
              <a:t>Виникає</a:t>
            </a:r>
            <a:r>
              <a:rPr lang="ru-RU" sz="8000" dirty="0" smtClean="0"/>
              <a:t> «</a:t>
            </a:r>
            <a:r>
              <a:rPr lang="ru-RU" sz="8000" dirty="0" err="1" smtClean="0"/>
              <a:t>суспільство</a:t>
            </a:r>
            <a:r>
              <a:rPr lang="ru-RU" sz="8000" dirty="0" smtClean="0"/>
              <a:t> без </a:t>
            </a:r>
            <a:r>
              <a:rPr lang="ru-RU" sz="8000" dirty="0" err="1" smtClean="0"/>
              <a:t>цілі</a:t>
            </a:r>
            <a:r>
              <a:rPr lang="ru-RU" sz="8000" dirty="0" smtClean="0"/>
              <a:t>», у </a:t>
            </a:r>
            <a:r>
              <a:rPr lang="ru-RU" sz="8000" dirty="0" err="1" smtClean="0"/>
              <a:t>якому</a:t>
            </a:r>
            <a:r>
              <a:rPr lang="ru-RU" sz="8000" dirty="0" smtClean="0"/>
              <a:t> </a:t>
            </a:r>
            <a:r>
              <a:rPr lang="ru-RU" sz="8000" dirty="0" err="1" smtClean="0"/>
              <a:t>вмикаються</a:t>
            </a:r>
            <a:r>
              <a:rPr lang="ru-RU" sz="8000" dirty="0" smtClean="0"/>
              <a:t> </a:t>
            </a:r>
            <a:r>
              <a:rPr lang="ru-RU" sz="8000" dirty="0" err="1" smtClean="0"/>
              <a:t>механізми</a:t>
            </a:r>
            <a:r>
              <a:rPr lang="ru-RU" sz="8000" dirty="0" smtClean="0"/>
              <a:t>, </a:t>
            </a:r>
            <a:r>
              <a:rPr lang="ru-RU" sz="8000" dirty="0" err="1" smtClean="0"/>
              <a:t>успадковані</a:t>
            </a:r>
            <a:r>
              <a:rPr lang="ru-RU" sz="8000" dirty="0" smtClean="0"/>
              <a:t> </a:t>
            </a:r>
            <a:r>
              <a:rPr lang="ru-RU" sz="8000" dirty="0" err="1" smtClean="0"/>
              <a:t>людством</a:t>
            </a:r>
            <a:r>
              <a:rPr lang="ru-RU" sz="8000" dirty="0" smtClean="0"/>
              <a:t> </a:t>
            </a:r>
            <a:r>
              <a:rPr lang="ru-RU" sz="8000" dirty="0" err="1" smtClean="0"/>
              <a:t>ще</a:t>
            </a:r>
            <a:r>
              <a:rPr lang="ru-RU" sz="8000" dirty="0" smtClean="0"/>
              <a:t> </a:t>
            </a:r>
            <a:r>
              <a:rPr lang="ru-RU" sz="8000" dirty="0" err="1" smtClean="0"/>
              <a:t>з</a:t>
            </a:r>
            <a:r>
              <a:rPr lang="ru-RU" sz="8000" dirty="0" smtClean="0"/>
              <a:t> </a:t>
            </a:r>
            <a:r>
              <a:rPr lang="ru-RU" sz="8000" dirty="0" err="1" smtClean="0"/>
              <a:t>процесу</a:t>
            </a:r>
            <a:r>
              <a:rPr lang="ru-RU" sz="8000" dirty="0" smtClean="0"/>
              <a:t> </a:t>
            </a:r>
            <a:r>
              <a:rPr lang="ru-RU" sz="8000" dirty="0" err="1" smtClean="0"/>
              <a:t>еволюції</a:t>
            </a:r>
            <a:r>
              <a:rPr lang="ru-RU" sz="8000" dirty="0" smtClean="0"/>
              <a:t>. </a:t>
            </a:r>
            <a:r>
              <a:rPr lang="ru-RU" sz="8000" dirty="0" err="1" smtClean="0"/>
              <a:t>Починається</a:t>
            </a:r>
            <a:r>
              <a:rPr lang="ru-RU" sz="8000" dirty="0" smtClean="0"/>
              <a:t> </a:t>
            </a:r>
            <a:r>
              <a:rPr lang="ru-RU" sz="8000" dirty="0" err="1" smtClean="0"/>
              <a:t>його</a:t>
            </a:r>
            <a:r>
              <a:rPr lang="ru-RU" sz="8000" dirty="0" smtClean="0"/>
              <a:t> </a:t>
            </a:r>
            <a:r>
              <a:rPr lang="ru-RU" sz="8000" dirty="0" err="1" smtClean="0"/>
              <a:t>розшарування</a:t>
            </a:r>
            <a:r>
              <a:rPr lang="ru-RU" sz="8000" dirty="0" smtClean="0"/>
              <a:t> на </a:t>
            </a:r>
            <a:r>
              <a:rPr lang="ru-RU" sz="8000" dirty="0" err="1" smtClean="0"/>
              <a:t>загальну</a:t>
            </a:r>
            <a:r>
              <a:rPr lang="ru-RU" sz="8000" dirty="0" smtClean="0"/>
              <a:t> </a:t>
            </a:r>
            <a:r>
              <a:rPr lang="ru-RU" sz="8000" dirty="0" err="1" smtClean="0"/>
              <a:t>масу</a:t>
            </a:r>
            <a:r>
              <a:rPr lang="ru-RU" sz="8000" dirty="0" smtClean="0"/>
              <a:t>, яка </a:t>
            </a:r>
            <a:r>
              <a:rPr lang="ru-RU" sz="8000" dirty="0" err="1" smtClean="0"/>
              <a:t>переймається</a:t>
            </a:r>
            <a:r>
              <a:rPr lang="ru-RU" sz="8000" dirty="0" smtClean="0"/>
              <a:t> </a:t>
            </a:r>
            <a:r>
              <a:rPr lang="ru-RU" sz="8000" dirty="0" err="1" smtClean="0"/>
              <a:t>щоденним</a:t>
            </a:r>
            <a:r>
              <a:rPr lang="ru-RU" sz="8000" dirty="0" smtClean="0"/>
              <a:t> </a:t>
            </a:r>
            <a:r>
              <a:rPr lang="ru-RU" sz="8000" dirty="0" err="1" smtClean="0"/>
              <a:t>виживанням</a:t>
            </a:r>
            <a:r>
              <a:rPr lang="ru-RU" sz="8000" dirty="0" smtClean="0"/>
              <a:t>, </a:t>
            </a:r>
            <a:r>
              <a:rPr lang="ru-RU" sz="8000" dirty="0" err="1" smtClean="0"/>
              <a:t>і</a:t>
            </a:r>
            <a:r>
              <a:rPr lang="ru-RU" sz="8000" dirty="0" smtClean="0"/>
              <a:t> </a:t>
            </a:r>
            <a:r>
              <a:rPr lang="ru-RU" sz="8000" dirty="0" err="1" smtClean="0"/>
              <a:t>купку</a:t>
            </a:r>
            <a:r>
              <a:rPr lang="ru-RU" sz="8000" dirty="0" smtClean="0"/>
              <a:t> «</a:t>
            </a:r>
            <a:r>
              <a:rPr lang="ru-RU" sz="8000" dirty="0" err="1" smtClean="0"/>
              <a:t>щасливчиків</a:t>
            </a:r>
            <a:r>
              <a:rPr lang="ru-RU" sz="8000" dirty="0" smtClean="0"/>
              <a:t>», </a:t>
            </a:r>
            <a:r>
              <a:rPr lang="ru-RU" sz="8000" dirty="0" err="1" smtClean="0"/>
              <a:t>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змогли</a:t>
            </a:r>
            <a:r>
              <a:rPr lang="ru-RU" sz="8000" dirty="0" smtClean="0"/>
              <a:t> </a:t>
            </a:r>
            <a:r>
              <a:rPr lang="ru-RU" sz="8000" dirty="0" err="1" smtClean="0"/>
              <a:t>поставити</a:t>
            </a:r>
            <a:r>
              <a:rPr lang="ru-RU" sz="8000" dirty="0" smtClean="0"/>
              <a:t> </a:t>
            </a:r>
            <a:r>
              <a:rPr lang="ru-RU" sz="8000" dirty="0" err="1" smtClean="0"/>
              <a:t>всі</a:t>
            </a:r>
            <a:r>
              <a:rPr lang="ru-RU" sz="8000" dirty="0" smtClean="0"/>
              <a:t> </a:t>
            </a:r>
            <a:r>
              <a:rPr lang="ru-RU" sz="8000" dirty="0" err="1" smtClean="0"/>
              <a:t>наявні</a:t>
            </a:r>
            <a:r>
              <a:rPr lang="ru-RU" sz="8000" dirty="0" smtClean="0"/>
              <a:t> </a:t>
            </a:r>
            <a:r>
              <a:rPr lang="ru-RU" sz="8000" dirty="0" err="1" smtClean="0"/>
              <a:t>ресурси</a:t>
            </a:r>
            <a:r>
              <a:rPr lang="ru-RU" sz="8000" dirty="0" smtClean="0"/>
              <a:t> на службу </a:t>
            </a:r>
            <a:r>
              <a:rPr lang="ru-RU" sz="8000" dirty="0" err="1" smtClean="0"/>
              <a:t>собі</a:t>
            </a:r>
            <a:r>
              <a:rPr lang="ru-RU" sz="8000" dirty="0" smtClean="0"/>
              <a:t>. При тому </a:t>
            </a:r>
            <a:r>
              <a:rPr lang="ru-RU" sz="8000" dirty="0" err="1" smtClean="0"/>
              <a:t>ці</a:t>
            </a:r>
            <a:r>
              <a:rPr lang="ru-RU" sz="8000" dirty="0" smtClean="0"/>
              <a:t> «</a:t>
            </a:r>
            <a:r>
              <a:rPr lang="ru-RU" sz="8000" dirty="0" err="1" smtClean="0"/>
              <a:t>щасливчики</a:t>
            </a:r>
            <a:r>
              <a:rPr lang="ru-RU" sz="8000" dirty="0" smtClean="0"/>
              <a:t>» не </a:t>
            </a:r>
            <a:r>
              <a:rPr lang="ru-RU" sz="8000" dirty="0" err="1" smtClean="0"/>
              <a:t>завжди</a:t>
            </a:r>
            <a:r>
              <a:rPr lang="ru-RU" sz="8000" dirty="0" smtClean="0"/>
              <a:t> </a:t>
            </a:r>
            <a:r>
              <a:rPr lang="ru-RU" sz="8000" dirty="0" err="1" smtClean="0"/>
              <a:t>найрозумніші</a:t>
            </a:r>
            <a:r>
              <a:rPr lang="ru-RU" sz="8000" dirty="0" smtClean="0"/>
              <a:t>. Вони </a:t>
            </a:r>
            <a:r>
              <a:rPr lang="ru-RU" sz="8000" dirty="0" err="1" smtClean="0"/>
              <a:t>радше</a:t>
            </a:r>
            <a:r>
              <a:rPr lang="ru-RU" sz="8000" dirty="0" smtClean="0"/>
              <a:t> </a:t>
            </a:r>
            <a:r>
              <a:rPr lang="ru-RU" sz="8000" dirty="0" err="1" smtClean="0"/>
              <a:t>найспритніші</a:t>
            </a:r>
            <a:r>
              <a:rPr lang="ru-RU" sz="8000" dirty="0" smtClean="0"/>
              <a:t> у </a:t>
            </a:r>
            <a:r>
              <a:rPr lang="ru-RU" sz="8000" dirty="0" err="1" smtClean="0"/>
              <a:t>використанні</a:t>
            </a:r>
            <a:r>
              <a:rPr lang="ru-RU" sz="8000" dirty="0" smtClean="0"/>
              <a:t> </a:t>
            </a:r>
            <a:r>
              <a:rPr lang="ru-RU" sz="8000" dirty="0" err="1" smtClean="0"/>
              <a:t>своїх</a:t>
            </a:r>
            <a:r>
              <a:rPr lang="ru-RU" sz="8000" dirty="0" smtClean="0"/>
              <a:t> </a:t>
            </a:r>
            <a:r>
              <a:rPr lang="ru-RU" sz="8000" dirty="0" err="1" smtClean="0"/>
              <a:t>переваг</a:t>
            </a:r>
            <a:r>
              <a:rPr lang="ru-RU" sz="8000" dirty="0" smtClean="0"/>
              <a:t>, </a:t>
            </a:r>
            <a:r>
              <a:rPr lang="ru-RU" sz="8000" dirty="0" err="1" smtClean="0"/>
              <a:t>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виникають</a:t>
            </a:r>
            <a:r>
              <a:rPr lang="ru-RU" sz="8000" dirty="0" smtClean="0"/>
              <a:t> в </a:t>
            </a:r>
            <a:r>
              <a:rPr lang="ru-RU" sz="8000" dirty="0" err="1" smtClean="0"/>
              <a:t>умовах</a:t>
            </a:r>
            <a:r>
              <a:rPr lang="ru-RU" sz="8000" dirty="0" smtClean="0"/>
              <a:t> «</a:t>
            </a:r>
            <a:r>
              <a:rPr lang="ru-RU" sz="8000" dirty="0" err="1" smtClean="0"/>
              <a:t>суспільства</a:t>
            </a:r>
            <a:r>
              <a:rPr lang="ru-RU" sz="8000" dirty="0" smtClean="0"/>
              <a:t> без </a:t>
            </a:r>
            <a:r>
              <a:rPr lang="ru-RU" sz="8000" dirty="0" err="1" smtClean="0"/>
              <a:t>цілі</a:t>
            </a:r>
            <a:r>
              <a:rPr lang="ru-RU" sz="8000" dirty="0" smtClean="0"/>
              <a:t>»: </a:t>
            </a:r>
            <a:r>
              <a:rPr lang="ru-RU" sz="8000" dirty="0" err="1" smtClean="0"/>
              <a:t>зв’язків</a:t>
            </a:r>
            <a:r>
              <a:rPr lang="ru-RU" sz="8000" dirty="0" smtClean="0"/>
              <a:t> </a:t>
            </a:r>
            <a:r>
              <a:rPr lang="ru-RU" sz="8000" dirty="0" err="1" smtClean="0"/>
              <a:t>із</a:t>
            </a:r>
            <a:r>
              <a:rPr lang="ru-RU" sz="8000" dirty="0" smtClean="0"/>
              <a:t> </a:t>
            </a:r>
            <a:r>
              <a:rPr lang="ru-RU" sz="8000" dirty="0" err="1" smtClean="0"/>
              <a:t>сильними</a:t>
            </a:r>
            <a:r>
              <a:rPr lang="ru-RU" sz="8000" dirty="0" smtClean="0"/>
              <a:t> </a:t>
            </a:r>
            <a:r>
              <a:rPr lang="ru-RU" sz="8000" dirty="0" err="1" smtClean="0"/>
              <a:t>світу</a:t>
            </a:r>
            <a:r>
              <a:rPr lang="ru-RU" sz="8000" dirty="0" smtClean="0"/>
              <a:t> </a:t>
            </a:r>
            <a:r>
              <a:rPr lang="ru-RU" sz="8000" dirty="0" err="1" smtClean="0"/>
              <a:t>цього</a:t>
            </a:r>
            <a:r>
              <a:rPr lang="ru-RU" sz="8000" dirty="0" smtClean="0"/>
              <a:t>; </a:t>
            </a:r>
            <a:r>
              <a:rPr lang="ru-RU" sz="8000" dirty="0" err="1" smtClean="0"/>
              <a:t>здатності</a:t>
            </a:r>
            <a:r>
              <a:rPr lang="ru-RU" sz="8000" dirty="0" smtClean="0"/>
              <a:t> «</a:t>
            </a:r>
            <a:r>
              <a:rPr lang="ru-RU" sz="8000" dirty="0" err="1" smtClean="0"/>
              <a:t>урвати</a:t>
            </a:r>
            <a:r>
              <a:rPr lang="ru-RU" sz="8000" dirty="0" smtClean="0"/>
              <a:t>» те, до </a:t>
            </a:r>
            <a:r>
              <a:rPr lang="ru-RU" sz="8000" dirty="0" err="1" smtClean="0"/>
              <a:t>чого</a:t>
            </a:r>
            <a:r>
              <a:rPr lang="ru-RU" sz="8000" dirty="0" smtClean="0"/>
              <a:t> </a:t>
            </a:r>
            <a:r>
              <a:rPr lang="ru-RU" sz="8000" dirty="0" err="1" smtClean="0"/>
              <a:t>можна</a:t>
            </a:r>
            <a:r>
              <a:rPr lang="ru-RU" sz="8000" dirty="0" smtClean="0"/>
              <a:t> </a:t>
            </a:r>
            <a:r>
              <a:rPr lang="ru-RU" sz="8000" dirty="0" err="1" smtClean="0"/>
              <a:t>дотягнутися</a:t>
            </a:r>
            <a:r>
              <a:rPr lang="ru-RU" sz="8000" dirty="0" smtClean="0"/>
              <a:t> (не </a:t>
            </a:r>
            <a:r>
              <a:rPr lang="ru-RU" sz="8000" dirty="0" err="1" smtClean="0"/>
              <a:t>зважаючи</a:t>
            </a:r>
            <a:r>
              <a:rPr lang="ru-RU" sz="8000" dirty="0" smtClean="0"/>
              <a:t> на </a:t>
            </a:r>
            <a:r>
              <a:rPr lang="ru-RU" sz="8000" dirty="0" err="1" smtClean="0"/>
              <a:t>інтереси</a:t>
            </a:r>
            <a:r>
              <a:rPr lang="ru-RU" sz="8000" dirty="0" smtClean="0"/>
              <a:t> </a:t>
            </a:r>
            <a:r>
              <a:rPr lang="ru-RU" sz="8000" dirty="0" err="1" smtClean="0"/>
              <a:t>інших</a:t>
            </a:r>
            <a:r>
              <a:rPr lang="ru-RU" sz="8000" dirty="0" smtClean="0"/>
              <a:t>); </a:t>
            </a:r>
            <a:r>
              <a:rPr lang="ru-RU" sz="8000" dirty="0" err="1" smtClean="0"/>
              <a:t>вміння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вистояти</a:t>
            </a:r>
            <a:r>
              <a:rPr lang="ru-RU" sz="8000" dirty="0" smtClean="0"/>
              <a:t> в </a:t>
            </a:r>
            <a:r>
              <a:rPr lang="ru-RU" sz="8000" dirty="0" err="1" smtClean="0"/>
              <a:t>боротьбі</a:t>
            </a:r>
            <a:r>
              <a:rPr lang="ru-RU" sz="8000" dirty="0" smtClean="0"/>
              <a:t> </a:t>
            </a:r>
            <a:r>
              <a:rPr lang="ru-RU" sz="8000" dirty="0" err="1" smtClean="0"/>
              <a:t>з</a:t>
            </a:r>
            <a:r>
              <a:rPr lang="ru-RU" sz="8000" dirty="0" smtClean="0"/>
              <a:t> </a:t>
            </a:r>
            <a:r>
              <a:rPr lang="ru-RU" sz="8000" dirty="0" err="1" smtClean="0"/>
              <a:t>собі</a:t>
            </a:r>
            <a:r>
              <a:rPr lang="ru-RU" sz="8000" dirty="0" smtClean="0"/>
              <a:t> </a:t>
            </a:r>
            <a:r>
              <a:rPr lang="ru-RU" sz="8000" dirty="0" err="1" smtClean="0"/>
              <a:t>подібними</a:t>
            </a:r>
            <a:r>
              <a:rPr lang="ru-RU" sz="8000" dirty="0" smtClean="0"/>
              <a:t>. </a:t>
            </a:r>
            <a:r>
              <a:rPr lang="ru-RU" sz="8000" dirty="0" err="1" smtClean="0"/>
              <a:t>Небезпека</a:t>
            </a:r>
            <a:r>
              <a:rPr lang="ru-RU" sz="8000" dirty="0" smtClean="0"/>
              <a:t> такого стану, попри </a:t>
            </a:r>
            <a:r>
              <a:rPr lang="ru-RU" sz="8000" dirty="0" err="1" smtClean="0"/>
              <a:t>його</a:t>
            </a:r>
            <a:r>
              <a:rPr lang="ru-RU" sz="8000" dirty="0" smtClean="0"/>
              <a:t> </a:t>
            </a:r>
            <a:r>
              <a:rPr lang="ru-RU" sz="8000" dirty="0" err="1" smtClean="0"/>
              <a:t>пов’язаність</a:t>
            </a:r>
            <a:r>
              <a:rPr lang="ru-RU" sz="8000" dirty="0" smtClean="0"/>
              <a:t> </a:t>
            </a:r>
            <a:r>
              <a:rPr lang="ru-RU" sz="8000" dirty="0" err="1" smtClean="0"/>
              <a:t>із</a:t>
            </a:r>
            <a:r>
              <a:rPr lang="ru-RU" sz="8000" dirty="0" smtClean="0"/>
              <a:t> </a:t>
            </a:r>
            <a:r>
              <a:rPr lang="ru-RU" sz="8000" dirty="0" err="1" smtClean="0"/>
              <a:t>людською</a:t>
            </a:r>
            <a:r>
              <a:rPr lang="ru-RU" sz="8000" dirty="0" smtClean="0"/>
              <a:t> природою (</a:t>
            </a:r>
            <a:r>
              <a:rPr lang="ru-RU" sz="8000" dirty="0" err="1" smtClean="0"/>
              <a:t>точніше</a:t>
            </a:r>
            <a:r>
              <a:rPr lang="ru-RU" sz="8000" dirty="0" smtClean="0"/>
              <a:t>, </a:t>
            </a:r>
            <a:r>
              <a:rPr lang="ru-RU" sz="8000" dirty="0" err="1" smtClean="0"/>
              <a:t>її</a:t>
            </a:r>
            <a:r>
              <a:rPr lang="ru-RU" sz="8000" dirty="0" smtClean="0"/>
              <a:t> </a:t>
            </a:r>
            <a:r>
              <a:rPr lang="ru-RU" sz="8000" dirty="0" err="1" smtClean="0"/>
              <a:t>частиною</a:t>
            </a:r>
            <a:r>
              <a:rPr lang="ru-RU" sz="8000" dirty="0" smtClean="0"/>
              <a:t>), у тому, </a:t>
            </a:r>
            <a:r>
              <a:rPr lang="ru-RU" sz="8000" dirty="0" err="1" smtClean="0"/>
              <a:t>що</a:t>
            </a:r>
            <a:r>
              <a:rPr lang="ru-RU" sz="8000" dirty="0" smtClean="0"/>
              <a:t> </a:t>
            </a:r>
            <a:r>
              <a:rPr lang="ru-RU" sz="8000" dirty="0" err="1" smtClean="0"/>
              <a:t>він</a:t>
            </a:r>
            <a:r>
              <a:rPr lang="ru-RU" sz="8000" dirty="0" smtClean="0"/>
              <a:t> </a:t>
            </a:r>
            <a:r>
              <a:rPr lang="ru-RU" sz="8000" dirty="0" err="1" smtClean="0"/>
              <a:t>заздалегідь</a:t>
            </a:r>
            <a:r>
              <a:rPr lang="ru-RU" sz="8000" dirty="0" smtClean="0"/>
              <a:t> </a:t>
            </a:r>
            <a:r>
              <a:rPr lang="ru-RU" sz="8000" dirty="0" err="1" smtClean="0"/>
              <a:t>веде</a:t>
            </a:r>
            <a:r>
              <a:rPr lang="ru-RU" sz="8000" dirty="0" smtClean="0"/>
              <a:t> до </a:t>
            </a:r>
            <a:r>
              <a:rPr lang="ru-RU" sz="8000" dirty="0" err="1" smtClean="0"/>
              <a:t>викривленого</a:t>
            </a:r>
            <a:r>
              <a:rPr lang="ru-RU" sz="8000" dirty="0" smtClean="0"/>
              <a:t> </a:t>
            </a:r>
            <a:r>
              <a:rPr lang="ru-RU" sz="8000" dirty="0" err="1" smtClean="0"/>
              <a:t>розподілу</a:t>
            </a:r>
            <a:r>
              <a:rPr lang="ru-RU" sz="8000" dirty="0" smtClean="0"/>
              <a:t> </a:t>
            </a:r>
            <a:r>
              <a:rPr lang="ru-RU" sz="8000" dirty="0" err="1" smtClean="0"/>
              <a:t>ресурсів</a:t>
            </a:r>
            <a:r>
              <a:rPr lang="ru-RU" sz="8000" dirty="0" smtClean="0"/>
              <a:t> </a:t>
            </a:r>
            <a:r>
              <a:rPr lang="ru-RU" sz="8000" dirty="0" err="1" smtClean="0"/>
              <a:t>суспільства</a:t>
            </a:r>
            <a:r>
              <a:rPr lang="ru-RU" sz="8000" dirty="0" smtClean="0"/>
              <a:t> </a:t>
            </a:r>
            <a:r>
              <a:rPr lang="ru-RU" sz="8000" dirty="0" err="1" smtClean="0"/>
              <a:t>і</a:t>
            </a:r>
            <a:r>
              <a:rPr lang="ru-RU" sz="8000" dirty="0" smtClean="0"/>
              <a:t> не </a:t>
            </a:r>
            <a:r>
              <a:rPr lang="ru-RU" sz="8000" dirty="0" err="1" smtClean="0"/>
              <a:t>дозволяє</a:t>
            </a:r>
            <a:r>
              <a:rPr lang="ru-RU" sz="8000" dirty="0" smtClean="0"/>
              <a:t> </a:t>
            </a:r>
            <a:r>
              <a:rPr lang="ru-RU" sz="8000" dirty="0" err="1" smtClean="0"/>
              <a:t>йому</a:t>
            </a:r>
            <a:r>
              <a:rPr lang="ru-RU" sz="8000" dirty="0" smtClean="0"/>
              <a:t> </a:t>
            </a:r>
            <a:r>
              <a:rPr lang="ru-RU" sz="8000" dirty="0" err="1" smtClean="0"/>
              <a:t>вповні</a:t>
            </a:r>
            <a:r>
              <a:rPr lang="ru-RU" sz="8000" dirty="0" smtClean="0"/>
              <a:t> </a:t>
            </a:r>
            <a:r>
              <a:rPr lang="ru-RU" sz="8000" dirty="0" err="1" smtClean="0"/>
              <a:t>виявити</a:t>
            </a:r>
            <a:r>
              <a:rPr lang="ru-RU" sz="8000" dirty="0" smtClean="0"/>
              <a:t> весь </a:t>
            </a:r>
            <a:r>
              <a:rPr lang="ru-RU" sz="8000" dirty="0" err="1" smtClean="0"/>
              <a:t>потенціал</a:t>
            </a:r>
            <a:r>
              <a:rPr lang="ru-RU" sz="8000" dirty="0" smtClean="0"/>
              <a:t>. </a:t>
            </a:r>
            <a:r>
              <a:rPr lang="ru-RU" sz="8000" dirty="0" err="1" smtClean="0"/>
              <a:t>Ті</a:t>
            </a:r>
            <a:r>
              <a:rPr lang="ru-RU" sz="8000" dirty="0" smtClean="0"/>
              <a:t>, </a:t>
            </a:r>
            <a:r>
              <a:rPr lang="ru-RU" sz="8000" dirty="0" err="1" smtClean="0"/>
              <a:t>хто</a:t>
            </a:r>
            <a:r>
              <a:rPr lang="ru-RU" sz="8000" dirty="0" smtClean="0"/>
              <a:t> </a:t>
            </a:r>
            <a:r>
              <a:rPr lang="ru-RU" sz="8000" dirty="0" err="1" smtClean="0"/>
              <a:t>міг</a:t>
            </a:r>
            <a:r>
              <a:rPr lang="ru-RU" sz="8000" dirty="0" smtClean="0"/>
              <a:t> </a:t>
            </a:r>
            <a:r>
              <a:rPr lang="ru-RU" sz="8000" dirty="0" err="1" smtClean="0"/>
              <a:t>би</a:t>
            </a:r>
            <a:r>
              <a:rPr lang="ru-RU" sz="8000" dirty="0" smtClean="0"/>
              <a:t> </a:t>
            </a:r>
            <a:r>
              <a:rPr lang="ru-RU" sz="8000" dirty="0" err="1" smtClean="0"/>
              <a:t>використати</a:t>
            </a:r>
            <a:r>
              <a:rPr lang="ru-RU" sz="8000" dirty="0" smtClean="0"/>
              <a:t> </a:t>
            </a:r>
            <a:r>
              <a:rPr lang="ru-RU" sz="8000" dirty="0" err="1" smtClean="0"/>
              <a:t>його</a:t>
            </a:r>
            <a:r>
              <a:rPr lang="ru-RU" sz="8000" dirty="0" smtClean="0"/>
              <a:t>, </a:t>
            </a:r>
            <a:r>
              <a:rPr lang="ru-RU" sz="8000" dirty="0" err="1" smtClean="0"/>
              <a:t>позбавлені</a:t>
            </a:r>
            <a:r>
              <a:rPr lang="ru-RU" sz="8000" dirty="0" smtClean="0"/>
              <a:t> </a:t>
            </a:r>
            <a:r>
              <a:rPr lang="ru-RU" sz="8000" dirty="0" err="1" smtClean="0"/>
              <a:t>цієї</a:t>
            </a:r>
            <a:r>
              <a:rPr lang="ru-RU" sz="8000" dirty="0" smtClean="0"/>
              <a:t> </a:t>
            </a:r>
            <a:r>
              <a:rPr lang="ru-RU" sz="8000" dirty="0" err="1" smtClean="0"/>
              <a:t>можливості.В</a:t>
            </a:r>
            <a:r>
              <a:rPr lang="ru-RU" sz="8000" dirty="0" smtClean="0"/>
              <a:t> </a:t>
            </a:r>
            <a:r>
              <a:rPr lang="ru-RU" sz="8000" dirty="0" err="1" smtClean="0"/>
              <a:t>Україні</a:t>
            </a:r>
            <a:r>
              <a:rPr lang="ru-RU" sz="8000" dirty="0" smtClean="0"/>
              <a:t> </a:t>
            </a:r>
            <a:r>
              <a:rPr lang="ru-RU" sz="8000" dirty="0" err="1" smtClean="0"/>
              <a:t>така</a:t>
            </a:r>
            <a:r>
              <a:rPr lang="ru-RU" sz="8000" dirty="0" smtClean="0"/>
              <a:t> </a:t>
            </a:r>
            <a:r>
              <a:rPr lang="ru-RU" sz="8000" dirty="0" err="1" smtClean="0"/>
              <a:t>ситуація</a:t>
            </a:r>
            <a:r>
              <a:rPr lang="ru-RU" sz="8000" dirty="0" smtClean="0"/>
              <a:t> </a:t>
            </a:r>
            <a:r>
              <a:rPr lang="ru-RU" sz="8000" dirty="0" err="1" smtClean="0"/>
              <a:t>складалася</a:t>
            </a:r>
            <a:r>
              <a:rPr lang="ru-RU" sz="8000" dirty="0" smtClean="0"/>
              <a:t> </a:t>
            </a:r>
            <a:r>
              <a:rPr lang="ru-RU" sz="8000" dirty="0" err="1" smtClean="0"/>
              <a:t>з</a:t>
            </a:r>
            <a:r>
              <a:rPr lang="ru-RU" sz="8000" dirty="0" smtClean="0"/>
              <a:t> перших </a:t>
            </a:r>
            <a:r>
              <a:rPr lang="ru-RU" sz="8000" dirty="0" err="1" smtClean="0"/>
              <a:t>років</a:t>
            </a:r>
            <a:r>
              <a:rPr lang="ru-RU" sz="8000" dirty="0" smtClean="0"/>
              <a:t> </a:t>
            </a:r>
            <a:r>
              <a:rPr lang="ru-RU" sz="8000" dirty="0" err="1" smtClean="0"/>
              <a:t>незалежності</a:t>
            </a:r>
            <a:r>
              <a:rPr lang="ru-RU" sz="8000" dirty="0" smtClean="0"/>
              <a:t> коли стала очевидною </a:t>
            </a:r>
            <a:r>
              <a:rPr lang="ru-RU" sz="8000" dirty="0" err="1" smtClean="0"/>
              <a:t>неможливість</a:t>
            </a:r>
            <a:r>
              <a:rPr lang="ru-RU" sz="8000" dirty="0" smtClean="0"/>
              <a:t> </a:t>
            </a:r>
            <a:r>
              <a:rPr lang="ru-RU" sz="8000" dirty="0" err="1" smtClean="0"/>
              <a:t>влади</a:t>
            </a:r>
            <a:r>
              <a:rPr lang="ru-RU" sz="8000" dirty="0" smtClean="0"/>
              <a:t> </a:t>
            </a:r>
            <a:r>
              <a:rPr lang="ru-RU" sz="8000" dirty="0" err="1" smtClean="0"/>
              <a:t>сформулювати</a:t>
            </a:r>
            <a:r>
              <a:rPr lang="ru-RU" sz="8000" dirty="0" smtClean="0"/>
              <a:t> </a:t>
            </a:r>
            <a:r>
              <a:rPr lang="ru-RU" sz="8000" dirty="0" err="1" smtClean="0"/>
              <a:t>і</a:t>
            </a:r>
            <a:r>
              <a:rPr lang="ru-RU" sz="8000" dirty="0" smtClean="0"/>
              <a:t> </a:t>
            </a:r>
            <a:r>
              <a:rPr lang="ru-RU" sz="8000" dirty="0" err="1" smtClean="0"/>
              <a:t>втілити</a:t>
            </a:r>
            <a:r>
              <a:rPr lang="ru-RU" sz="8000" dirty="0" smtClean="0"/>
              <a:t> в </a:t>
            </a:r>
            <a:r>
              <a:rPr lang="ru-RU" sz="8000" dirty="0" err="1" smtClean="0"/>
              <a:t>життя</a:t>
            </a:r>
            <a:r>
              <a:rPr lang="ru-RU" sz="8000" dirty="0" smtClean="0"/>
              <a:t> </a:t>
            </a:r>
            <a:r>
              <a:rPr lang="ru-RU" sz="8000" dirty="0" err="1" smtClean="0"/>
              <a:t>системний</a:t>
            </a:r>
            <a:r>
              <a:rPr lang="ru-RU" sz="8000" dirty="0" smtClean="0"/>
              <a:t> план реформ, а не «</a:t>
            </a:r>
            <a:r>
              <a:rPr lang="ru-RU" sz="8000" dirty="0" err="1" smtClean="0"/>
              <a:t>клаптикові</a:t>
            </a:r>
            <a:r>
              <a:rPr lang="ru-RU" sz="8000" dirty="0" smtClean="0"/>
              <a:t>» заходи. Як </a:t>
            </a:r>
            <a:r>
              <a:rPr lang="ru-RU" sz="8000" dirty="0" err="1" smtClean="0"/>
              <a:t>і</a:t>
            </a:r>
            <a:r>
              <a:rPr lang="ru-RU" sz="8000" dirty="0" smtClean="0"/>
              <a:t> </a:t>
            </a:r>
            <a:r>
              <a:rPr lang="ru-RU" sz="8000" dirty="0" err="1" smtClean="0"/>
              <a:t>нездатність</a:t>
            </a:r>
            <a:r>
              <a:rPr lang="ru-RU" sz="8000" dirty="0" smtClean="0"/>
              <a:t> </a:t>
            </a:r>
            <a:r>
              <a:rPr lang="ru-RU" sz="8000" dirty="0" err="1" smtClean="0"/>
              <a:t>опозиції</a:t>
            </a:r>
            <a:r>
              <a:rPr lang="ru-RU" sz="8000" dirty="0" smtClean="0"/>
              <a:t> (</a:t>
            </a:r>
            <a:r>
              <a:rPr lang="ru-RU" sz="8000" dirty="0" err="1" smtClean="0"/>
              <a:t>і</a:t>
            </a:r>
            <a:r>
              <a:rPr lang="ru-RU" sz="8000" dirty="0" smtClean="0"/>
              <a:t> </a:t>
            </a:r>
            <a:r>
              <a:rPr lang="ru-RU" sz="8000" dirty="0" err="1" smtClean="0"/>
              <a:t>насамперед</a:t>
            </a:r>
            <a:r>
              <a:rPr lang="ru-RU" sz="8000" dirty="0" smtClean="0"/>
              <a:t> «</a:t>
            </a:r>
            <a:r>
              <a:rPr lang="ru-RU" sz="8000" dirty="0" err="1" smtClean="0"/>
              <a:t>демократичної</a:t>
            </a:r>
            <a:r>
              <a:rPr lang="ru-RU" sz="8000" dirty="0" smtClean="0"/>
              <a:t>») бути аналогом </a:t>
            </a:r>
            <a:r>
              <a:rPr lang="ru-RU" sz="8000" dirty="0" err="1" smtClean="0"/>
              <a:t>реформаторів</a:t>
            </a:r>
            <a:r>
              <a:rPr lang="ru-RU" sz="8000" dirty="0" smtClean="0"/>
              <a:t> у </a:t>
            </a:r>
            <a:r>
              <a:rPr lang="ru-RU" sz="8000" dirty="0" err="1" smtClean="0"/>
              <a:t>країнах</a:t>
            </a:r>
            <a:r>
              <a:rPr lang="ru-RU" sz="8000" dirty="0" smtClean="0"/>
              <a:t> </a:t>
            </a:r>
            <a:r>
              <a:rPr lang="ru-RU" sz="8000" dirty="0" err="1" smtClean="0"/>
              <a:t>Центральної</a:t>
            </a:r>
            <a:r>
              <a:rPr lang="ru-RU" sz="8000" dirty="0" smtClean="0"/>
              <a:t> </a:t>
            </a:r>
            <a:r>
              <a:rPr lang="ru-RU" sz="8000" dirty="0" err="1" smtClean="0"/>
              <a:t>Європи</a:t>
            </a:r>
            <a:r>
              <a:rPr lang="ru-RU" sz="8000" dirty="0" smtClean="0"/>
              <a:t> </a:t>
            </a:r>
            <a:r>
              <a:rPr lang="ru-RU" sz="8000" dirty="0" err="1" smtClean="0"/>
              <a:t>й</a:t>
            </a:r>
            <a:r>
              <a:rPr lang="ru-RU" sz="8000" dirty="0" smtClean="0"/>
              <a:t> </a:t>
            </a:r>
            <a:r>
              <a:rPr lang="ru-RU" sz="8000" dirty="0" err="1" smtClean="0"/>
              <a:t>сформулювати</a:t>
            </a:r>
            <a:r>
              <a:rPr lang="ru-RU" sz="8000" dirty="0" smtClean="0"/>
              <a:t> та </a:t>
            </a:r>
            <a:r>
              <a:rPr lang="ru-RU" sz="8000" dirty="0" err="1" smtClean="0"/>
              <a:t>реалізувати</a:t>
            </a:r>
            <a:r>
              <a:rPr lang="ru-RU" sz="8000" dirty="0" smtClean="0"/>
              <a:t> </a:t>
            </a:r>
            <a:r>
              <a:rPr lang="ru-RU" sz="8000" dirty="0" err="1" smtClean="0"/>
              <a:t>свій</a:t>
            </a:r>
            <a:r>
              <a:rPr lang="ru-RU" sz="8000" dirty="0" smtClean="0"/>
              <a:t> план. </a:t>
            </a:r>
            <a:r>
              <a:rPr lang="ru-RU" sz="8000" dirty="0" err="1" smtClean="0"/>
              <a:t>Відтак</a:t>
            </a:r>
            <a:r>
              <a:rPr lang="ru-RU" sz="8000" dirty="0" smtClean="0"/>
              <a:t> </a:t>
            </a:r>
            <a:r>
              <a:rPr lang="ru-RU" sz="8000" dirty="0" err="1" smtClean="0"/>
              <a:t>події</a:t>
            </a:r>
            <a:r>
              <a:rPr lang="ru-RU" sz="8000" dirty="0" smtClean="0"/>
              <a:t> </a:t>
            </a:r>
            <a:r>
              <a:rPr lang="ru-RU" sz="8000" dirty="0" err="1" smtClean="0"/>
              <a:t>було</a:t>
            </a:r>
            <a:r>
              <a:rPr lang="ru-RU" sz="8000" dirty="0" smtClean="0"/>
              <a:t> пущено на </a:t>
            </a:r>
            <a:r>
              <a:rPr lang="ru-RU" sz="8000" dirty="0" err="1" smtClean="0"/>
              <a:t>самоплив</a:t>
            </a:r>
            <a:r>
              <a:rPr lang="ru-RU" sz="8000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5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виникнення.Вступ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rTijden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607223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На початку 1990-х </a:t>
            </a:r>
            <a:r>
              <a:rPr lang="ru-RU" dirty="0" err="1" smtClean="0"/>
              <a:t>здавалося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З одного боку, «</a:t>
            </a:r>
            <a:r>
              <a:rPr lang="ru-RU" dirty="0" err="1" smtClean="0"/>
              <a:t>червоні</a:t>
            </a:r>
            <a:r>
              <a:rPr lang="ru-RU" dirty="0" smtClean="0"/>
              <a:t> </a:t>
            </a:r>
            <a:r>
              <a:rPr lang="ru-RU" dirty="0" err="1" smtClean="0"/>
              <a:t>директори</a:t>
            </a:r>
            <a:r>
              <a:rPr lang="ru-RU" dirty="0" smtClean="0"/>
              <a:t>» – </a:t>
            </a:r>
            <a:r>
              <a:rPr lang="ru-RU" dirty="0" err="1" smtClean="0"/>
              <a:t>керівники</a:t>
            </a:r>
            <a:r>
              <a:rPr lang="ru-RU" dirty="0" smtClean="0"/>
              <a:t> великих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здобули</a:t>
            </a:r>
            <a:r>
              <a:rPr lang="ru-RU" dirty="0" smtClean="0"/>
              <a:t> над ними контроль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бізнес-ресурсів</a:t>
            </a:r>
            <a:r>
              <a:rPr lang="ru-RU" dirty="0" smtClean="0"/>
              <a:t> чинили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політику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виходець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Леонід</a:t>
            </a:r>
            <a:r>
              <a:rPr lang="ru-RU" dirty="0" smtClean="0"/>
              <a:t> Кучма став </a:t>
            </a:r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прем’єром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президентом. 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зростала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скоробагатьків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мільйони</a:t>
            </a:r>
            <a:r>
              <a:rPr lang="ru-RU" dirty="0" smtClean="0"/>
              <a:t>, а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мільярди</a:t>
            </a:r>
            <a:r>
              <a:rPr lang="ru-RU" dirty="0" smtClean="0"/>
              <a:t> на схемах. </a:t>
            </a:r>
            <a:r>
              <a:rPr lang="ru-RU" dirty="0" err="1" smtClean="0"/>
              <a:t>Наприклад</a:t>
            </a:r>
            <a:r>
              <a:rPr lang="ru-RU" dirty="0" smtClean="0"/>
              <a:t>, на </a:t>
            </a:r>
            <a:r>
              <a:rPr lang="ru-RU" dirty="0" err="1" smtClean="0"/>
              <a:t>дерибані</a:t>
            </a:r>
            <a:r>
              <a:rPr lang="ru-RU" dirty="0" smtClean="0"/>
              <a:t> державного майна (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розпродажем</a:t>
            </a:r>
            <a:r>
              <a:rPr lang="ru-RU" dirty="0" smtClean="0"/>
              <a:t> </a:t>
            </a:r>
            <a:r>
              <a:rPr lang="ru-RU" dirty="0" err="1" smtClean="0"/>
              <a:t>Чорноморського</a:t>
            </a:r>
            <a:r>
              <a:rPr lang="ru-RU" dirty="0" smtClean="0"/>
              <a:t> </a:t>
            </a:r>
            <a:r>
              <a:rPr lang="ru-RU" dirty="0" err="1" smtClean="0"/>
              <a:t>пароплавства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на слуху, </a:t>
            </a:r>
            <a:r>
              <a:rPr lang="ru-RU" dirty="0" err="1" smtClean="0"/>
              <a:t>можливо</a:t>
            </a:r>
            <a:r>
              <a:rPr lang="ru-RU" dirty="0" smtClean="0"/>
              <a:t>, через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таки </a:t>
            </a:r>
            <a:r>
              <a:rPr lang="ru-RU" dirty="0" err="1" smtClean="0"/>
              <a:t>дійшло</a:t>
            </a:r>
            <a:r>
              <a:rPr lang="ru-RU" dirty="0" smtClean="0"/>
              <a:t> до </a:t>
            </a:r>
            <a:r>
              <a:rPr lang="ru-RU" dirty="0" err="1" smtClean="0"/>
              <a:t>кримінальної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;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скандали</a:t>
            </a:r>
            <a:r>
              <a:rPr lang="ru-RU" dirty="0" smtClean="0"/>
              <a:t> </a:t>
            </a:r>
            <a:r>
              <a:rPr lang="ru-RU" dirty="0" err="1" smtClean="0"/>
              <a:t>залишились</a:t>
            </a:r>
            <a:r>
              <a:rPr lang="ru-RU" dirty="0" smtClean="0"/>
              <a:t> у </a:t>
            </a:r>
            <a:r>
              <a:rPr lang="ru-RU" dirty="0" err="1" smtClean="0"/>
              <a:t>тіні</a:t>
            </a:r>
            <a:r>
              <a:rPr lang="ru-RU" dirty="0" smtClean="0"/>
              <a:t>).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посередництві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такого </a:t>
            </a:r>
            <a:r>
              <a:rPr lang="ru-RU" dirty="0" err="1" smtClean="0"/>
              <a:t>розпродажу</a:t>
            </a:r>
            <a:r>
              <a:rPr lang="ru-RU" dirty="0" smtClean="0"/>
              <a:t>. </a:t>
            </a:r>
            <a:r>
              <a:rPr lang="ru-RU" dirty="0" err="1" smtClean="0"/>
              <a:t>Або</a:t>
            </a:r>
            <a:r>
              <a:rPr lang="ru-RU" dirty="0" smtClean="0"/>
              <a:t> – особливо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декрету 1993 року – на «</a:t>
            </a:r>
            <a:r>
              <a:rPr lang="ru-RU" dirty="0" err="1" smtClean="0"/>
              <a:t>пірамідових</a:t>
            </a:r>
            <a:r>
              <a:rPr lang="ru-RU" dirty="0" smtClean="0"/>
              <a:t>» трастах (</a:t>
            </a:r>
            <a:r>
              <a:rPr lang="ru-RU" dirty="0" err="1" smtClean="0"/>
              <a:t>московська</a:t>
            </a:r>
            <a:r>
              <a:rPr lang="ru-RU" dirty="0" smtClean="0"/>
              <a:t> МММ стала «брендом» такого «</a:t>
            </a:r>
            <a:r>
              <a:rPr lang="ru-RU" dirty="0" err="1" smtClean="0"/>
              <a:t>бізнесу</a:t>
            </a:r>
            <a:r>
              <a:rPr lang="ru-RU" dirty="0" smtClean="0"/>
              <a:t>», </a:t>
            </a:r>
            <a:r>
              <a:rPr lang="ru-RU" dirty="0" err="1" smtClean="0"/>
              <a:t>однак</a:t>
            </a:r>
            <a:r>
              <a:rPr lang="ru-RU" dirty="0" smtClean="0"/>
              <a:t> не </a:t>
            </a:r>
            <a:r>
              <a:rPr lang="ru-RU" dirty="0" err="1" smtClean="0"/>
              <a:t>бракувало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вітчизняних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, </a:t>
            </a:r>
            <a:r>
              <a:rPr lang="ru-RU" dirty="0" err="1" smtClean="0"/>
              <a:t>приміром</a:t>
            </a:r>
            <a:r>
              <a:rPr lang="ru-RU" dirty="0" smtClean="0"/>
              <a:t>, «Омета» </a:t>
            </a:r>
            <a:r>
              <a:rPr lang="ru-RU" dirty="0" err="1" smtClean="0"/>
              <a:t>обіцяла</a:t>
            </a:r>
            <a:r>
              <a:rPr lang="ru-RU" dirty="0" smtClean="0"/>
              <a:t> 1000% </a:t>
            </a:r>
            <a:r>
              <a:rPr lang="ru-RU" dirty="0" err="1" smtClean="0"/>
              <a:t>дохідності</a:t>
            </a:r>
            <a:r>
              <a:rPr lang="ru-RU" dirty="0" smtClean="0"/>
              <a:t>, залучила на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до 12 тис. </a:t>
            </a:r>
            <a:r>
              <a:rPr lang="ru-RU" dirty="0" err="1" smtClean="0"/>
              <a:t>вкладників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1995-го </a:t>
            </a:r>
            <a:r>
              <a:rPr lang="ru-RU" dirty="0" err="1" smtClean="0"/>
              <a:t>припинила</a:t>
            </a:r>
            <a:r>
              <a:rPr lang="ru-RU" dirty="0" smtClean="0"/>
              <a:t> </a:t>
            </a:r>
            <a:r>
              <a:rPr lang="ru-RU" dirty="0" err="1" smtClean="0"/>
              <a:t>виплату</a:t>
            </a:r>
            <a:r>
              <a:rPr lang="ru-RU" dirty="0" smtClean="0"/>
              <a:t> </a:t>
            </a:r>
            <a:r>
              <a:rPr lang="ru-RU" dirty="0" err="1" smtClean="0"/>
              <a:t>дивідендів</a:t>
            </a:r>
            <a:r>
              <a:rPr lang="ru-RU" dirty="0" smtClean="0"/>
              <a:t>).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численними</a:t>
            </a:r>
            <a:r>
              <a:rPr lang="ru-RU" dirty="0" smtClean="0"/>
              <a:t>. За доступ до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точилася</a:t>
            </a:r>
            <a:r>
              <a:rPr lang="ru-RU" dirty="0" smtClean="0"/>
              <a:t> запекла </a:t>
            </a:r>
            <a:r>
              <a:rPr lang="ru-RU" dirty="0" err="1" smtClean="0"/>
              <a:t>внутрішньовидова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виграти</a:t>
            </a:r>
            <a:r>
              <a:rPr lang="ru-RU" dirty="0" smtClean="0"/>
              <a:t> не просто </a:t>
            </a:r>
            <a:r>
              <a:rPr lang="ru-RU" dirty="0" err="1" smtClean="0"/>
              <a:t>найсильніший</a:t>
            </a:r>
            <a:r>
              <a:rPr lang="ru-RU" dirty="0" smtClean="0"/>
              <a:t>, а </a:t>
            </a:r>
            <a:r>
              <a:rPr lang="ru-RU" dirty="0" err="1" smtClean="0"/>
              <a:t>найпристосованіший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таких </a:t>
            </a:r>
            <a:r>
              <a:rPr lang="ru-RU" dirty="0" err="1" smtClean="0"/>
              <a:t>умовах</a:t>
            </a:r>
            <a:r>
              <a:rPr lang="ru-RU" dirty="0" smtClean="0"/>
              <a:t>.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2759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Привласнення країни.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rTijden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Дороги до статусу </a:t>
            </a:r>
            <a:r>
              <a:rPr lang="ru-RU" sz="1400" dirty="0" err="1" smtClean="0"/>
              <a:t>олігарха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доволі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міг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вплив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підприємства</a:t>
            </a:r>
            <a:r>
              <a:rPr lang="ru-RU" sz="1400" dirty="0" smtClean="0"/>
              <a:t> через контроль над </a:t>
            </a:r>
            <a:r>
              <a:rPr lang="ru-RU" sz="1400" dirty="0" err="1" smtClean="0"/>
              <a:t>постачанням</a:t>
            </a:r>
            <a:r>
              <a:rPr lang="ru-RU" sz="1400" dirty="0" smtClean="0"/>
              <a:t> критично </a:t>
            </a:r>
            <a:r>
              <a:rPr lang="ru-RU" sz="1400" dirty="0" err="1" smtClean="0"/>
              <a:t>необхідного</a:t>
            </a:r>
            <a:r>
              <a:rPr lang="ru-RU" sz="1400" dirty="0" smtClean="0"/>
              <a:t> ресурсу, </a:t>
            </a:r>
            <a:r>
              <a:rPr lang="ru-RU" sz="1400" dirty="0" err="1" smtClean="0"/>
              <a:t>насамперед</a:t>
            </a:r>
            <a:r>
              <a:rPr lang="ru-RU" sz="1400" dirty="0" smtClean="0"/>
              <a:t> газу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нафти</a:t>
            </a:r>
            <a:r>
              <a:rPr lang="ru-RU" sz="1400" dirty="0" smtClean="0"/>
              <a:t>. На </a:t>
            </a:r>
            <a:r>
              <a:rPr lang="ru-RU" sz="1400" dirty="0" err="1" smtClean="0"/>
              <a:t>першому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зміг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побудувати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бізнес-імперію</a:t>
            </a:r>
            <a:r>
              <a:rPr lang="ru-RU" sz="1400" dirty="0" smtClean="0"/>
              <a:t> </a:t>
            </a:r>
            <a:r>
              <a:rPr lang="ru-RU" sz="1400" dirty="0" err="1" smtClean="0"/>
              <a:t>Павло</a:t>
            </a:r>
            <a:r>
              <a:rPr lang="ru-RU" sz="1400" dirty="0" smtClean="0"/>
              <a:t> Лазаренко, а </a:t>
            </a:r>
            <a:r>
              <a:rPr lang="ru-RU" sz="1400" dirty="0" err="1" smtClean="0"/>
              <a:t>трохи</a:t>
            </a:r>
            <a:r>
              <a:rPr lang="ru-RU" sz="1400" dirty="0" smtClean="0"/>
              <a:t> </a:t>
            </a:r>
            <a:r>
              <a:rPr lang="ru-RU" sz="1400" dirty="0" err="1" smtClean="0"/>
              <a:t>пізніше</a:t>
            </a:r>
            <a:r>
              <a:rPr lang="ru-RU" sz="1400" dirty="0" smtClean="0"/>
              <a:t> наживали </a:t>
            </a:r>
            <a:r>
              <a:rPr lang="ru-RU" sz="1400" dirty="0" err="1" smtClean="0"/>
              <a:t>капітали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діячі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калібру</a:t>
            </a:r>
            <a:r>
              <a:rPr lang="ru-RU" sz="1400" dirty="0" smtClean="0"/>
              <a:t> (</a:t>
            </a:r>
            <a:r>
              <a:rPr lang="ru-RU" sz="1400" dirty="0" err="1" smtClean="0"/>
              <a:t>проте</a:t>
            </a:r>
            <a:r>
              <a:rPr lang="ru-RU" sz="1400" dirty="0" smtClean="0"/>
              <a:t> не </a:t>
            </a:r>
            <a:r>
              <a:rPr lang="ru-RU" sz="1400" dirty="0" err="1" smtClean="0"/>
              <a:t>менших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апетитів</a:t>
            </a:r>
            <a:r>
              <a:rPr lang="ru-RU" sz="1400" dirty="0" smtClean="0"/>
              <a:t>) на </a:t>
            </a:r>
            <a:r>
              <a:rPr lang="ru-RU" sz="1400" dirty="0" err="1" smtClean="0"/>
              <a:t>кшталт</a:t>
            </a:r>
            <a:r>
              <a:rPr lang="ru-RU" sz="1400" dirty="0" smtClean="0"/>
              <a:t> </a:t>
            </a:r>
            <a:r>
              <a:rPr lang="ru-RU" sz="1400" dirty="0" err="1" smtClean="0"/>
              <a:t>Ігоря</a:t>
            </a:r>
            <a:r>
              <a:rPr lang="ru-RU" sz="1400" dirty="0" smtClean="0"/>
              <a:t> </a:t>
            </a:r>
            <a:r>
              <a:rPr lang="ru-RU" sz="1400" dirty="0" err="1" smtClean="0"/>
              <a:t>Бакая</a:t>
            </a:r>
            <a:r>
              <a:rPr lang="ru-RU" sz="1400" dirty="0" smtClean="0"/>
              <a:t> (</a:t>
            </a:r>
            <a:r>
              <a:rPr lang="ru-RU" sz="1400" dirty="0" err="1" smtClean="0"/>
              <a:t>на</a:t>
            </a:r>
            <a:r>
              <a:rPr lang="ru-RU" sz="1400" dirty="0" smtClean="0"/>
              <a:t> початку 1990-х, а </a:t>
            </a:r>
            <a:r>
              <a:rPr lang="ru-RU" sz="1400" dirty="0" err="1" smtClean="0"/>
              <a:t>згодом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повалення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Лазаренка</a:t>
            </a:r>
            <a:r>
              <a:rPr lang="ru-RU" sz="1400" dirty="0" smtClean="0"/>
              <a:t>) </a:t>
            </a:r>
            <a:r>
              <a:rPr lang="ru-RU" sz="1400" dirty="0" err="1" smtClean="0"/>
              <a:t>чи</a:t>
            </a:r>
            <a:r>
              <a:rPr lang="ru-RU" sz="1400" dirty="0" smtClean="0"/>
              <a:t> (</a:t>
            </a:r>
            <a:r>
              <a:rPr lang="ru-RU" sz="1400" dirty="0" err="1" smtClean="0"/>
              <a:t>майже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десятиліття</a:t>
            </a:r>
            <a:r>
              <a:rPr lang="ru-RU" sz="1400" dirty="0" smtClean="0"/>
              <a:t>) </a:t>
            </a:r>
            <a:r>
              <a:rPr lang="ru-RU" sz="1400" dirty="0" err="1" smtClean="0"/>
              <a:t>Дмитра</a:t>
            </a:r>
            <a:r>
              <a:rPr lang="ru-RU" sz="1400" dirty="0" smtClean="0"/>
              <a:t> </a:t>
            </a:r>
            <a:r>
              <a:rPr lang="ru-RU" sz="1400" dirty="0" err="1" smtClean="0"/>
              <a:t>Фірташа</a:t>
            </a:r>
            <a:r>
              <a:rPr lang="ru-RU" sz="1400" dirty="0" smtClean="0"/>
              <a:t>. Але </a:t>
            </a:r>
            <a:r>
              <a:rPr lang="ru-RU" sz="1400" dirty="0" err="1" smtClean="0"/>
              <a:t>їм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далеко до </a:t>
            </a:r>
            <a:r>
              <a:rPr lang="ru-RU" sz="1400" dirty="0" err="1" smtClean="0"/>
              <a:t>розмаху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планів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Лазаренка</a:t>
            </a:r>
            <a:r>
              <a:rPr lang="ru-RU" sz="1400" dirty="0" smtClean="0"/>
              <a:t>. На </a:t>
            </a:r>
            <a:r>
              <a:rPr lang="ru-RU" sz="1400" dirty="0" err="1" smtClean="0"/>
              <a:t>відміну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олігархів</a:t>
            </a:r>
            <a:r>
              <a:rPr lang="ru-RU" sz="1400" dirty="0" smtClean="0"/>
              <a:t> </a:t>
            </a:r>
            <a:r>
              <a:rPr lang="ru-RU" sz="1400" dirty="0" err="1" smtClean="0"/>
              <a:t>останній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будував</a:t>
            </a:r>
            <a:r>
              <a:rPr lang="ru-RU" sz="1400" dirty="0" smtClean="0"/>
              <a:t> не просто </a:t>
            </a:r>
            <a:r>
              <a:rPr lang="ru-RU" sz="1400" dirty="0" err="1" smtClean="0"/>
              <a:t>бізнес-імперію</a:t>
            </a:r>
            <a:r>
              <a:rPr lang="ru-RU" sz="1400" dirty="0" smtClean="0"/>
              <a:t> – систему, яка давала </a:t>
            </a:r>
            <a:r>
              <a:rPr lang="ru-RU" sz="1400" dirty="0" err="1" smtClean="0"/>
              <a:t>змогу</a:t>
            </a:r>
            <a:r>
              <a:rPr lang="ru-RU" sz="1400" dirty="0" smtClean="0"/>
              <a:t> </a:t>
            </a:r>
            <a:r>
              <a:rPr lang="ru-RU" sz="1400" dirty="0" err="1" smtClean="0"/>
              <a:t>керувати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галузями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регіонами</a:t>
            </a:r>
            <a:r>
              <a:rPr lang="ru-RU" sz="1400" dirty="0" smtClean="0"/>
              <a:t>. У </a:t>
            </a:r>
            <a:r>
              <a:rPr lang="ru-RU" sz="1400" dirty="0" err="1" smtClean="0"/>
              <a:t>системності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секрет </a:t>
            </a:r>
            <a:r>
              <a:rPr lang="ru-RU" sz="1400" dirty="0" err="1" smtClean="0"/>
              <a:t>швидкого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зростання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перемоги на </a:t>
            </a:r>
            <a:r>
              <a:rPr lang="ru-RU" sz="1400" dirty="0" err="1" smtClean="0"/>
              <a:t>виборах</a:t>
            </a:r>
            <a:r>
              <a:rPr lang="ru-RU" sz="1400" dirty="0" smtClean="0"/>
              <a:t> 1998 року </a:t>
            </a:r>
            <a:r>
              <a:rPr lang="ru-RU" sz="1400" dirty="0" err="1" smtClean="0"/>
              <a:t>очолюваної</a:t>
            </a:r>
            <a:r>
              <a:rPr lang="ru-RU" sz="1400" dirty="0" smtClean="0"/>
              <a:t> ним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«Громада». </a:t>
            </a:r>
            <a:r>
              <a:rPr lang="ru-RU" sz="1400" dirty="0" err="1" smtClean="0"/>
              <a:t>Власне</a:t>
            </a:r>
            <a:r>
              <a:rPr lang="ru-RU" sz="1400" dirty="0" smtClean="0"/>
              <a:t>, </a:t>
            </a:r>
            <a:r>
              <a:rPr lang="ru-RU" sz="1400" dirty="0" err="1" smtClean="0"/>
              <a:t>системність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дій</a:t>
            </a:r>
            <a:r>
              <a:rPr lang="ru-RU" sz="1400" dirty="0" smtClean="0"/>
              <a:t> </a:t>
            </a:r>
            <a:r>
              <a:rPr lang="ru-RU" sz="1400" dirty="0" err="1" smtClean="0"/>
              <a:t>екс-прем’єра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тим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налякала</a:t>
            </a:r>
            <a:r>
              <a:rPr lang="ru-RU" sz="1400" dirty="0" smtClean="0"/>
              <a:t> як </a:t>
            </a:r>
            <a:r>
              <a:rPr lang="ru-RU" sz="1400" dirty="0" err="1" smtClean="0"/>
              <a:t>новоспечених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олігархів</a:t>
            </a:r>
            <a:r>
              <a:rPr lang="ru-RU" sz="1400" dirty="0" smtClean="0"/>
              <a:t>, так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оточення</a:t>
            </a:r>
            <a:r>
              <a:rPr lang="ru-RU" sz="1400" dirty="0" smtClean="0"/>
              <a:t> президента </a:t>
            </a:r>
            <a:r>
              <a:rPr lang="ru-RU" sz="1400" dirty="0" err="1" smtClean="0"/>
              <a:t>Кучми</a:t>
            </a:r>
            <a:r>
              <a:rPr lang="ru-RU" sz="1400" dirty="0" smtClean="0"/>
              <a:t>. </a:t>
            </a:r>
            <a:r>
              <a:rPr lang="ru-RU" sz="1400" dirty="0" err="1" smtClean="0"/>
              <a:t>Об’єднання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цих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кіл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витіснення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Лазаренка</a:t>
            </a:r>
            <a:r>
              <a:rPr lang="ru-RU" sz="1400" dirty="0" smtClean="0"/>
              <a:t> – </a:t>
            </a:r>
            <a:r>
              <a:rPr lang="ru-RU" sz="1400" dirty="0" err="1" smtClean="0"/>
              <a:t>своєрідний</a:t>
            </a:r>
            <a:r>
              <a:rPr lang="ru-RU" sz="1400" dirty="0" smtClean="0"/>
              <a:t> прецедент. Тим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втечею</a:t>
            </a:r>
            <a:r>
              <a:rPr lang="ru-RU" sz="1400" dirty="0" smtClean="0"/>
              <a:t> противники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заходилися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собою. </a:t>
            </a:r>
            <a:r>
              <a:rPr lang="ru-RU" sz="1400" dirty="0" err="1" smtClean="0"/>
              <a:t>Іншою</a:t>
            </a:r>
            <a:r>
              <a:rPr lang="ru-RU" sz="1400" dirty="0" smtClean="0"/>
              <a:t> методикою </a:t>
            </a:r>
            <a:r>
              <a:rPr lang="ru-RU" sz="1400" dirty="0" err="1" smtClean="0"/>
              <a:t>боротьби</a:t>
            </a:r>
            <a:r>
              <a:rPr lang="ru-RU" sz="1400" dirty="0" smtClean="0"/>
              <a:t> могло бути </a:t>
            </a:r>
            <a:r>
              <a:rPr lang="ru-RU" sz="1400" dirty="0" err="1" smtClean="0"/>
              <a:t>обплутування</a:t>
            </a:r>
            <a:r>
              <a:rPr lang="ru-RU" sz="1400" dirty="0" smtClean="0"/>
              <a:t> заводу-«</a:t>
            </a:r>
            <a:r>
              <a:rPr lang="ru-RU" sz="1400" dirty="0" err="1" smtClean="0"/>
              <a:t>жертви</a:t>
            </a:r>
            <a:r>
              <a:rPr lang="ru-RU" sz="1400" dirty="0" smtClean="0"/>
              <a:t>» контрактами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фірмами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банками,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штучно </a:t>
            </a:r>
            <a:r>
              <a:rPr lang="ru-RU" sz="1400" dirty="0" err="1" smtClean="0"/>
              <a:t>робили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боржником</a:t>
            </a:r>
            <a:r>
              <a:rPr lang="ru-RU" sz="1400" dirty="0" smtClean="0"/>
              <a:t>. ЗМІ у </a:t>
            </a:r>
            <a:r>
              <a:rPr lang="ru-RU" sz="1400" dirty="0" err="1" smtClean="0"/>
              <a:t>другій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половині</a:t>
            </a:r>
            <a:r>
              <a:rPr lang="ru-RU" sz="1400" dirty="0" smtClean="0"/>
              <a:t> 1990-х </a:t>
            </a:r>
            <a:r>
              <a:rPr lang="ru-RU" sz="1400" dirty="0" err="1" smtClean="0"/>
              <a:t>рясніли</a:t>
            </a:r>
            <a:r>
              <a:rPr lang="ru-RU" sz="1400" dirty="0" smtClean="0"/>
              <a:t> </a:t>
            </a:r>
            <a:r>
              <a:rPr lang="ru-RU" sz="1400" dirty="0" err="1" smtClean="0"/>
              <a:t>історіями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подібні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дії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приписуються</a:t>
            </a:r>
            <a:r>
              <a:rPr lang="ru-RU" sz="1400" dirty="0" smtClean="0"/>
              <a:t> структурам та особам,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нині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перебувають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орбітах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групи</a:t>
            </a:r>
            <a:r>
              <a:rPr lang="ru-RU" sz="1400" dirty="0" smtClean="0"/>
              <a:t> «</a:t>
            </a:r>
            <a:r>
              <a:rPr lang="ru-RU" sz="1400" dirty="0" err="1" smtClean="0"/>
              <a:t>Приват</a:t>
            </a:r>
            <a:r>
              <a:rPr lang="ru-RU" sz="1400" dirty="0" smtClean="0"/>
              <a:t>». </a:t>
            </a:r>
            <a:r>
              <a:rPr lang="ru-RU" sz="1400" dirty="0" err="1" smtClean="0"/>
              <a:t>Наближеність</a:t>
            </a:r>
            <a:r>
              <a:rPr lang="ru-RU" sz="1400" dirty="0" smtClean="0"/>
              <a:t> до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, </a:t>
            </a:r>
            <a:r>
              <a:rPr lang="ru-RU" sz="1400" dirty="0" err="1" smtClean="0"/>
              <a:t>формування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тимчасових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союзів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структури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Віктора</a:t>
            </a:r>
            <a:r>
              <a:rPr lang="ru-RU" sz="1400" dirty="0" smtClean="0"/>
              <a:t> </a:t>
            </a:r>
            <a:r>
              <a:rPr lang="ru-RU" sz="1400" dirty="0" err="1" smtClean="0"/>
              <a:t>Пінчука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Костянтина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Григоришина</a:t>
            </a:r>
            <a:r>
              <a:rPr lang="ru-RU" sz="1400" dirty="0" smtClean="0"/>
              <a:t>. </a:t>
            </a:r>
            <a:r>
              <a:rPr lang="ru-RU" sz="1400" dirty="0" err="1" smtClean="0"/>
              <a:t>Зрештою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Донбасі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своєрідний</a:t>
            </a:r>
            <a:r>
              <a:rPr lang="ru-RU" sz="1400" dirty="0" smtClean="0"/>
              <a:t> «пакт»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очільниками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«</a:t>
            </a:r>
            <a:r>
              <a:rPr lang="ru-RU" sz="1400" dirty="0" err="1" smtClean="0"/>
              <a:t>молодими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донецькими</a:t>
            </a:r>
            <a:r>
              <a:rPr lang="ru-RU" sz="1400" dirty="0" smtClean="0"/>
              <a:t>» (</a:t>
            </a:r>
            <a:r>
              <a:rPr lang="ru-RU" sz="1400" dirty="0" err="1" smtClean="0"/>
              <a:t>котрі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досі</a:t>
            </a:r>
            <a:r>
              <a:rPr lang="ru-RU" sz="1400" dirty="0" smtClean="0"/>
              <a:t> </a:t>
            </a:r>
            <a:r>
              <a:rPr lang="ru-RU" sz="1400" dirty="0" err="1" smtClean="0"/>
              <a:t>уникають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 про те, як </a:t>
            </a:r>
            <a:r>
              <a:rPr lang="ru-RU" sz="1400" dirty="0" err="1" smtClean="0"/>
              <a:t>саме</a:t>
            </a:r>
            <a:r>
              <a:rPr lang="ru-RU" sz="1400" dirty="0" smtClean="0"/>
              <a:t> </a:t>
            </a:r>
            <a:r>
              <a:rPr lang="ru-RU" sz="1400" dirty="0" err="1" smtClean="0"/>
              <a:t>заробили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перші</a:t>
            </a:r>
            <a:r>
              <a:rPr lang="ru-RU" sz="1400" dirty="0" smtClean="0"/>
              <a:t> </a:t>
            </a:r>
            <a:r>
              <a:rPr lang="ru-RU" sz="1400" dirty="0" err="1" smtClean="0"/>
              <a:t>мільйони</a:t>
            </a:r>
            <a:r>
              <a:rPr lang="ru-RU" sz="1400" dirty="0" smtClean="0"/>
              <a:t>): вони </a:t>
            </a:r>
            <a:r>
              <a:rPr lang="ru-RU" sz="1400" dirty="0" err="1" smtClean="0"/>
              <a:t>намагалися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відстояти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монополію</a:t>
            </a:r>
            <a:r>
              <a:rPr lang="ru-RU" sz="1400" dirty="0" smtClean="0"/>
              <a:t> в </a:t>
            </a:r>
            <a:r>
              <a:rPr lang="ru-RU" sz="1400" dirty="0" err="1" smtClean="0"/>
              <a:t>регіоні</a:t>
            </a:r>
            <a:r>
              <a:rPr lang="ru-RU" sz="1400" dirty="0" smtClean="0"/>
              <a:t>, не </a:t>
            </a:r>
            <a:r>
              <a:rPr lang="ru-RU" sz="1400" dirty="0" err="1" smtClean="0"/>
              <a:t>пускаючи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зайд</a:t>
            </a:r>
            <a:r>
              <a:rPr lang="ru-RU" sz="1400" dirty="0" smtClean="0"/>
              <a:t>, </a:t>
            </a:r>
            <a:r>
              <a:rPr lang="ru-RU" sz="1400" dirty="0" err="1" smtClean="0"/>
              <a:t>передусім</a:t>
            </a:r>
            <a:r>
              <a:rPr lang="ru-RU" sz="1400" dirty="0" smtClean="0"/>
              <a:t> </a:t>
            </a:r>
            <a:r>
              <a:rPr lang="ru-RU" sz="1400" dirty="0" err="1" smtClean="0"/>
              <a:t>дніпропетровських</a:t>
            </a:r>
            <a:r>
              <a:rPr lang="ru-RU" sz="1400" dirty="0" smtClean="0"/>
              <a:t>. </a:t>
            </a:r>
            <a:r>
              <a:rPr lang="ru-RU" sz="1400" dirty="0" err="1" smtClean="0"/>
              <a:t>З’ясування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стосунків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цими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відкладено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здебільшого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на</a:t>
            </a:r>
            <a:r>
              <a:rPr lang="ru-RU" sz="1400" dirty="0" smtClean="0"/>
              <a:t> початку ХХІ </a:t>
            </a:r>
            <a:r>
              <a:rPr lang="ru-RU" sz="1400" dirty="0" err="1" smtClean="0"/>
              <a:t>століття.Деякі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кандидатів</a:t>
            </a:r>
            <a:r>
              <a:rPr lang="ru-RU" sz="1400" dirty="0" smtClean="0"/>
              <a:t> у </a:t>
            </a:r>
            <a:r>
              <a:rPr lang="ru-RU" sz="1400" dirty="0" err="1" smtClean="0"/>
              <a:t>олігархи</a:t>
            </a:r>
            <a:r>
              <a:rPr lang="ru-RU" sz="1400" dirty="0" smtClean="0"/>
              <a:t>, </a:t>
            </a:r>
            <a:r>
              <a:rPr lang="ru-RU" sz="1400" dirty="0" err="1" smtClean="0"/>
              <a:t>спираючись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підтримку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, </a:t>
            </a:r>
            <a:r>
              <a:rPr lang="ru-RU" sz="1400" dirty="0" err="1" smtClean="0"/>
              <a:t>поєднували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різну</a:t>
            </a:r>
            <a:r>
              <a:rPr lang="ru-RU" sz="1400" dirty="0" smtClean="0"/>
              <a:t> методику, </a:t>
            </a:r>
            <a:r>
              <a:rPr lang="ru-RU" sz="1400" dirty="0" err="1" smtClean="0"/>
              <a:t>надаючи</a:t>
            </a:r>
            <a:r>
              <a:rPr lang="ru-RU" sz="1400" dirty="0" smtClean="0"/>
              <a:t> за </a:t>
            </a:r>
            <a:r>
              <a:rPr lang="ru-RU" sz="1400" dirty="0" err="1" smtClean="0"/>
              <a:t>винагороду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фінансові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юридичні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послуги</a:t>
            </a:r>
            <a:r>
              <a:rPr lang="ru-RU" sz="1400" dirty="0" smtClean="0"/>
              <a:t> (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</a:t>
            </a:r>
            <a:r>
              <a:rPr lang="ru-RU" sz="1400" dirty="0" err="1" smtClean="0"/>
              <a:t>з</a:t>
            </a:r>
            <a:r>
              <a:rPr lang="ru-RU" sz="1400" dirty="0" smtClean="0"/>
              <a:t> доступу до </a:t>
            </a:r>
            <a:r>
              <a:rPr lang="ru-RU" sz="1400" dirty="0" err="1" smtClean="0"/>
              <a:t>офшорів</a:t>
            </a:r>
            <a:r>
              <a:rPr lang="ru-RU" sz="1400" dirty="0" smtClean="0"/>
              <a:t>), </a:t>
            </a:r>
            <a:r>
              <a:rPr lang="ru-RU" sz="1400" dirty="0" err="1" smtClean="0"/>
              <a:t>розширюючи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присутність</a:t>
            </a:r>
            <a:r>
              <a:rPr lang="ru-RU" sz="1400" dirty="0" smtClean="0"/>
              <a:t> на ринках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намагаючись</a:t>
            </a:r>
            <a:r>
              <a:rPr lang="ru-RU" sz="1400" dirty="0" smtClean="0"/>
              <a:t> </a:t>
            </a:r>
            <a:r>
              <a:rPr lang="ru-RU" sz="1400" dirty="0" err="1" smtClean="0"/>
              <a:t>взяти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контроль </a:t>
            </a:r>
            <a:r>
              <a:rPr lang="ru-RU" sz="1400" dirty="0" err="1" smtClean="0"/>
              <a:t>монополістів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постачання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електроенергії</a:t>
            </a:r>
            <a:r>
              <a:rPr lang="ru-RU" sz="1400" dirty="0" smtClean="0"/>
              <a:t>. Про </a:t>
            </a:r>
            <a:r>
              <a:rPr lang="ru-RU" sz="1400" dirty="0" err="1" smtClean="0"/>
              <a:t>таку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діяльність</a:t>
            </a:r>
            <a:r>
              <a:rPr lang="ru-RU" sz="1400" dirty="0" smtClean="0"/>
              <a:t>, </a:t>
            </a:r>
            <a:r>
              <a:rPr lang="ru-RU" sz="1400" dirty="0" err="1" smtClean="0"/>
              <a:t>наприклад</a:t>
            </a:r>
            <a:r>
              <a:rPr lang="ru-RU" sz="1400" dirty="0" smtClean="0"/>
              <a:t>, «</a:t>
            </a:r>
            <a:r>
              <a:rPr lang="ru-RU" sz="1400" dirty="0" err="1" smtClean="0"/>
              <a:t>київської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сімки</a:t>
            </a:r>
            <a:r>
              <a:rPr lang="ru-RU" sz="1400" dirty="0" smtClean="0"/>
              <a:t>» (</a:t>
            </a:r>
            <a:r>
              <a:rPr lang="ru-RU" sz="1400" dirty="0" err="1" smtClean="0"/>
              <a:t>Віктор</a:t>
            </a:r>
            <a:r>
              <a:rPr lang="ru-RU" sz="1400" dirty="0" smtClean="0"/>
              <a:t> </a:t>
            </a:r>
            <a:r>
              <a:rPr lang="ru-RU" sz="1400" dirty="0" err="1" smtClean="0"/>
              <a:t>Медведчук</a:t>
            </a:r>
            <a:r>
              <a:rPr lang="ru-RU" sz="1400" dirty="0" smtClean="0"/>
              <a:t>, </a:t>
            </a:r>
            <a:r>
              <a:rPr lang="ru-RU" sz="1400" dirty="0" err="1" smtClean="0"/>
              <a:t>брати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Суркіси</a:t>
            </a:r>
            <a:r>
              <a:rPr lang="ru-RU" sz="1400" dirty="0" smtClean="0"/>
              <a:t>, Богдан </a:t>
            </a:r>
            <a:r>
              <a:rPr lang="ru-RU" sz="1400" dirty="0" err="1" smtClean="0"/>
              <a:t>Губський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) </a:t>
            </a:r>
            <a:r>
              <a:rPr lang="ru-RU" sz="1400" dirty="0" err="1" smtClean="0"/>
              <a:t>докладніше</a:t>
            </a:r>
            <a:r>
              <a:rPr lang="ru-RU" sz="1400" dirty="0" smtClean="0"/>
              <a:t> </a:t>
            </a:r>
            <a:r>
              <a:rPr lang="ru-RU" sz="1400" dirty="0" err="1" smtClean="0"/>
              <a:t>йтиметься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наступних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випусках</a:t>
            </a:r>
            <a:r>
              <a:rPr lang="ru-RU" sz="1400" dirty="0" smtClean="0"/>
              <a:t> «Спецпроекту».</a:t>
            </a:r>
            <a:r>
              <a:rPr lang="ru-RU" sz="1400" dirty="0" err="1" smtClean="0"/>
              <a:t>Методи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використані</a:t>
            </a:r>
            <a:r>
              <a:rPr lang="ru-RU" sz="1400" dirty="0" smtClean="0"/>
              <a:t> за </a:t>
            </a:r>
            <a:r>
              <a:rPr lang="ru-RU" sz="1400" dirty="0" err="1" smtClean="0"/>
              <a:t>сприяння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керівництва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 (</a:t>
            </a:r>
            <a:r>
              <a:rPr lang="ru-RU" sz="1400" dirty="0" err="1" smtClean="0"/>
              <a:t>дніпропетровські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старті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діяли</a:t>
            </a:r>
            <a:r>
              <a:rPr lang="ru-RU" sz="1400" dirty="0" smtClean="0"/>
              <a:t> за </a:t>
            </a:r>
            <a:r>
              <a:rPr lang="ru-RU" sz="1400" dirty="0" err="1" smtClean="0"/>
              <a:t>протекцією</a:t>
            </a:r>
            <a:r>
              <a:rPr lang="ru-RU" sz="1400" dirty="0" smtClean="0"/>
              <a:t> Павла </a:t>
            </a:r>
            <a:r>
              <a:rPr lang="ru-RU" sz="1400" dirty="0" err="1" smtClean="0"/>
              <a:t>Лазаренка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, </a:t>
            </a:r>
            <a:r>
              <a:rPr lang="ru-RU" sz="1400" dirty="0" err="1" smtClean="0"/>
              <a:t>своєю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чергою</a:t>
            </a:r>
            <a:r>
              <a:rPr lang="ru-RU" sz="1400" dirty="0" smtClean="0"/>
              <a:t>, </a:t>
            </a:r>
            <a:r>
              <a:rPr lang="ru-RU" sz="1400" dirty="0" err="1" smtClean="0"/>
              <a:t>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довіру</a:t>
            </a:r>
            <a:r>
              <a:rPr lang="ru-RU" sz="1400" dirty="0" smtClean="0"/>
              <a:t> президента </a:t>
            </a:r>
            <a:r>
              <a:rPr lang="ru-RU" sz="1400" dirty="0" err="1" smtClean="0"/>
              <a:t>Кучми</a:t>
            </a:r>
            <a:r>
              <a:rPr lang="ru-RU" sz="1400" dirty="0" smtClean="0"/>
              <a:t>; «</a:t>
            </a:r>
            <a:r>
              <a:rPr lang="ru-RU" sz="1400" dirty="0" err="1" smtClean="0"/>
              <a:t>київська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сімка</a:t>
            </a:r>
            <a:r>
              <a:rPr lang="ru-RU" sz="1400" dirty="0" smtClean="0"/>
              <a:t>» </a:t>
            </a:r>
            <a:r>
              <a:rPr lang="ru-RU" sz="1400" dirty="0" err="1" smtClean="0"/>
              <a:t>знаходила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підходи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до К</a:t>
            </a:r>
            <a:r>
              <a:rPr lang="ru-RU" sz="1600" dirty="0" smtClean="0"/>
              <a:t>равчука, </a:t>
            </a:r>
            <a:r>
              <a:rPr lang="ru-RU" sz="1600" dirty="0" err="1" smtClean="0"/>
              <a:t>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Кучми</a:t>
            </a:r>
            <a:r>
              <a:rPr lang="ru-RU" sz="1600" dirty="0" smtClean="0"/>
              <a:t>; </a:t>
            </a:r>
            <a:r>
              <a:rPr lang="ru-RU" sz="1600" dirty="0" err="1" smtClean="0"/>
              <a:t>донецькі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відстояли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монопольний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владу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регіоні</a:t>
            </a:r>
            <a:r>
              <a:rPr lang="ru-RU" sz="1600" dirty="0" smtClean="0"/>
              <a:t>), не </a:t>
            </a:r>
            <a:r>
              <a:rPr lang="ru-RU" sz="1600" dirty="0" err="1" smtClean="0"/>
              <a:t>залишали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шансів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хто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захистити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352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Внутрішньовидова боротьба.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0">
      <a:dk1>
        <a:sysClr val="windowText" lastClr="000000"/>
      </a:dk1>
      <a:lt1>
        <a:srgbClr val="E0A17B"/>
      </a:lt1>
      <a:dk2>
        <a:srgbClr val="68452D"/>
      </a:dk2>
      <a:lt2>
        <a:srgbClr val="CF6E34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252</TotalTime>
  <Words>557</Words>
  <PresentationFormat>Экран (4:3)</PresentationFormat>
  <Paragraphs>125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Фінансово-промислові групи.Винекнення олігархічного капіталу.Олігархи і владні структури.</vt:lpstr>
      <vt:lpstr>Фінансово-промислові групи.</vt:lpstr>
      <vt:lpstr>Слайд 3</vt:lpstr>
      <vt:lpstr>Винекнення олігархічного капіталу.</vt:lpstr>
      <vt:lpstr>Слайд 5</vt:lpstr>
      <vt:lpstr>Слайд 6</vt:lpstr>
      <vt:lpstr>Слайд 7</vt:lpstr>
      <vt:lpstr>Слайд 8</vt:lpstr>
      <vt:lpstr>Слайд 9</vt:lpstr>
      <vt:lpstr>Слайд 10</vt:lpstr>
      <vt:lpstr>Олігархи і владні структури.</vt:lpstr>
      <vt:lpstr>Слайд 12</vt:lpstr>
      <vt:lpstr>Слайд 13</vt:lpstr>
      <vt:lpstr>Слайд 14</vt:lpstr>
      <vt:lpstr>Список українських олігархів </vt:lpstr>
      <vt:lpstr>Ахметов Рінат Леонідович </vt:lpstr>
      <vt:lpstr>Слайд 17</vt:lpstr>
      <vt:lpstr>Клюєв Андрій Петрович</vt:lpstr>
      <vt:lpstr>Слайд 19</vt:lpstr>
      <vt:lpstr>Олександр Вікторович Янукович</vt:lpstr>
      <vt:lpstr>Слайд 21</vt:lpstr>
      <vt:lpstr>Лазаренко Павло Іванович</vt:lpstr>
      <vt:lpstr>Коломойський Ігор Валерійович </vt:lpstr>
      <vt:lpstr>Слайд 24</vt:lpstr>
      <vt:lpstr>Тігіпко Сергій Леонідович </vt:lpstr>
      <vt:lpstr>Слайд 26</vt:lpstr>
      <vt:lpstr>Слайд 27</vt:lpstr>
      <vt:lpstr>Віктор Михайлович Пінчук</vt:lpstr>
      <vt:lpstr>Слайд 29</vt:lpstr>
      <vt:lpstr>Суркіс Григорій Михайлович </vt:lpstr>
      <vt:lpstr>Слайд 31</vt:lpstr>
      <vt:lpstr>Суркіс Ігор Михайлович </vt:lpstr>
      <vt:lpstr>Слайд 33</vt:lpstr>
      <vt:lpstr>Фірташ Дмитро Васильович </vt:lpstr>
      <vt:lpstr>Слайд 35</vt:lpstr>
      <vt:lpstr>Порошенко Петро Олексійович </vt:lpstr>
      <vt:lpstr>Черновецький Леонід Михайлович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Фінансово-промислові групи.Винекнення олігархічного капіталу.Олігархи і владні структури.</dc:title>
  <dc:creator>User</dc:creator>
  <cp:lastModifiedBy>User</cp:lastModifiedBy>
  <cp:revision>37</cp:revision>
  <dcterms:created xsi:type="dcterms:W3CDTF">2014-04-27T17:29:50Z</dcterms:created>
  <dcterms:modified xsi:type="dcterms:W3CDTF">2014-04-29T19:29:45Z</dcterms:modified>
</cp:coreProperties>
</file>