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 varScale="1">
        <p:scale>
          <a:sx n="102" d="100"/>
          <a:sy n="102" d="100"/>
        </p:scale>
        <p:origin x="-13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9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uk.wikipedia.org/wiki/%D0%A2%D0%B8%D1%85%D0%B8%D0%B9_%D0%BE%D0%BA%D0%B5%D0%B0%D0%BD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uk.wikipedia.org/wiki/%D0%9C%D0%B0%D1%80%D1%96%D0%B0%D0%BD%D1%81%D1%8C%D0%BA%D0%B8%D0%B9_%D0%B6%D0%BE%D0%BB%D0%BE%D0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B%D1%96%D1%82%D1%80" TargetMode="External"/><Relationship Id="rId5" Type="http://schemas.openxmlformats.org/officeDocument/2006/relationships/hyperlink" Target="http://uk.wikipedia.org/wiki/%D0%93%D1%80%D0%B0%D0%BC" TargetMode="External"/><Relationship Id="rId4" Type="http://schemas.openxmlformats.org/officeDocument/2006/relationships/hyperlink" Target="http://uk.wikipedia.org/wiki/%D0%A1%D0%BE%D0%BB%D0%BE%D0%BD%D1%96%D1%81%D1%82%D1%8C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4653136"/>
            <a:ext cx="7543800" cy="215265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Земля та її екологічна  система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9"/>
            <a:ext cx="4196139" cy="419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77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43800" cy="6480720"/>
          </a:xfrm>
        </p:spPr>
        <p:txBody>
          <a:bodyPr/>
          <a:lstStyle/>
          <a:p>
            <a:r>
              <a:rPr lang="ru-RU" sz="2800" dirty="0"/>
              <a:t>Атмосфера </a:t>
            </a:r>
            <a:r>
              <a:rPr lang="ru-RU" sz="2800" dirty="0" err="1"/>
              <a:t>Землі</a:t>
            </a:r>
            <a:r>
              <a:rPr lang="ru-RU" sz="2800" dirty="0"/>
              <a:t> (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грец</a:t>
            </a:r>
            <a:r>
              <a:rPr lang="ru-RU" sz="2800" dirty="0"/>
              <a:t>. </a:t>
            </a:r>
            <a:r>
              <a:rPr lang="el-GR" sz="2800" dirty="0"/>
              <a:t>άτμός — </a:t>
            </a:r>
            <a:r>
              <a:rPr lang="ru-RU" sz="2800" dirty="0"/>
              <a:t>пара і </a:t>
            </a:r>
            <a:r>
              <a:rPr lang="el-GR" sz="2800" dirty="0"/>
              <a:t>σφαῖρα — </a:t>
            </a:r>
            <a:r>
              <a:rPr lang="ru-RU" sz="2800" dirty="0"/>
              <a:t>куля)— атмосфера </a:t>
            </a:r>
            <a:r>
              <a:rPr lang="ru-RU" sz="2800" dirty="0" err="1"/>
              <a:t>планети</a:t>
            </a:r>
            <a:r>
              <a:rPr lang="ru-RU" sz="2800" dirty="0"/>
              <a:t> Земля, одна з геосфер, </a:t>
            </a:r>
            <a:r>
              <a:rPr lang="ru-RU" sz="2800" dirty="0" err="1"/>
              <a:t>суміш</a:t>
            </a:r>
            <a:r>
              <a:rPr lang="ru-RU" sz="2800" dirty="0"/>
              <a:t> </a:t>
            </a:r>
            <a:r>
              <a:rPr lang="ru-RU" sz="2800" dirty="0" err="1"/>
              <a:t>газів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оточують</a:t>
            </a:r>
            <a:r>
              <a:rPr lang="ru-RU" sz="2800" dirty="0"/>
              <a:t> Землю, та </a:t>
            </a:r>
            <a:r>
              <a:rPr lang="ru-RU" sz="2800" dirty="0" err="1"/>
              <a:t>утримуються</a:t>
            </a:r>
            <a:r>
              <a:rPr lang="ru-RU" sz="2800" dirty="0"/>
              <a:t> </a:t>
            </a:r>
            <a:r>
              <a:rPr lang="ru-RU" sz="2800" dirty="0" err="1"/>
              <a:t>завдяки</a:t>
            </a:r>
            <a:r>
              <a:rPr lang="ru-RU" sz="2800" dirty="0"/>
              <a:t> </a:t>
            </a:r>
            <a:r>
              <a:rPr lang="ru-RU" sz="2800" dirty="0" err="1"/>
              <a:t>силі</a:t>
            </a:r>
            <a:r>
              <a:rPr lang="ru-RU" sz="2800" dirty="0"/>
              <a:t> </a:t>
            </a:r>
            <a:r>
              <a:rPr lang="ru-RU" sz="2800" dirty="0" err="1"/>
              <a:t>тяжіння</a:t>
            </a:r>
            <a:r>
              <a:rPr lang="ru-RU" sz="2800" dirty="0"/>
              <a:t>.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1396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9591"/>
            <a:ext cx="4303801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618">
            <a:off x="3569992" y="945423"/>
            <a:ext cx="3981175" cy="2985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7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501" y="1988840"/>
            <a:ext cx="6134675" cy="486916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800" dirty="0"/>
              <a:t>Атмосфера в основному </a:t>
            </a:r>
            <a:r>
              <a:rPr lang="ru-RU" sz="2800" dirty="0" err="1"/>
              <a:t>складається</a:t>
            </a:r>
            <a:r>
              <a:rPr lang="ru-RU" sz="2800" dirty="0"/>
              <a:t> з азоту (</a:t>
            </a:r>
            <a:r>
              <a:rPr lang="en-US" sz="2800" dirty="0"/>
              <a:t>N2, 78% </a:t>
            </a:r>
            <a:r>
              <a:rPr lang="ru-RU" sz="2800" dirty="0"/>
              <a:t>об.) і </a:t>
            </a:r>
            <a:r>
              <a:rPr lang="ru-RU" sz="2800" dirty="0" err="1"/>
              <a:t>кисню</a:t>
            </a:r>
            <a:r>
              <a:rPr lang="ru-RU" sz="2800" dirty="0"/>
              <a:t> (</a:t>
            </a:r>
            <a:r>
              <a:rPr lang="en-US" sz="2800" dirty="0"/>
              <a:t>O2, 21% </a:t>
            </a:r>
            <a:r>
              <a:rPr lang="ru-RU" sz="2800" dirty="0"/>
              <a:t>об.). </a:t>
            </a:r>
            <a:r>
              <a:rPr lang="ru-RU" sz="2800" dirty="0" err="1"/>
              <a:t>Решта</a:t>
            </a:r>
            <a:r>
              <a:rPr lang="ru-RU" sz="2800" dirty="0"/>
              <a:t> — </a:t>
            </a:r>
            <a:r>
              <a:rPr lang="ru-RU" sz="2800" dirty="0" err="1"/>
              <a:t>це</a:t>
            </a:r>
            <a:r>
              <a:rPr lang="ru-RU" sz="2800" dirty="0"/>
              <a:t> аргон (0,93% об.) та </a:t>
            </a:r>
            <a:r>
              <a:rPr lang="ru-RU" sz="2800" dirty="0" err="1"/>
              <a:t>вуглекислого</a:t>
            </a:r>
            <a:r>
              <a:rPr lang="ru-RU" sz="2800" dirty="0"/>
              <a:t> газу (0,03% об.) </a:t>
            </a:r>
            <a:r>
              <a:rPr lang="ru-RU" sz="2800" dirty="0" err="1"/>
              <a:t>із</a:t>
            </a:r>
            <a:r>
              <a:rPr lang="ru-RU" sz="2800" dirty="0"/>
              <a:t> неоном, </a:t>
            </a:r>
            <a:r>
              <a:rPr lang="ru-RU" sz="2800" dirty="0" err="1"/>
              <a:t>гелієм</a:t>
            </a:r>
            <a:r>
              <a:rPr lang="ru-RU" sz="2800" dirty="0"/>
              <a:t>, метаном, криптоном, </a:t>
            </a:r>
            <a:r>
              <a:rPr lang="ru-RU" sz="2800" dirty="0" err="1"/>
              <a:t>воднем</a:t>
            </a:r>
            <a:r>
              <a:rPr lang="ru-RU" sz="2800" dirty="0"/>
              <a:t> та невеликими </a:t>
            </a:r>
            <a:r>
              <a:rPr lang="ru-RU" sz="2800" dirty="0" err="1"/>
              <a:t>домішками</a:t>
            </a:r>
            <a:r>
              <a:rPr lang="ru-RU" sz="2800" dirty="0"/>
              <a:t> </a:t>
            </a:r>
            <a:r>
              <a:rPr lang="ru-RU" sz="2800" dirty="0" err="1"/>
              <a:t>інших</a:t>
            </a:r>
            <a:r>
              <a:rPr lang="ru-RU" sz="2800" dirty="0"/>
              <a:t> </a:t>
            </a:r>
            <a:r>
              <a:rPr lang="ru-RU" sz="2800" dirty="0" err="1"/>
              <a:t>газів</a:t>
            </a:r>
            <a:r>
              <a:rPr lang="ru-RU" sz="2800" dirty="0"/>
              <a:t>. </a:t>
            </a:r>
            <a:r>
              <a:rPr lang="ru-RU" sz="2800" dirty="0" err="1"/>
              <a:t>Крім</a:t>
            </a:r>
            <a:r>
              <a:rPr lang="ru-RU" sz="2800" dirty="0"/>
              <a:t> того атмосфера </a:t>
            </a:r>
            <a:r>
              <a:rPr lang="ru-RU" sz="2800" dirty="0" err="1"/>
              <a:t>містить</a:t>
            </a:r>
            <a:r>
              <a:rPr lang="ru-RU" sz="2800" dirty="0"/>
              <a:t> </a:t>
            </a:r>
            <a:r>
              <a:rPr lang="ru-RU" sz="2800" dirty="0" err="1"/>
              <a:t>близько</a:t>
            </a:r>
            <a:r>
              <a:rPr lang="ru-RU" sz="2800" dirty="0"/>
              <a:t> 1,3÷1,5×1016кг води, </a:t>
            </a:r>
            <a:r>
              <a:rPr lang="ru-RU" sz="2800" dirty="0" err="1"/>
              <a:t>основну</a:t>
            </a:r>
            <a:r>
              <a:rPr lang="ru-RU" sz="2800" dirty="0"/>
              <a:t> </a:t>
            </a:r>
            <a:r>
              <a:rPr lang="ru-RU" sz="2800" dirty="0" err="1"/>
              <a:t>масу</a:t>
            </a:r>
            <a:r>
              <a:rPr lang="ru-RU" sz="2800" dirty="0"/>
              <a:t>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зосереджено</a:t>
            </a:r>
            <a:r>
              <a:rPr lang="ru-RU" sz="2800" dirty="0"/>
              <a:t> у </a:t>
            </a:r>
            <a:r>
              <a:rPr lang="ru-RU" sz="2800" dirty="0" err="1"/>
              <a:t>тропосфері</a:t>
            </a:r>
            <a:r>
              <a:rPr lang="ru-RU" sz="2800" dirty="0"/>
              <a:t>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744416" cy="1845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45" y="908720"/>
            <a:ext cx="3240360" cy="41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15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2"/>
            <a:ext cx="8760296" cy="36575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400" dirty="0"/>
              <a:t>Атмосфера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зазнає</a:t>
            </a:r>
            <a:r>
              <a:rPr lang="ru-RU" sz="2400" dirty="0"/>
              <a:t> </a:t>
            </a:r>
            <a:r>
              <a:rPr lang="ru-RU" sz="2400" dirty="0" err="1"/>
              <a:t>значного</a:t>
            </a:r>
            <a:r>
              <a:rPr lang="ru-RU" sz="2400" dirty="0"/>
              <a:t> </a:t>
            </a:r>
            <a:r>
              <a:rPr lang="ru-RU" sz="2400" dirty="0" err="1"/>
              <a:t>впливу</a:t>
            </a:r>
            <a:r>
              <a:rPr lang="ru-RU" sz="2400" dirty="0"/>
              <a:t> </a:t>
            </a:r>
            <a:r>
              <a:rPr lang="ru-RU" sz="2400" dirty="0" err="1"/>
              <a:t>життєдіяльності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. </a:t>
            </a:r>
            <a:r>
              <a:rPr lang="ru-RU" sz="2400" dirty="0" err="1"/>
              <a:t>Близько</a:t>
            </a:r>
            <a:r>
              <a:rPr lang="ru-RU" sz="2400" dirty="0"/>
              <a:t> 300 млн </a:t>
            </a:r>
            <a:r>
              <a:rPr lang="ru-RU" sz="2400" dirty="0" err="1"/>
              <a:t>автомобілів</a:t>
            </a:r>
            <a:r>
              <a:rPr lang="ru-RU" sz="2400" dirty="0"/>
              <a:t> </a:t>
            </a:r>
            <a:r>
              <a:rPr lang="ru-RU" sz="2400" dirty="0" err="1"/>
              <a:t>щорічно</a:t>
            </a:r>
            <a:r>
              <a:rPr lang="ru-RU" sz="2400" dirty="0"/>
              <a:t> </a:t>
            </a:r>
            <a:r>
              <a:rPr lang="ru-RU" sz="2400" dirty="0" err="1"/>
              <a:t>викидають</a:t>
            </a:r>
            <a:r>
              <a:rPr lang="ru-RU" sz="2400" dirty="0"/>
              <a:t> в атмосферу 400 млн т </a:t>
            </a:r>
            <a:r>
              <a:rPr lang="ru-RU" sz="2400" dirty="0" err="1"/>
              <a:t>оксидів</a:t>
            </a:r>
            <a:r>
              <a:rPr lang="ru-RU" sz="2400" dirty="0"/>
              <a:t> </a:t>
            </a:r>
            <a:r>
              <a:rPr lang="ru-RU" sz="2400" dirty="0" err="1"/>
              <a:t>вуглецю</a:t>
            </a:r>
            <a:r>
              <a:rPr lang="ru-RU" sz="2400" dirty="0"/>
              <a:t>, </a:t>
            </a:r>
            <a:r>
              <a:rPr lang="ru-RU" sz="2400" dirty="0" err="1"/>
              <a:t>понад</a:t>
            </a:r>
            <a:r>
              <a:rPr lang="ru-RU" sz="2400" dirty="0"/>
              <a:t> 100 млн т </a:t>
            </a:r>
            <a:r>
              <a:rPr lang="ru-RU" sz="2400" dirty="0" err="1"/>
              <a:t>вуглеводів</a:t>
            </a:r>
            <a:r>
              <a:rPr lang="ru-RU" sz="2400" dirty="0"/>
              <a:t>, </a:t>
            </a:r>
            <a:r>
              <a:rPr lang="ru-RU" sz="2400" dirty="0" err="1"/>
              <a:t>сотні</a:t>
            </a:r>
            <a:r>
              <a:rPr lang="ru-RU" sz="2400" dirty="0"/>
              <a:t> </a:t>
            </a:r>
            <a:r>
              <a:rPr lang="ru-RU" sz="2400" dirty="0" err="1"/>
              <a:t>тисяч</a:t>
            </a:r>
            <a:r>
              <a:rPr lang="ru-RU" sz="2400" dirty="0"/>
              <a:t> тонн </a:t>
            </a:r>
            <a:r>
              <a:rPr lang="ru-RU" sz="2400" dirty="0" err="1" smtClean="0"/>
              <a:t>свинцю</a:t>
            </a:r>
            <a:r>
              <a:rPr lang="ru-RU" sz="2400" dirty="0" smtClean="0"/>
              <a:t>. </a:t>
            </a:r>
            <a:r>
              <a:rPr lang="ru-RU" sz="2400" dirty="0" err="1">
                <a:effectLst/>
              </a:rPr>
              <a:t>Забруднення</a:t>
            </a:r>
            <a:r>
              <a:rPr lang="ru-RU" sz="2400" dirty="0">
                <a:effectLst/>
              </a:rPr>
              <a:t> атмосферного </a:t>
            </a:r>
            <a:r>
              <a:rPr lang="ru-RU" sz="2400" dirty="0" err="1">
                <a:effectLst/>
              </a:rPr>
              <a:t>повітря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може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також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опосередковано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впливати</a:t>
            </a:r>
            <a:r>
              <a:rPr lang="ru-RU" sz="2400" dirty="0">
                <a:effectLst/>
              </a:rPr>
              <a:t> на </a:t>
            </a:r>
            <a:r>
              <a:rPr lang="ru-RU" sz="2400" dirty="0" err="1">
                <a:effectLst/>
              </a:rPr>
              <a:t>здоров'я</a:t>
            </a:r>
            <a:r>
              <a:rPr lang="ru-RU" sz="2400" dirty="0">
                <a:effectLst/>
              </a:rPr>
              <a:t> і </a:t>
            </a:r>
            <a:r>
              <a:rPr lang="ru-RU" sz="2400" dirty="0" err="1">
                <a:effectLst/>
              </a:rPr>
              <a:t>санітарні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умови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життя</a:t>
            </a:r>
            <a:r>
              <a:rPr lang="ru-RU" sz="2400" dirty="0">
                <a:effectLst/>
              </a:rPr>
              <a:t> людей</a:t>
            </a:r>
            <a:r>
              <a:rPr lang="ru-RU" sz="2400" dirty="0" smtClean="0">
                <a:effectLst/>
              </a:rPr>
              <a:t>. </a:t>
            </a:r>
            <a:r>
              <a:rPr lang="ru-RU" sz="2400" dirty="0" err="1">
                <a:effectLst/>
              </a:rPr>
              <a:t>Накопичення</a:t>
            </a:r>
            <a:r>
              <a:rPr lang="ru-RU" sz="2400" dirty="0">
                <a:effectLst/>
              </a:rPr>
              <a:t> в </a:t>
            </a:r>
            <a:r>
              <a:rPr lang="ru-RU" sz="2400" dirty="0" err="1">
                <a:effectLst/>
              </a:rPr>
              <a:t>атмосфері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вуглекислого</a:t>
            </a:r>
            <a:r>
              <a:rPr lang="ru-RU" sz="2400" dirty="0">
                <a:effectLst/>
              </a:rPr>
              <a:t> газу </a:t>
            </a:r>
            <a:r>
              <a:rPr lang="ru-RU" sz="2400" dirty="0" err="1">
                <a:effectLst/>
              </a:rPr>
              <a:t>може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викликати</a:t>
            </a:r>
            <a:r>
              <a:rPr lang="ru-RU" sz="2400" dirty="0">
                <a:effectLst/>
              </a:rPr>
              <a:t> </a:t>
            </a:r>
            <a:r>
              <a:rPr lang="ru-RU" sz="2400" dirty="0" err="1">
                <a:effectLst/>
              </a:rPr>
              <a:t>потепління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клімату</a:t>
            </a:r>
            <a:r>
              <a:rPr lang="ru-RU" sz="2400" dirty="0">
                <a:effectLst/>
              </a:rPr>
              <a:t> в </a:t>
            </a:r>
            <a:r>
              <a:rPr lang="ru-RU" sz="2400" dirty="0" err="1">
                <a:effectLst/>
              </a:rPr>
              <a:t>результаті</a:t>
            </a:r>
            <a:r>
              <a:rPr lang="ru-RU" sz="2400" dirty="0">
                <a:effectLst/>
              </a:rPr>
              <a:t> парникового </a:t>
            </a:r>
            <a:r>
              <a:rPr lang="ru-RU" sz="2400" dirty="0" err="1" smtClean="0">
                <a:effectLst/>
              </a:rPr>
              <a:t>ефекту</a:t>
            </a:r>
            <a:r>
              <a:rPr lang="ru-RU" sz="2400" dirty="0" smtClean="0">
                <a:effectLst/>
              </a:rPr>
              <a:t>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86291"/>
            <a:ext cx="383649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0469"/>
            <a:ext cx="3064955" cy="245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40576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59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0"/>
            <a:ext cx="6840761" cy="681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5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43808" y="1196752"/>
            <a:ext cx="6096000" cy="547260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400" dirty="0" err="1"/>
              <a:t>Нижній</a:t>
            </a:r>
            <a:r>
              <a:rPr lang="ru-RU" sz="2400" dirty="0"/>
              <a:t> шар </a:t>
            </a:r>
            <a:r>
              <a:rPr lang="ru-RU" sz="2400" dirty="0" err="1"/>
              <a:t>атмосфери</a:t>
            </a:r>
            <a:r>
              <a:rPr lang="ru-RU" sz="2400" dirty="0"/>
              <a:t> </a:t>
            </a:r>
            <a:r>
              <a:rPr lang="ru-RU" sz="2400" dirty="0" err="1"/>
              <a:t>називається</a:t>
            </a:r>
            <a:r>
              <a:rPr lang="ru-RU" sz="2400" dirty="0"/>
              <a:t> тропосферою. В </a:t>
            </a:r>
            <a:r>
              <a:rPr lang="ru-RU" sz="2400" dirty="0" err="1"/>
              <a:t>ній</a:t>
            </a:r>
            <a:r>
              <a:rPr lang="ru-RU" sz="2400" dirty="0"/>
              <a:t> </a:t>
            </a:r>
            <a:r>
              <a:rPr lang="ru-RU" sz="2400" dirty="0" err="1"/>
              <a:t>відбуваються</a:t>
            </a:r>
            <a:r>
              <a:rPr lang="ru-RU" sz="2400" dirty="0"/>
              <a:t> </a:t>
            </a:r>
            <a:r>
              <a:rPr lang="ru-RU" sz="2400" dirty="0" err="1"/>
              <a:t>явища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погоду.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нерівномірного</a:t>
            </a:r>
            <a:r>
              <a:rPr lang="ru-RU" sz="2400" dirty="0"/>
              <a:t> </a:t>
            </a:r>
            <a:r>
              <a:rPr lang="ru-RU" sz="2400" dirty="0" err="1"/>
              <a:t>нагрівання</a:t>
            </a:r>
            <a:r>
              <a:rPr lang="ru-RU" sz="2400" dirty="0"/>
              <a:t> </a:t>
            </a:r>
            <a:r>
              <a:rPr lang="ru-RU" sz="2400" dirty="0" err="1"/>
              <a:t>поверхні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сонячною</a:t>
            </a:r>
            <a:r>
              <a:rPr lang="ru-RU" sz="2400" dirty="0"/>
              <a:t> </a:t>
            </a:r>
            <a:r>
              <a:rPr lang="ru-RU" sz="2400" dirty="0" err="1"/>
              <a:t>радіацією</a:t>
            </a:r>
            <a:r>
              <a:rPr lang="ru-RU" sz="2400" dirty="0"/>
              <a:t>, в </a:t>
            </a:r>
            <a:r>
              <a:rPr lang="ru-RU" sz="2400" dirty="0" err="1"/>
              <a:t>тропосфері</a:t>
            </a:r>
            <a:r>
              <a:rPr lang="ru-RU" sz="2400" dirty="0"/>
              <a:t> </a:t>
            </a:r>
            <a:r>
              <a:rPr lang="ru-RU" sz="2400" dirty="0" err="1"/>
              <a:t>безперестанно</a:t>
            </a:r>
            <a:r>
              <a:rPr lang="ru-RU" sz="2400" dirty="0"/>
              <a:t> проходить </a:t>
            </a:r>
            <a:r>
              <a:rPr lang="ru-RU" sz="2400" dirty="0" err="1"/>
              <a:t>циркуляція</a:t>
            </a:r>
            <a:r>
              <a:rPr lang="ru-RU" sz="2400" dirty="0"/>
              <a:t> великих </a:t>
            </a:r>
            <a:r>
              <a:rPr lang="ru-RU" sz="2400" dirty="0" err="1"/>
              <a:t>мас</a:t>
            </a:r>
            <a:r>
              <a:rPr lang="ru-RU" sz="2400" dirty="0"/>
              <a:t> </a:t>
            </a:r>
            <a:r>
              <a:rPr lang="ru-RU" sz="2400" dirty="0" err="1"/>
              <a:t>повітря</a:t>
            </a:r>
            <a:r>
              <a:rPr lang="ru-RU" sz="2400" dirty="0"/>
              <a:t>. </a:t>
            </a:r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повітряними</a:t>
            </a:r>
            <a:r>
              <a:rPr lang="ru-RU" sz="2400" dirty="0"/>
              <a:t> </a:t>
            </a:r>
            <a:r>
              <a:rPr lang="ru-RU" sz="2400" dirty="0" err="1"/>
              <a:t>течіями</a:t>
            </a:r>
            <a:r>
              <a:rPr lang="ru-RU" sz="2400" dirty="0"/>
              <a:t> в </a:t>
            </a:r>
            <a:r>
              <a:rPr lang="ru-RU" sz="2400" dirty="0" err="1"/>
              <a:t>атмосфері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є </a:t>
            </a:r>
            <a:r>
              <a:rPr lang="ru-RU" sz="2400" dirty="0" err="1"/>
              <a:t>пасати</a:t>
            </a:r>
            <a:r>
              <a:rPr lang="ru-RU" sz="2400" dirty="0"/>
              <a:t> в </a:t>
            </a:r>
            <a:r>
              <a:rPr lang="ru-RU" sz="2400" dirty="0" err="1"/>
              <a:t>смузі</a:t>
            </a:r>
            <a:r>
              <a:rPr lang="ru-RU" sz="2400" dirty="0"/>
              <a:t> до 30° </a:t>
            </a:r>
            <a:r>
              <a:rPr lang="ru-RU" sz="2400" dirty="0" err="1"/>
              <a:t>обабіч</a:t>
            </a:r>
            <a:r>
              <a:rPr lang="ru-RU" sz="2400" dirty="0"/>
              <a:t> </a:t>
            </a:r>
            <a:r>
              <a:rPr lang="ru-RU" sz="2400" dirty="0" err="1"/>
              <a:t>екватора</a:t>
            </a:r>
            <a:r>
              <a:rPr lang="ru-RU" sz="2400" dirty="0"/>
              <a:t> та </a:t>
            </a:r>
            <a:r>
              <a:rPr lang="ru-RU" sz="2400" dirty="0" err="1"/>
              <a:t>західні</a:t>
            </a:r>
            <a:r>
              <a:rPr lang="ru-RU" sz="2400" dirty="0"/>
              <a:t> </a:t>
            </a:r>
            <a:r>
              <a:rPr lang="ru-RU" sz="2400" dirty="0" err="1"/>
              <a:t>вітри</a:t>
            </a:r>
            <a:r>
              <a:rPr lang="ru-RU" sz="2400" dirty="0"/>
              <a:t> </a:t>
            </a:r>
            <a:r>
              <a:rPr lang="ru-RU" sz="2400" dirty="0" err="1"/>
              <a:t>помірного</a:t>
            </a:r>
            <a:r>
              <a:rPr lang="ru-RU" sz="2400" dirty="0"/>
              <a:t> поясу в </a:t>
            </a:r>
            <a:r>
              <a:rPr lang="ru-RU" sz="2400" dirty="0" err="1"/>
              <a:t>смузі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30° до 60°. </a:t>
            </a:r>
            <a:r>
              <a:rPr lang="ru-RU" sz="2400" dirty="0" err="1"/>
              <a:t>Іншим</a:t>
            </a:r>
            <a:r>
              <a:rPr lang="ru-RU" sz="2400" dirty="0"/>
              <a:t> фактором переносу тепла є система </a:t>
            </a:r>
            <a:r>
              <a:rPr lang="ru-RU" sz="2400" dirty="0" err="1"/>
              <a:t>океанічних</a:t>
            </a:r>
            <a:r>
              <a:rPr lang="ru-RU" sz="2400" dirty="0"/>
              <a:t> </a:t>
            </a:r>
            <a:r>
              <a:rPr lang="ru-RU" sz="2400" dirty="0" err="1"/>
              <a:t>течій</a:t>
            </a:r>
            <a:r>
              <a:rPr lang="ru-RU" sz="2400" dirty="0"/>
              <a:t>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7543800" cy="914400"/>
          </a:xfrm>
        </p:spPr>
        <p:txBody>
          <a:bodyPr/>
          <a:lstStyle/>
          <a:p>
            <a:r>
              <a:rPr lang="ru-RU" dirty="0"/>
              <a:t>Погода і </a:t>
            </a:r>
            <a:r>
              <a:rPr lang="ru-RU" dirty="0" err="1"/>
              <a:t>клімат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7298"/>
            <a:ext cx="3744416" cy="15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" y="4546962"/>
            <a:ext cx="2880320" cy="2200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" y="1781886"/>
            <a:ext cx="2836575" cy="245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5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3184"/>
            <a:ext cx="7543800" cy="4090392"/>
          </a:xfrm>
        </p:spPr>
        <p:txBody>
          <a:bodyPr/>
          <a:lstStyle/>
          <a:p>
            <a:r>
              <a:rPr lang="ru-RU" sz="2800" dirty="0" err="1"/>
              <a:t>Магнітне</a:t>
            </a:r>
            <a:r>
              <a:rPr lang="ru-RU" sz="2800" dirty="0"/>
              <a:t> поле </a:t>
            </a:r>
            <a:r>
              <a:rPr lang="ru-RU" sz="2800" dirty="0" err="1"/>
              <a:t>Землі</a:t>
            </a:r>
            <a:r>
              <a:rPr lang="ru-RU" sz="2800" dirty="0"/>
              <a:t> (рос. магнитное поле Земли (геомагнитное поле), англ. </a:t>
            </a:r>
            <a:r>
              <a:rPr lang="en-US" sz="2800" dirty="0"/>
              <a:t>geomagnetic field, Earth’s magnetism, terrestrial magnetic field, </a:t>
            </a:r>
            <a:r>
              <a:rPr lang="ru-RU" sz="2800" dirty="0" err="1"/>
              <a:t>нім</a:t>
            </a:r>
            <a:r>
              <a:rPr lang="ru-RU" sz="2800" dirty="0"/>
              <a:t>. </a:t>
            </a:r>
            <a:r>
              <a:rPr lang="en-US" sz="2800" dirty="0" err="1"/>
              <a:t>Magnetfeld</a:t>
            </a:r>
            <a:r>
              <a:rPr lang="en-US" sz="2800" dirty="0"/>
              <a:t> n der </a:t>
            </a:r>
            <a:r>
              <a:rPr lang="en-US" sz="2800" dirty="0" err="1"/>
              <a:t>Erde</a:t>
            </a:r>
            <a:r>
              <a:rPr lang="en-US" sz="2800" dirty="0"/>
              <a:t> (</a:t>
            </a:r>
            <a:r>
              <a:rPr lang="en-US" sz="2800" dirty="0" err="1"/>
              <a:t>geomagnetisches</a:t>
            </a:r>
            <a:r>
              <a:rPr lang="en-US" sz="2800" dirty="0"/>
              <a:t> Feld n)) – </a:t>
            </a:r>
            <a:r>
              <a:rPr lang="ru-RU" sz="2800" dirty="0" err="1"/>
              <a:t>силове</a:t>
            </a:r>
            <a:r>
              <a:rPr lang="ru-RU" sz="2800" dirty="0"/>
              <a:t> поле, </a:t>
            </a:r>
            <a:r>
              <a:rPr lang="ru-RU" sz="2800" dirty="0" err="1"/>
              <a:t>виникнення</a:t>
            </a:r>
            <a:r>
              <a:rPr lang="ru-RU" sz="2800" dirty="0"/>
              <a:t> </a:t>
            </a:r>
            <a:r>
              <a:rPr lang="ru-RU" sz="2800" dirty="0" err="1"/>
              <a:t>якого</a:t>
            </a:r>
            <a:r>
              <a:rPr lang="ru-RU" sz="2800" dirty="0"/>
              <a:t> </a:t>
            </a:r>
            <a:r>
              <a:rPr lang="ru-RU" sz="2800" dirty="0" err="1"/>
              <a:t>зумовлене</a:t>
            </a:r>
            <a:r>
              <a:rPr lang="ru-RU" sz="2800" dirty="0"/>
              <a:t> </a:t>
            </a:r>
            <a:r>
              <a:rPr lang="ru-RU" sz="2800" dirty="0" err="1"/>
              <a:t>джерелами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знаходяться</a:t>
            </a:r>
            <a:r>
              <a:rPr lang="ru-RU" sz="2800" dirty="0"/>
              <a:t> в </a:t>
            </a:r>
            <a:r>
              <a:rPr lang="ru-RU" sz="2800" dirty="0" err="1"/>
              <a:t>земній</a:t>
            </a:r>
            <a:r>
              <a:rPr lang="ru-RU" sz="2800" dirty="0"/>
              <a:t> </a:t>
            </a:r>
            <a:r>
              <a:rPr lang="ru-RU" sz="2800" dirty="0" err="1"/>
              <a:t>кулі</a:t>
            </a:r>
            <a:r>
              <a:rPr lang="ru-RU" sz="2800" dirty="0"/>
              <a:t> та </a:t>
            </a:r>
            <a:r>
              <a:rPr lang="ru-RU" sz="2800" dirty="0" err="1"/>
              <a:t>навколоземному</a:t>
            </a:r>
            <a:r>
              <a:rPr lang="ru-RU" sz="2800" dirty="0"/>
              <a:t> </a:t>
            </a:r>
            <a:r>
              <a:rPr lang="ru-RU" sz="2800" dirty="0" err="1"/>
              <a:t>просторі</a:t>
            </a:r>
            <a:r>
              <a:rPr lang="ru-RU" sz="2800" dirty="0"/>
              <a:t> (</a:t>
            </a:r>
            <a:r>
              <a:rPr lang="ru-RU" sz="2800" dirty="0" err="1"/>
              <a:t>магнітосфері</a:t>
            </a:r>
            <a:r>
              <a:rPr lang="ru-RU" sz="2800" dirty="0"/>
              <a:t> та </a:t>
            </a:r>
            <a:r>
              <a:rPr lang="ru-RU" sz="2800" dirty="0" err="1"/>
              <a:t>іоносфері</a:t>
            </a:r>
            <a:r>
              <a:rPr lang="ru-RU" sz="2800" dirty="0"/>
              <a:t>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1303">
            <a:off x="5859064" y="3652074"/>
            <a:ext cx="2978696" cy="29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6632"/>
            <a:ext cx="6096000" cy="3657599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dirty="0" err="1"/>
              <a:t>Розрізняють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головне (</a:t>
            </a:r>
            <a:r>
              <a:rPr lang="ru-RU" dirty="0" err="1"/>
              <a:t>зумовлене</a:t>
            </a:r>
            <a:r>
              <a:rPr lang="ru-RU" dirty="0"/>
              <a:t> </a:t>
            </a:r>
            <a:r>
              <a:rPr lang="ru-RU" dirty="0" err="1"/>
              <a:t>механіко-електромагнітними</a:t>
            </a:r>
            <a:r>
              <a:rPr lang="ru-RU" dirty="0"/>
              <a:t> </a:t>
            </a:r>
            <a:r>
              <a:rPr lang="ru-RU" dirty="0" err="1"/>
              <a:t>процесами</a:t>
            </a:r>
            <a:r>
              <a:rPr lang="ru-RU" dirty="0"/>
              <a:t> у </a:t>
            </a:r>
            <a:r>
              <a:rPr lang="ru-RU" dirty="0" err="1"/>
              <a:t>зовнішньому</a:t>
            </a:r>
            <a:r>
              <a:rPr lang="ru-RU" dirty="0"/>
              <a:t> </a:t>
            </a:r>
            <a:r>
              <a:rPr lang="ru-RU" dirty="0" err="1"/>
              <a:t>шарі</a:t>
            </a:r>
            <a:r>
              <a:rPr lang="ru-RU" dirty="0"/>
              <a:t> ядра </a:t>
            </a:r>
            <a:r>
              <a:rPr lang="ru-RU" dirty="0" err="1"/>
              <a:t>Землі</a:t>
            </a:r>
            <a:r>
              <a:rPr lang="ru-RU" dirty="0"/>
              <a:t>);</a:t>
            </a:r>
          </a:p>
          <a:p>
            <a:r>
              <a:rPr lang="ru-RU" dirty="0" err="1"/>
              <a:t>аномальне</a:t>
            </a:r>
            <a:r>
              <a:rPr lang="ru-RU" dirty="0"/>
              <a:t> (</a:t>
            </a:r>
            <a:r>
              <a:rPr lang="ru-RU" dirty="0" err="1"/>
              <a:t>пов’язане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чином з </a:t>
            </a:r>
            <a:r>
              <a:rPr lang="ru-RU" dirty="0" err="1"/>
              <a:t>намагніченістю</a:t>
            </a:r>
            <a:r>
              <a:rPr lang="ru-RU" dirty="0"/>
              <a:t> </a:t>
            </a:r>
            <a:r>
              <a:rPr lang="ru-RU" dirty="0" err="1"/>
              <a:t>гірських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кори);</a:t>
            </a:r>
          </a:p>
          <a:p>
            <a:r>
              <a:rPr lang="ru-RU" dirty="0" err="1"/>
              <a:t>зовнішнє</a:t>
            </a:r>
            <a:r>
              <a:rPr lang="ru-RU" dirty="0"/>
              <a:t> </a:t>
            </a:r>
            <a:r>
              <a:rPr lang="ru-RU" dirty="0" err="1"/>
              <a:t>магнітне</a:t>
            </a:r>
            <a:r>
              <a:rPr lang="ru-RU" dirty="0"/>
              <a:t> поле </a:t>
            </a:r>
            <a:r>
              <a:rPr lang="ru-RU" dirty="0" err="1"/>
              <a:t>Землі</a:t>
            </a:r>
            <a:r>
              <a:rPr lang="ru-RU" dirty="0"/>
              <a:t> (</a:t>
            </a:r>
            <a:r>
              <a:rPr lang="ru-RU" dirty="0" err="1"/>
              <a:t>зумовлене</a:t>
            </a:r>
            <a:r>
              <a:rPr lang="ru-RU" dirty="0"/>
              <a:t> </a:t>
            </a:r>
            <a:r>
              <a:rPr lang="ru-RU" dirty="0" err="1"/>
              <a:t>електричними</a:t>
            </a:r>
            <a:r>
              <a:rPr lang="ru-RU" dirty="0"/>
              <a:t> струмами,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у </a:t>
            </a:r>
            <a:r>
              <a:rPr lang="ru-RU" dirty="0" err="1"/>
              <a:t>навколоземному</a:t>
            </a:r>
            <a:r>
              <a:rPr lang="ru-RU" dirty="0"/>
              <a:t> </a:t>
            </a:r>
            <a:r>
              <a:rPr lang="ru-RU" dirty="0" err="1"/>
              <a:t>космічному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, та </a:t>
            </a:r>
            <a:r>
              <a:rPr lang="ru-RU" dirty="0" err="1"/>
              <a:t>індукованими</a:t>
            </a:r>
            <a:r>
              <a:rPr lang="ru-RU" dirty="0"/>
              <a:t> у </a:t>
            </a:r>
            <a:r>
              <a:rPr lang="ru-RU" dirty="0" err="1"/>
              <a:t>мантії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528392" cy="2752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848475" cy="2167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700">
            <a:off x="4852514" y="3256267"/>
            <a:ext cx="3810000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65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060848"/>
            <a:ext cx="7992888" cy="201622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Підготував учень 11 класу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Діденко Владислав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92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856984" cy="5936704"/>
          </a:xfrm>
        </p:spPr>
        <p:txBody>
          <a:bodyPr/>
          <a:lstStyle/>
          <a:p>
            <a:pPr marL="18288" indent="0"/>
            <a:r>
              <a:rPr lang="vi-VN" sz="3600" dirty="0"/>
              <a:t>Земля́ — третя від Сонця планета Сонячної системи, єдина планета, на якій відоме життя, домівка людства. Земля належить до планет земної групи і є найбільшою з цих планет у Сонячній системі. Землю іноді називають </a:t>
            </a:r>
            <a:r>
              <a:rPr lang="vi-VN" sz="3600" dirty="0" smtClean="0"/>
              <a:t>світом</a:t>
            </a:r>
            <a:r>
              <a:rPr lang="uk-UA" sz="3600" dirty="0" smtClean="0"/>
              <a:t>.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366"/>
            <a:ext cx="3275439" cy="3275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63"/>
            <a:ext cx="5379402" cy="3354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97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" y="0"/>
            <a:ext cx="9036496" cy="4959220"/>
          </a:xfrm>
        </p:spPr>
        <p:txBody>
          <a:bodyPr/>
          <a:lstStyle/>
          <a:p>
            <a:r>
              <a:rPr lang="ru-RU" sz="3200" dirty="0" err="1"/>
              <a:t>Вивчення</a:t>
            </a:r>
            <a:r>
              <a:rPr lang="ru-RU" sz="3200" dirty="0"/>
              <a:t> </a:t>
            </a:r>
            <a:r>
              <a:rPr lang="ru-RU" sz="3200" dirty="0" err="1"/>
              <a:t>Землі</a:t>
            </a:r>
            <a:r>
              <a:rPr lang="ru-RU" sz="3200" dirty="0"/>
              <a:t> як небесного </a:t>
            </a:r>
            <a:r>
              <a:rPr lang="ru-RU" sz="3200" dirty="0" err="1"/>
              <a:t>тіла</a:t>
            </a:r>
            <a:r>
              <a:rPr lang="ru-RU" sz="3200" dirty="0"/>
              <a:t> </a:t>
            </a:r>
            <a:r>
              <a:rPr lang="ru-RU" sz="3200" dirty="0" err="1"/>
              <a:t>належить</a:t>
            </a:r>
            <a:r>
              <a:rPr lang="ru-RU" sz="3200" dirty="0"/>
              <a:t> до </a:t>
            </a:r>
            <a:r>
              <a:rPr lang="ru-RU" sz="3200" dirty="0" err="1"/>
              <a:t>царини</a:t>
            </a:r>
            <a:r>
              <a:rPr lang="ru-RU" sz="3200" dirty="0"/>
              <a:t> </a:t>
            </a:r>
            <a:r>
              <a:rPr lang="ru-RU" sz="3200" dirty="0" err="1"/>
              <a:t>астрономії</a:t>
            </a:r>
            <a:r>
              <a:rPr lang="ru-RU" sz="3200" dirty="0"/>
              <a:t>, </a:t>
            </a:r>
            <a:r>
              <a:rPr lang="ru-RU" sz="3200" dirty="0" err="1"/>
              <a:t>будову</a:t>
            </a:r>
            <a:r>
              <a:rPr lang="ru-RU" sz="3200" dirty="0"/>
              <a:t> і склад </a:t>
            </a:r>
            <a:r>
              <a:rPr lang="ru-RU" sz="3200" dirty="0" err="1"/>
              <a:t>Землі</a:t>
            </a:r>
            <a:r>
              <a:rPr lang="ru-RU" sz="3200" dirty="0"/>
              <a:t> </a:t>
            </a:r>
            <a:r>
              <a:rPr lang="ru-RU" sz="3200" dirty="0" err="1"/>
              <a:t>вивчає</a:t>
            </a:r>
            <a:r>
              <a:rPr lang="ru-RU" sz="3200" dirty="0"/>
              <a:t> </a:t>
            </a:r>
            <a:r>
              <a:rPr lang="ru-RU" sz="3200" dirty="0" err="1"/>
              <a:t>геологія</a:t>
            </a:r>
            <a:r>
              <a:rPr lang="ru-RU" sz="3200" dirty="0"/>
              <a:t>, стан </a:t>
            </a:r>
            <a:r>
              <a:rPr lang="ru-RU" sz="3200" dirty="0" err="1"/>
              <a:t>атмосфери</a:t>
            </a:r>
            <a:r>
              <a:rPr lang="ru-RU" sz="3200" dirty="0"/>
              <a:t> — </a:t>
            </a:r>
            <a:r>
              <a:rPr lang="ru-RU" sz="3200" dirty="0" err="1"/>
              <a:t>метеорологія</a:t>
            </a:r>
            <a:r>
              <a:rPr lang="ru-RU" sz="3200" dirty="0"/>
              <a:t>, </a:t>
            </a:r>
            <a:r>
              <a:rPr lang="ru-RU" sz="3200" dirty="0" err="1"/>
              <a:t>сукупність</a:t>
            </a:r>
            <a:r>
              <a:rPr lang="ru-RU" sz="3200" dirty="0"/>
              <a:t> </a:t>
            </a:r>
            <a:r>
              <a:rPr lang="ru-RU" sz="3200" dirty="0" err="1"/>
              <a:t>проявів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 на </a:t>
            </a:r>
            <a:r>
              <a:rPr lang="ru-RU" sz="3200" dirty="0" err="1"/>
              <a:t>планеті</a:t>
            </a:r>
            <a:r>
              <a:rPr lang="ru-RU" sz="3200" dirty="0"/>
              <a:t> — </a:t>
            </a:r>
            <a:r>
              <a:rPr lang="ru-RU" sz="3200" dirty="0" err="1"/>
              <a:t>біологія</a:t>
            </a:r>
            <a:r>
              <a:rPr lang="ru-RU" sz="3200" dirty="0"/>
              <a:t>. </a:t>
            </a:r>
            <a:r>
              <a:rPr lang="ru-RU" sz="3200" dirty="0" err="1"/>
              <a:t>Географія</a:t>
            </a:r>
            <a:r>
              <a:rPr lang="ru-RU" sz="3200" dirty="0"/>
              <a:t> </a:t>
            </a:r>
            <a:r>
              <a:rPr lang="ru-RU" sz="3200" dirty="0" err="1"/>
              <a:t>дає</a:t>
            </a:r>
            <a:r>
              <a:rPr lang="ru-RU" sz="3200" dirty="0"/>
              <a:t> </a:t>
            </a:r>
            <a:r>
              <a:rPr lang="ru-RU" sz="3200" dirty="0" err="1"/>
              <a:t>опис</a:t>
            </a:r>
            <a:r>
              <a:rPr lang="ru-RU" sz="3200" dirty="0"/>
              <a:t> </a:t>
            </a:r>
            <a:r>
              <a:rPr lang="ru-RU" sz="3200" dirty="0" err="1"/>
              <a:t>особливостей</a:t>
            </a:r>
            <a:r>
              <a:rPr lang="ru-RU" sz="3200" dirty="0"/>
              <a:t> </a:t>
            </a:r>
            <a:r>
              <a:rPr lang="ru-RU" sz="3200" dirty="0" err="1"/>
              <a:t>рельєфу</a:t>
            </a:r>
            <a:r>
              <a:rPr lang="ru-RU" sz="3200" dirty="0"/>
              <a:t> </a:t>
            </a:r>
            <a:r>
              <a:rPr lang="ru-RU" sz="3200" dirty="0" err="1"/>
              <a:t>поверхні</a:t>
            </a:r>
            <a:r>
              <a:rPr lang="ru-RU" sz="3200" dirty="0"/>
              <a:t> </a:t>
            </a:r>
            <a:r>
              <a:rPr lang="ru-RU" sz="3200" dirty="0" err="1"/>
              <a:t>планети</a:t>
            </a:r>
            <a:r>
              <a:rPr lang="ru-RU" sz="3200" dirty="0"/>
              <a:t> — </a:t>
            </a:r>
            <a:r>
              <a:rPr lang="ru-RU" sz="3200" dirty="0" err="1"/>
              <a:t>океанів</a:t>
            </a:r>
            <a:r>
              <a:rPr lang="ru-RU" sz="3200" dirty="0"/>
              <a:t>, </a:t>
            </a:r>
            <a:r>
              <a:rPr lang="ru-RU" sz="3200" dirty="0" err="1"/>
              <a:t>морів</a:t>
            </a:r>
            <a:r>
              <a:rPr lang="ru-RU" sz="3200" dirty="0"/>
              <a:t>, озер та </a:t>
            </a:r>
            <a:r>
              <a:rPr lang="ru-RU" sz="3200" dirty="0" err="1"/>
              <a:t>рік</a:t>
            </a:r>
            <a:r>
              <a:rPr lang="ru-RU" sz="3200" dirty="0"/>
              <a:t>, </a:t>
            </a:r>
            <a:r>
              <a:rPr lang="ru-RU" sz="3200" dirty="0" err="1"/>
              <a:t>материків</a:t>
            </a:r>
            <a:r>
              <a:rPr lang="ru-RU" sz="3200" dirty="0"/>
              <a:t> та </a:t>
            </a:r>
            <a:r>
              <a:rPr lang="ru-RU" sz="3200" dirty="0" err="1"/>
              <a:t>островів</a:t>
            </a:r>
            <a:r>
              <a:rPr lang="ru-RU" sz="3200" dirty="0"/>
              <a:t>, </a:t>
            </a:r>
            <a:r>
              <a:rPr lang="ru-RU" sz="3200" dirty="0" err="1"/>
              <a:t>гір</a:t>
            </a:r>
            <a:r>
              <a:rPr lang="ru-RU" sz="3200" dirty="0"/>
              <a:t> та долин, а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людські</a:t>
            </a:r>
            <a:r>
              <a:rPr lang="ru-RU" sz="3200" dirty="0"/>
              <a:t> </a:t>
            </a:r>
            <a:r>
              <a:rPr lang="ru-RU" sz="3200" dirty="0" err="1"/>
              <a:t>поселення</a:t>
            </a:r>
            <a:r>
              <a:rPr lang="ru-RU" sz="3200" dirty="0"/>
              <a:t> й </a:t>
            </a:r>
            <a:r>
              <a:rPr lang="ru-RU" sz="3200" dirty="0" err="1"/>
              <a:t>суспільні</a:t>
            </a:r>
            <a:r>
              <a:rPr lang="ru-RU" sz="3200" dirty="0"/>
              <a:t> </a:t>
            </a:r>
            <a:r>
              <a:rPr lang="ru-RU" sz="3200" dirty="0" err="1"/>
              <a:t>утворення</a:t>
            </a:r>
            <a:r>
              <a:rPr lang="ru-RU" sz="3200" dirty="0"/>
              <a:t>: </a:t>
            </a:r>
            <a:r>
              <a:rPr lang="ru-RU" sz="3200" dirty="0" err="1"/>
              <a:t>міста</a:t>
            </a:r>
            <a:r>
              <a:rPr lang="ru-RU" sz="3200" dirty="0"/>
              <a:t> й села, </a:t>
            </a:r>
            <a:r>
              <a:rPr lang="ru-RU" sz="2800" dirty="0" err="1"/>
              <a:t>держави</a:t>
            </a:r>
            <a:r>
              <a:rPr lang="ru-RU" sz="3200" dirty="0"/>
              <a:t>, </a:t>
            </a:r>
            <a:r>
              <a:rPr lang="ru-RU" sz="3200" dirty="0" err="1"/>
              <a:t>економічні</a:t>
            </a:r>
            <a:r>
              <a:rPr lang="ru-RU" sz="3200" dirty="0"/>
              <a:t> </a:t>
            </a:r>
            <a:r>
              <a:rPr lang="ru-RU" sz="3200" dirty="0" err="1"/>
              <a:t>райони</a:t>
            </a:r>
            <a:r>
              <a:rPr lang="ru-RU" sz="3200" dirty="0"/>
              <a:t> </a:t>
            </a:r>
            <a:r>
              <a:rPr lang="ru-RU" sz="3200" dirty="0" err="1"/>
              <a:t>тощо</a:t>
            </a:r>
            <a:r>
              <a:rPr lang="ru-RU" sz="32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4698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42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052"/>
            <a:ext cx="8892480" cy="413102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400" dirty="0"/>
              <a:t>Земля </a:t>
            </a:r>
            <a:r>
              <a:rPr lang="ru-RU" sz="2400" dirty="0" err="1"/>
              <a:t>обертається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Сонця</a:t>
            </a:r>
            <a:r>
              <a:rPr lang="ru-RU" sz="2400" dirty="0"/>
              <a:t> </a:t>
            </a:r>
            <a:r>
              <a:rPr lang="ru-RU" sz="2400" dirty="0" err="1"/>
              <a:t>еліптичною</a:t>
            </a:r>
            <a:r>
              <a:rPr lang="ru-RU" sz="2400" dirty="0"/>
              <a:t> </a:t>
            </a:r>
            <a:r>
              <a:rPr lang="ru-RU" sz="2400" dirty="0" err="1"/>
              <a:t>орбітою</a:t>
            </a:r>
            <a:r>
              <a:rPr lang="ru-RU" sz="2400" dirty="0"/>
              <a:t> (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близькою</a:t>
            </a:r>
            <a:r>
              <a:rPr lang="ru-RU" sz="2400" dirty="0"/>
              <a:t> до </a:t>
            </a:r>
            <a:r>
              <a:rPr lang="ru-RU" sz="2400" dirty="0" err="1"/>
              <a:t>колової</a:t>
            </a:r>
            <a:r>
              <a:rPr lang="ru-RU" sz="2400" dirty="0"/>
              <a:t>)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середньою</a:t>
            </a:r>
            <a:r>
              <a:rPr lang="ru-RU" sz="2400" dirty="0"/>
              <a:t> </a:t>
            </a:r>
            <a:r>
              <a:rPr lang="ru-RU" sz="2400" dirty="0" err="1"/>
              <a:t>швидкістю</a:t>
            </a:r>
            <a:r>
              <a:rPr lang="ru-RU" sz="2400" dirty="0"/>
              <a:t> 29 785 м/с на </a:t>
            </a:r>
            <a:r>
              <a:rPr lang="ru-RU" sz="2400" dirty="0" err="1"/>
              <a:t>середній</a:t>
            </a:r>
            <a:r>
              <a:rPr lang="ru-RU" sz="2400" dirty="0"/>
              <a:t> </a:t>
            </a:r>
            <a:r>
              <a:rPr lang="ru-RU" sz="2400" dirty="0" err="1"/>
              <a:t>відстані</a:t>
            </a:r>
            <a:r>
              <a:rPr lang="ru-RU" sz="2400" dirty="0"/>
              <a:t> 149,6 млн км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періодом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приблизно</a:t>
            </a:r>
            <a:r>
              <a:rPr lang="ru-RU" sz="2400" dirty="0"/>
              <a:t> </a:t>
            </a:r>
            <a:r>
              <a:rPr lang="ru-RU" sz="2400" dirty="0" err="1"/>
              <a:t>дорівнює</a:t>
            </a:r>
            <a:r>
              <a:rPr lang="ru-RU" sz="2400" dirty="0"/>
              <a:t> 365,24 </a:t>
            </a:r>
            <a:r>
              <a:rPr lang="ru-RU" sz="2400" dirty="0" err="1"/>
              <a:t>доби</a:t>
            </a:r>
            <a:r>
              <a:rPr lang="ru-RU" sz="2400" dirty="0"/>
              <a:t> (</a:t>
            </a:r>
            <a:r>
              <a:rPr lang="ru-RU" sz="2400" dirty="0" err="1"/>
              <a:t>зоряний</a:t>
            </a:r>
            <a:r>
              <a:rPr lang="ru-RU" sz="2400" dirty="0"/>
              <a:t> </a:t>
            </a:r>
            <a:r>
              <a:rPr lang="ru-RU" sz="2400" dirty="0" err="1"/>
              <a:t>рік</a:t>
            </a:r>
            <a:r>
              <a:rPr lang="ru-RU" sz="2400" dirty="0"/>
              <a:t>). Земля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супутник</a:t>
            </a:r>
            <a:r>
              <a:rPr lang="ru-RU" sz="2400" dirty="0"/>
              <a:t> — </a:t>
            </a:r>
            <a:r>
              <a:rPr lang="ru-RU" sz="2400" dirty="0" err="1"/>
              <a:t>Місяць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обертається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на </a:t>
            </a:r>
            <a:r>
              <a:rPr lang="ru-RU" sz="2400" dirty="0" err="1"/>
              <a:t>середній</a:t>
            </a:r>
            <a:r>
              <a:rPr lang="ru-RU" sz="2400" dirty="0"/>
              <a:t> </a:t>
            </a:r>
            <a:r>
              <a:rPr lang="ru-RU" sz="2400" dirty="0" err="1"/>
              <a:t>відстані</a:t>
            </a:r>
            <a:r>
              <a:rPr lang="ru-RU" sz="2400" dirty="0"/>
              <a:t> 384 400 км. </a:t>
            </a:r>
            <a:r>
              <a:rPr lang="ru-RU" sz="2400" dirty="0" err="1"/>
              <a:t>Нахил</a:t>
            </a:r>
            <a:r>
              <a:rPr lang="ru-RU" sz="2400" dirty="0"/>
              <a:t> </a:t>
            </a:r>
            <a:r>
              <a:rPr lang="ru-RU" sz="2400" dirty="0" err="1"/>
              <a:t>земної</a:t>
            </a:r>
            <a:r>
              <a:rPr lang="ru-RU" sz="2400" dirty="0"/>
              <a:t> </a:t>
            </a:r>
            <a:r>
              <a:rPr lang="ru-RU" sz="2400" dirty="0" err="1"/>
              <a:t>осі</a:t>
            </a:r>
            <a:r>
              <a:rPr lang="ru-RU" sz="2400" dirty="0"/>
              <a:t> до </a:t>
            </a:r>
            <a:r>
              <a:rPr lang="ru-RU" sz="2400" dirty="0" err="1"/>
              <a:t>площини</a:t>
            </a:r>
            <a:r>
              <a:rPr lang="ru-RU" sz="2400" dirty="0"/>
              <a:t> </a:t>
            </a:r>
            <a:r>
              <a:rPr lang="ru-RU" sz="2400" dirty="0" err="1"/>
              <a:t>екліптики</a:t>
            </a:r>
            <a:r>
              <a:rPr lang="ru-RU" sz="2400" dirty="0"/>
              <a:t> становить 66°33′22″.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обертання</a:t>
            </a:r>
            <a:r>
              <a:rPr lang="ru-RU" sz="2400" dirty="0"/>
              <a:t> </a:t>
            </a:r>
            <a:r>
              <a:rPr lang="ru-RU" sz="2400" dirty="0" err="1"/>
              <a:t>планети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своєї</a:t>
            </a:r>
            <a:r>
              <a:rPr lang="ru-RU" sz="2400" dirty="0"/>
              <a:t> </a:t>
            </a:r>
            <a:r>
              <a:rPr lang="ru-RU" sz="2400" dirty="0" err="1"/>
              <a:t>осі</a:t>
            </a:r>
            <a:r>
              <a:rPr lang="ru-RU" sz="2400" dirty="0"/>
              <a:t> 23 год 56 </a:t>
            </a:r>
            <a:r>
              <a:rPr lang="ru-RU" sz="2400" dirty="0" err="1"/>
              <a:t>хв</a:t>
            </a:r>
            <a:r>
              <a:rPr lang="ru-RU" sz="2400" dirty="0"/>
              <a:t> 4,1 с. </a:t>
            </a:r>
            <a:r>
              <a:rPr lang="ru-RU" sz="2400" dirty="0" err="1"/>
              <a:t>Обертання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своєї</a:t>
            </a:r>
            <a:r>
              <a:rPr lang="ru-RU" sz="2400" dirty="0"/>
              <a:t> </a:t>
            </a:r>
            <a:r>
              <a:rPr lang="ru-RU" sz="2400" dirty="0" err="1"/>
              <a:t>осі</a:t>
            </a:r>
            <a:r>
              <a:rPr lang="ru-RU" sz="2400" dirty="0"/>
              <a:t> </a:t>
            </a:r>
            <a:r>
              <a:rPr lang="ru-RU" sz="2400" dirty="0" err="1"/>
              <a:t>викликає</a:t>
            </a:r>
            <a:r>
              <a:rPr lang="ru-RU" sz="2400" dirty="0"/>
              <a:t> </a:t>
            </a:r>
            <a:r>
              <a:rPr lang="ru-RU" sz="2400" dirty="0" err="1"/>
              <a:t>зміну</a:t>
            </a:r>
            <a:r>
              <a:rPr lang="ru-RU" sz="2400" dirty="0"/>
              <a:t> дня і </a:t>
            </a:r>
            <a:r>
              <a:rPr lang="ru-RU" sz="2400" dirty="0" err="1"/>
              <a:t>ночі</a:t>
            </a:r>
            <a:r>
              <a:rPr lang="ru-RU" sz="2400" dirty="0"/>
              <a:t>, а </a:t>
            </a:r>
            <a:r>
              <a:rPr lang="ru-RU" sz="2400" dirty="0" err="1"/>
              <a:t>нахил</a:t>
            </a:r>
            <a:r>
              <a:rPr lang="ru-RU" sz="2400" dirty="0"/>
              <a:t> </a:t>
            </a:r>
            <a:r>
              <a:rPr lang="ru-RU" sz="2400" dirty="0" err="1"/>
              <a:t>осі</a:t>
            </a:r>
            <a:r>
              <a:rPr lang="ru-RU" sz="2400" dirty="0"/>
              <a:t> до </a:t>
            </a:r>
            <a:r>
              <a:rPr lang="ru-RU" sz="2400" dirty="0" err="1"/>
              <a:t>екліптики</a:t>
            </a:r>
            <a:r>
              <a:rPr lang="ru-RU" sz="2400" dirty="0"/>
              <a:t> разом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обертанням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Сонця</a:t>
            </a:r>
            <a:r>
              <a:rPr lang="ru-RU" sz="2400" dirty="0"/>
              <a:t> — </a:t>
            </a:r>
            <a:r>
              <a:rPr lang="ru-RU" sz="2400" dirty="0" err="1"/>
              <a:t>зміну</a:t>
            </a:r>
            <a:r>
              <a:rPr lang="ru-RU" sz="2400" dirty="0"/>
              <a:t> </a:t>
            </a:r>
            <a:r>
              <a:rPr lang="ru-RU" sz="2400" dirty="0" err="1"/>
              <a:t>пір</a:t>
            </a:r>
            <a:r>
              <a:rPr lang="ru-RU" sz="2400" dirty="0"/>
              <a:t> року.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596">
            <a:off x="4346337" y="3916558"/>
            <a:ext cx="4153482" cy="2729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89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88640"/>
            <a:ext cx="6096000" cy="3657599"/>
          </a:xfrm>
        </p:spPr>
        <p:txBody>
          <a:bodyPr/>
          <a:lstStyle/>
          <a:p>
            <a:pPr marL="18288" indent="0">
              <a:buNone/>
            </a:pPr>
            <a:r>
              <a:rPr lang="ru-RU" dirty="0"/>
              <a:t>Форма </a:t>
            </a:r>
            <a:r>
              <a:rPr lang="ru-RU" dirty="0" err="1"/>
              <a:t>Землі</a:t>
            </a:r>
            <a:r>
              <a:rPr lang="ru-RU" dirty="0"/>
              <a:t> — </a:t>
            </a:r>
            <a:r>
              <a:rPr lang="ru-RU" dirty="0" err="1"/>
              <a:t>геоїд</a:t>
            </a:r>
            <a:r>
              <a:rPr lang="ru-RU" dirty="0"/>
              <a:t>. </a:t>
            </a:r>
            <a:r>
              <a:rPr lang="ru-RU" dirty="0" err="1"/>
              <a:t>Середній</a:t>
            </a:r>
            <a:r>
              <a:rPr lang="ru-RU" dirty="0"/>
              <a:t> </a:t>
            </a:r>
            <a:r>
              <a:rPr lang="ru-RU" dirty="0" err="1"/>
              <a:t>радіус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становить 6371,032 км, </a:t>
            </a:r>
            <a:r>
              <a:rPr lang="ru-RU" dirty="0" err="1"/>
              <a:t>екваторіальний</a:t>
            </a:r>
            <a:r>
              <a:rPr lang="ru-RU" dirty="0"/>
              <a:t> — 6378,16 км, </a:t>
            </a:r>
            <a:r>
              <a:rPr lang="ru-RU" dirty="0" err="1"/>
              <a:t>полярний</a:t>
            </a:r>
            <a:r>
              <a:rPr lang="ru-RU" dirty="0"/>
              <a:t> — 6356,777 км.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 510 млн км², </a:t>
            </a:r>
            <a:r>
              <a:rPr lang="ru-RU" dirty="0" err="1"/>
              <a:t>об'єм</a:t>
            </a:r>
            <a:r>
              <a:rPr lang="ru-RU" dirty="0"/>
              <a:t> — 1,083·1012 км³,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густина</a:t>
            </a:r>
            <a:r>
              <a:rPr lang="ru-RU" dirty="0"/>
              <a:t> — 5518 кг/м³.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становить 5976·1021 кг. Земля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магнітне</a:t>
            </a:r>
            <a:r>
              <a:rPr lang="ru-RU" dirty="0"/>
              <a:t> і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пов'язане</a:t>
            </a:r>
            <a:r>
              <a:rPr lang="ru-RU" dirty="0"/>
              <a:t> з ним </a:t>
            </a:r>
            <a:r>
              <a:rPr lang="ru-RU" dirty="0" err="1"/>
              <a:t>електричне</a:t>
            </a:r>
            <a:r>
              <a:rPr lang="ru-RU" dirty="0"/>
              <a:t> </a:t>
            </a:r>
            <a:r>
              <a:rPr lang="ru-RU" dirty="0" smtClean="0"/>
              <a:t>поля. </a:t>
            </a:r>
            <a:r>
              <a:rPr lang="ru-RU" dirty="0" err="1"/>
              <a:t>Гравітаційне</a:t>
            </a:r>
            <a:r>
              <a:rPr lang="ru-RU" dirty="0"/>
              <a:t> поле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зумовлює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близьку</a:t>
            </a:r>
            <a:r>
              <a:rPr lang="ru-RU" dirty="0"/>
              <a:t> до </a:t>
            </a:r>
            <a:r>
              <a:rPr lang="ru-RU" dirty="0" err="1"/>
              <a:t>сферичної</a:t>
            </a:r>
            <a:r>
              <a:rPr lang="ru-RU" dirty="0"/>
              <a:t> форму й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64296" cy="236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4" y="2553203"/>
            <a:ext cx="2683363" cy="261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30" y="3466729"/>
            <a:ext cx="3312368" cy="325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83034"/>
            <a:ext cx="2736305" cy="2736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157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6096000" cy="3657599"/>
          </a:xfrm>
        </p:spPr>
        <p:txBody>
          <a:bodyPr/>
          <a:lstStyle/>
          <a:p>
            <a:pPr marL="18288" indent="0">
              <a:buNone/>
            </a:pPr>
            <a:r>
              <a:rPr lang="ru-RU" dirty="0" err="1"/>
              <a:t>Генеральна</a:t>
            </a:r>
            <a:r>
              <a:rPr lang="ru-RU" dirty="0"/>
              <a:t> </a:t>
            </a:r>
            <a:r>
              <a:rPr lang="ru-RU" dirty="0" err="1"/>
              <a:t>особливість</a:t>
            </a:r>
            <a:r>
              <a:rPr lang="ru-RU" dirty="0"/>
              <a:t> </a:t>
            </a:r>
            <a:r>
              <a:rPr lang="ru-RU" dirty="0" err="1"/>
              <a:t>будови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розподілі</a:t>
            </a:r>
            <a:r>
              <a:rPr lang="ru-RU" dirty="0"/>
              <a:t> на материки і </a:t>
            </a:r>
            <a:r>
              <a:rPr lang="ru-RU" dirty="0" err="1"/>
              <a:t>океани</a:t>
            </a:r>
            <a:r>
              <a:rPr lang="ru-RU" dirty="0"/>
              <a:t>. Велика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зайнята</a:t>
            </a:r>
            <a:r>
              <a:rPr lang="ru-RU" dirty="0"/>
              <a:t> </a:t>
            </a:r>
            <a:r>
              <a:rPr lang="ru-RU" dirty="0" err="1"/>
              <a:t>Світовим</a:t>
            </a:r>
            <a:r>
              <a:rPr lang="ru-RU" dirty="0"/>
              <a:t> океаном (361,1 млн км²; 70,8 </a:t>
            </a:r>
            <a:r>
              <a:rPr lang="ru-RU" dirty="0" smtClean="0"/>
              <a:t>%),</a:t>
            </a:r>
            <a:r>
              <a:rPr lang="ru-RU" dirty="0">
                <a:effectLst/>
              </a:rPr>
              <a:t> </a:t>
            </a:r>
            <a:endParaRPr lang="ru-RU" dirty="0" smtClean="0">
              <a:effectLst/>
            </a:endParaRPr>
          </a:p>
          <a:p>
            <a:pPr marL="18288" indent="0">
              <a:buNone/>
            </a:pPr>
            <a:r>
              <a:rPr lang="ru-RU" dirty="0" err="1">
                <a:effectLst/>
              </a:rPr>
              <a:t>Середня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глибина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світового</a:t>
            </a:r>
            <a:r>
              <a:rPr lang="ru-RU" dirty="0">
                <a:effectLst/>
              </a:rPr>
              <a:t> океану </a:t>
            </a:r>
            <a:r>
              <a:rPr lang="ru-RU" dirty="0" err="1">
                <a:effectLst/>
              </a:rPr>
              <a:t>приблизно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дорівнює</a:t>
            </a:r>
            <a:r>
              <a:rPr lang="ru-RU" dirty="0">
                <a:effectLst/>
              </a:rPr>
              <a:t> 3800 м (</a:t>
            </a:r>
            <a:r>
              <a:rPr lang="ru-RU" dirty="0" err="1">
                <a:effectLst/>
              </a:rPr>
              <a:t>найбільша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глибина</a:t>
            </a:r>
            <a:r>
              <a:rPr lang="ru-RU" dirty="0">
                <a:effectLst/>
              </a:rPr>
              <a:t> 11020 м — </a:t>
            </a:r>
            <a:r>
              <a:rPr lang="ru-RU" dirty="0" err="1">
                <a:effectLst/>
                <a:hlinkClick r:id="rId2" tooltip="Маріанський жолоб"/>
              </a:rPr>
              <a:t>Маріанський</a:t>
            </a:r>
            <a:r>
              <a:rPr lang="ru-RU" dirty="0">
                <a:effectLst/>
                <a:hlinkClick r:id="rId2" tooltip="Маріанський жолоб"/>
              </a:rPr>
              <a:t> </a:t>
            </a:r>
            <a:r>
              <a:rPr lang="ru-RU" dirty="0" err="1">
                <a:effectLst/>
                <a:hlinkClick r:id="rId2" tooltip="Маріанський жолоб"/>
              </a:rPr>
              <a:t>жолоб</a:t>
            </a:r>
            <a:r>
              <a:rPr lang="ru-RU" dirty="0">
                <a:effectLst/>
              </a:rPr>
              <a:t> (западина) у </a:t>
            </a:r>
            <a:r>
              <a:rPr lang="ru-RU" dirty="0">
                <a:effectLst/>
                <a:hlinkClick r:id="rId3" tooltip="Тихий океан"/>
              </a:rPr>
              <a:t>Тихому </a:t>
            </a:r>
            <a:r>
              <a:rPr lang="ru-RU" dirty="0" err="1">
                <a:effectLst/>
                <a:hlinkClick r:id="rId3" tooltip="Тихий океан"/>
              </a:rPr>
              <a:t>океані</a:t>
            </a:r>
            <a:r>
              <a:rPr lang="ru-RU" dirty="0">
                <a:effectLst/>
              </a:rPr>
              <a:t>). </a:t>
            </a:r>
            <a:r>
              <a:rPr lang="ru-RU" dirty="0" err="1">
                <a:effectLst/>
              </a:rPr>
              <a:t>Обсяг</a:t>
            </a:r>
            <a:r>
              <a:rPr lang="ru-RU" dirty="0">
                <a:effectLst/>
              </a:rPr>
              <a:t> води на </a:t>
            </a:r>
            <a:r>
              <a:rPr lang="ru-RU" dirty="0" err="1">
                <a:effectLst/>
              </a:rPr>
              <a:t>планеті</a:t>
            </a:r>
            <a:r>
              <a:rPr lang="ru-RU" dirty="0">
                <a:effectLst/>
              </a:rPr>
              <a:t> становить 1370 млн км³, </a:t>
            </a:r>
            <a:r>
              <a:rPr lang="ru-RU" dirty="0" err="1">
                <a:effectLst/>
              </a:rPr>
              <a:t>середня</a:t>
            </a:r>
            <a:r>
              <a:rPr lang="ru-RU" dirty="0">
                <a:effectLst/>
              </a:rPr>
              <a:t> </a:t>
            </a:r>
            <a:r>
              <a:rPr lang="ru-RU" dirty="0" err="1">
                <a:effectLst/>
                <a:hlinkClick r:id="rId4" tooltip="Солоність"/>
              </a:rPr>
              <a:t>солоність</a:t>
            </a:r>
            <a:r>
              <a:rPr lang="ru-RU" dirty="0">
                <a:effectLst/>
              </a:rPr>
              <a:t> 35 ‰ (</a:t>
            </a:r>
            <a:r>
              <a:rPr lang="ru-RU" dirty="0">
                <a:effectLst/>
                <a:hlinkClick r:id="rId5" tooltip="Грам"/>
              </a:rPr>
              <a:t>г</a:t>
            </a:r>
            <a:r>
              <a:rPr lang="ru-RU" dirty="0">
                <a:effectLst/>
              </a:rPr>
              <a:t>/</a:t>
            </a:r>
            <a:r>
              <a:rPr lang="ru-RU" dirty="0">
                <a:effectLst/>
                <a:hlinkClick r:id="rId6" tooltip="Літр"/>
              </a:rPr>
              <a:t>л</a:t>
            </a:r>
            <a:r>
              <a:rPr lang="ru-RU" dirty="0">
                <a:effectLst/>
              </a:rPr>
              <a:t>).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58">
            <a:off x="4494312" y="3194871"/>
            <a:ext cx="4401846" cy="3213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4587"/>
            <a:ext cx="3924465" cy="2609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644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608168" cy="36575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400" dirty="0"/>
              <a:t> </a:t>
            </a:r>
            <a:r>
              <a:rPr lang="ru-RU" sz="2800" dirty="0" err="1"/>
              <a:t>С</a:t>
            </a:r>
            <a:r>
              <a:rPr lang="ru-RU" sz="2800" dirty="0" err="1" smtClean="0"/>
              <a:t>уходіл</a:t>
            </a:r>
            <a:r>
              <a:rPr lang="ru-RU" sz="2400" dirty="0" smtClean="0"/>
              <a:t> </a:t>
            </a:r>
            <a:r>
              <a:rPr lang="ru-RU" sz="2400" dirty="0"/>
              <a:t>становить 149,1 млн км² (29,2 %), і </a:t>
            </a:r>
            <a:r>
              <a:rPr lang="ru-RU" sz="2400" dirty="0" err="1"/>
              <a:t>утворює</a:t>
            </a:r>
            <a:r>
              <a:rPr lang="ru-RU" sz="2400" dirty="0"/>
              <a:t> </a:t>
            </a:r>
            <a:r>
              <a:rPr lang="ru-RU" sz="2400" dirty="0" err="1"/>
              <a:t>шість</a:t>
            </a:r>
            <a:r>
              <a:rPr lang="ru-RU" sz="2400" dirty="0"/>
              <a:t> </a:t>
            </a:r>
            <a:r>
              <a:rPr lang="ru-RU" sz="2400" dirty="0" err="1"/>
              <a:t>материків</a:t>
            </a:r>
            <a:r>
              <a:rPr lang="ru-RU" sz="2400" dirty="0"/>
              <a:t> (</a:t>
            </a:r>
            <a:r>
              <a:rPr lang="ru-RU" sz="2400" dirty="0" err="1"/>
              <a:t>Євразію</a:t>
            </a:r>
            <a:r>
              <a:rPr lang="ru-RU" sz="2400" dirty="0"/>
              <a:t>, Африку, </a:t>
            </a:r>
            <a:r>
              <a:rPr lang="ru-RU" sz="2400" dirty="0" err="1"/>
              <a:t>Північну</a:t>
            </a:r>
            <a:r>
              <a:rPr lang="ru-RU" sz="2400" dirty="0"/>
              <a:t> Америку, </a:t>
            </a:r>
            <a:r>
              <a:rPr lang="ru-RU" sz="2400" dirty="0" err="1"/>
              <a:t>Південну</a:t>
            </a:r>
            <a:r>
              <a:rPr lang="ru-RU" sz="2400" dirty="0"/>
              <a:t> Америку, Антарктиду і </a:t>
            </a:r>
            <a:r>
              <a:rPr lang="ru-RU" sz="2400" dirty="0" err="1"/>
              <a:t>Австралію</a:t>
            </a:r>
            <a:r>
              <a:rPr lang="ru-RU" sz="2400" dirty="0"/>
              <a:t>) і </a:t>
            </a:r>
            <a:r>
              <a:rPr lang="ru-RU" sz="2400" dirty="0" err="1"/>
              <a:t>острови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підіймається</a:t>
            </a:r>
            <a:r>
              <a:rPr lang="ru-RU" sz="2400" dirty="0"/>
              <a:t> над </a:t>
            </a:r>
            <a:r>
              <a:rPr lang="ru-RU" sz="2400" dirty="0" err="1"/>
              <a:t>рівнем</a:t>
            </a:r>
            <a:r>
              <a:rPr lang="ru-RU" sz="2400" dirty="0"/>
              <a:t> </a:t>
            </a:r>
            <a:r>
              <a:rPr lang="ru-RU" sz="2400" dirty="0" err="1"/>
              <a:t>світового</a:t>
            </a:r>
            <a:r>
              <a:rPr lang="ru-RU" sz="2400" dirty="0"/>
              <a:t> океану в </a:t>
            </a:r>
            <a:r>
              <a:rPr lang="ru-RU" sz="2400" dirty="0" err="1"/>
              <a:t>середньому</a:t>
            </a:r>
            <a:r>
              <a:rPr lang="ru-RU" sz="2400" dirty="0"/>
              <a:t> на 875 м (</a:t>
            </a:r>
            <a:r>
              <a:rPr lang="ru-RU" sz="2400" dirty="0" err="1"/>
              <a:t>найбільша</a:t>
            </a:r>
            <a:r>
              <a:rPr lang="ru-RU" sz="2400" dirty="0"/>
              <a:t> </a:t>
            </a:r>
            <a:r>
              <a:rPr lang="ru-RU" sz="2400" dirty="0" err="1"/>
              <a:t>висота</a:t>
            </a:r>
            <a:r>
              <a:rPr lang="ru-RU" sz="2400" dirty="0"/>
              <a:t> 8848 м — гора Джомолунгма), гори </a:t>
            </a:r>
            <a:r>
              <a:rPr lang="ru-RU" sz="2400" dirty="0" err="1"/>
              <a:t>займають</a:t>
            </a:r>
            <a:r>
              <a:rPr lang="ru-RU" sz="2400" dirty="0"/>
              <a:t> </a:t>
            </a:r>
            <a:r>
              <a:rPr lang="ru-RU" sz="2400" dirty="0" err="1"/>
              <a:t>понад</a:t>
            </a:r>
            <a:r>
              <a:rPr lang="ru-RU" sz="2400" dirty="0"/>
              <a:t> 1/3 </a:t>
            </a:r>
            <a:r>
              <a:rPr lang="ru-RU" sz="2400" dirty="0" err="1"/>
              <a:t>поверхні</a:t>
            </a:r>
            <a:r>
              <a:rPr lang="ru-RU" sz="2400" dirty="0"/>
              <a:t> суходолу.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81271"/>
            <a:ext cx="4608512" cy="31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16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6096000" cy="36575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400" dirty="0" err="1"/>
              <a:t>Пустелі</a:t>
            </a:r>
            <a:r>
              <a:rPr lang="ru-RU" sz="2400" dirty="0"/>
              <a:t> </a:t>
            </a:r>
            <a:r>
              <a:rPr lang="ru-RU" sz="2400" dirty="0" err="1"/>
              <a:t>вкривають</a:t>
            </a:r>
            <a:r>
              <a:rPr lang="ru-RU" sz="2400" dirty="0"/>
              <a:t> </a:t>
            </a:r>
            <a:r>
              <a:rPr lang="ru-RU" sz="2400" dirty="0" err="1"/>
              <a:t>приблизно</a:t>
            </a:r>
            <a:r>
              <a:rPr lang="ru-RU" sz="2400" dirty="0"/>
              <a:t> 20 % </a:t>
            </a:r>
            <a:r>
              <a:rPr lang="ru-RU" sz="2400" dirty="0" err="1"/>
              <a:t>поверхні</a:t>
            </a:r>
            <a:r>
              <a:rPr lang="ru-RU" sz="2400" dirty="0"/>
              <a:t> суходолу, </a:t>
            </a:r>
            <a:r>
              <a:rPr lang="ru-RU" sz="2400" dirty="0" err="1"/>
              <a:t>ліси</a:t>
            </a:r>
            <a:r>
              <a:rPr lang="ru-RU" sz="2400" dirty="0"/>
              <a:t> — </a:t>
            </a:r>
            <a:r>
              <a:rPr lang="ru-RU" sz="2400" dirty="0" err="1"/>
              <a:t>близько</a:t>
            </a:r>
            <a:r>
              <a:rPr lang="ru-RU" sz="2400" dirty="0"/>
              <a:t> 30 %, </a:t>
            </a:r>
            <a:r>
              <a:rPr lang="ru-RU" sz="2400" dirty="0" err="1"/>
              <a:t>льодовики</a:t>
            </a:r>
            <a:r>
              <a:rPr lang="ru-RU" sz="2400" dirty="0"/>
              <a:t> — </a:t>
            </a:r>
            <a:r>
              <a:rPr lang="ru-RU" sz="2400" dirty="0" err="1"/>
              <a:t>понад</a:t>
            </a:r>
            <a:r>
              <a:rPr lang="ru-RU" sz="2400" dirty="0"/>
              <a:t> 10 %. </a:t>
            </a:r>
            <a:r>
              <a:rPr lang="ru-RU" sz="2400" dirty="0" err="1"/>
              <a:t>Амплітуда</a:t>
            </a:r>
            <a:r>
              <a:rPr lang="ru-RU" sz="2400" dirty="0"/>
              <a:t> </a:t>
            </a:r>
            <a:r>
              <a:rPr lang="ru-RU" sz="2400" dirty="0" err="1"/>
              <a:t>висот</a:t>
            </a:r>
            <a:r>
              <a:rPr lang="ru-RU" sz="2400" dirty="0"/>
              <a:t> на </a:t>
            </a:r>
            <a:r>
              <a:rPr lang="ru-RU" sz="2400" dirty="0" err="1"/>
              <a:t>планеті</a:t>
            </a:r>
            <a:r>
              <a:rPr lang="ru-RU" sz="2400" dirty="0"/>
              <a:t> </a:t>
            </a:r>
            <a:r>
              <a:rPr lang="ru-RU" sz="2400" dirty="0" err="1"/>
              <a:t>сягає</a:t>
            </a:r>
            <a:r>
              <a:rPr lang="ru-RU" sz="2400" dirty="0"/>
              <a:t> 20 км.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500">
            <a:off x="5580112" y="2852936"/>
            <a:ext cx="3283758" cy="26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9" y="3286201"/>
            <a:ext cx="518759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8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7690048" cy="2455167"/>
          </a:xfrm>
        </p:spPr>
        <p:txBody>
          <a:bodyPr/>
          <a:lstStyle/>
          <a:p>
            <a:pPr marL="18288" indent="0">
              <a:buNone/>
            </a:pPr>
            <a:r>
              <a:rPr lang="vi-VN" dirty="0"/>
              <a:t>Літосфе́ра (від дав.-гр. </a:t>
            </a:r>
            <a:r>
              <a:rPr lang="el-GR" dirty="0"/>
              <a:t>Λίθος — </a:t>
            </a:r>
            <a:r>
              <a:rPr lang="vi-VN" dirty="0"/>
              <a:t>камінь і дав.-гр. </a:t>
            </a:r>
            <a:r>
              <a:rPr lang="el-GR" dirty="0"/>
              <a:t>σφαίρα — </a:t>
            </a:r>
            <a:r>
              <a:rPr lang="vi-VN" dirty="0"/>
              <a:t>куля, сфера) — верхня тверда оболонка земної кулі. До її складу входять земна кора та субстрат (верхня частина мантії Землі).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VLAD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6512257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999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187</TotalTime>
  <Words>789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Базовая</vt:lpstr>
      <vt:lpstr>Земля та її екологічна  система</vt:lpstr>
      <vt:lpstr>Земля́ — третя від Сонця планета Сонячної системи, єдина планета, на якій відоме життя, домівка людства. Земля належить до планет земної групи і є найбільшою з цих планет у Сонячній системі. Землю іноді називають світом.</vt:lpstr>
      <vt:lpstr>Вивчення Землі як небесного тіла належить до царини астрономії, будову і склад Землі вивчає геологія, стан атмосфери — метеорологія, сукупність проявів життя на планеті — біологія. Географія дає опис особливостей рельєфу поверхні планети — океанів, морів, озер та рік, материків та островів, гір та долин, а також людські поселення й суспільні утворення: міста й села, держави, економічні райони тощо.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Атмосфера Землі (від грец. άτμός — пара і σφαῖρα — куля)— атмосфера планети Земля, одна з геосфер, суміш газів, що оточують Землю, та утримуються завдяки силі тяжіння. </vt:lpstr>
      <vt:lpstr>Презентация PowerPoint</vt:lpstr>
      <vt:lpstr>Презентация PowerPoint</vt:lpstr>
      <vt:lpstr>Презентация PowerPoint</vt:lpstr>
      <vt:lpstr>Погода і клімат</vt:lpstr>
      <vt:lpstr>Магнітне поле Землі (рос. магнитное поле Земли (геомагнитное поле), англ. geomagnetic field, Earth’s magnetism, terrestrial magnetic field, нім. Magnetfeld n der Erde (geomagnetisches Feld n)) – силове поле, виникнення якого зумовлене джерелами, що знаходяться в земній кулі та навколоземному просторі (магнітосфері та іоносфері).</vt:lpstr>
      <vt:lpstr>Презентация PowerPoint</vt:lpstr>
      <vt:lpstr>Підготував учень 11 класу Діденко Владислав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14</cp:revision>
  <dcterms:created xsi:type="dcterms:W3CDTF">2014-05-12T17:08:58Z</dcterms:created>
  <dcterms:modified xsi:type="dcterms:W3CDTF">2014-05-13T21:27:11Z</dcterms:modified>
</cp:coreProperties>
</file>