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</a:rPr>
              <a:t>Презентація на тему: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6000" i="1" dirty="0" smtClean="0">
                <a:solidFill>
                  <a:schemeClr val="bg1"/>
                </a:solidFill>
              </a:rPr>
              <a:t>“Арабські цифри”</a:t>
            </a:r>
            <a:endParaRPr lang="ru-RU" sz="6000" i="1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animashky.ru/flist/3dalfavit/40/f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09575" cy="552451"/>
          </a:xfrm>
          <a:prstGeom prst="rect">
            <a:avLst/>
          </a:prstGeom>
          <a:noFill/>
        </p:spPr>
      </p:pic>
      <p:pic>
        <p:nvPicPr>
          <p:cNvPr id="28676" name="Picture 4" descr="http://animashky.ru/flist/3dalfavit/40/f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8" y="500042"/>
            <a:ext cx="409575" cy="552451"/>
          </a:xfrm>
          <a:prstGeom prst="rect">
            <a:avLst/>
          </a:prstGeom>
          <a:noFill/>
        </p:spPr>
      </p:pic>
      <p:pic>
        <p:nvPicPr>
          <p:cNvPr id="28678" name="Picture 6" descr="http://animashky.ru/flist/3dalfavit/40/f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257175" cy="628651"/>
          </a:xfrm>
          <a:prstGeom prst="rect">
            <a:avLst/>
          </a:prstGeom>
          <a:noFill/>
        </p:spPr>
      </p:pic>
      <p:pic>
        <p:nvPicPr>
          <p:cNvPr id="28680" name="Picture 8" descr="http://animashky.ru/flist/3dalfavit/40/f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2071678"/>
            <a:ext cx="409575" cy="523875"/>
          </a:xfrm>
          <a:prstGeom prst="rect">
            <a:avLst/>
          </a:prstGeom>
          <a:noFill/>
        </p:spPr>
      </p:pic>
      <p:pic>
        <p:nvPicPr>
          <p:cNvPr id="28682" name="Picture 10" descr="http://animashky.ru/flist/3dalfavit/40/f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214422"/>
            <a:ext cx="381000" cy="581026"/>
          </a:xfrm>
          <a:prstGeom prst="rect">
            <a:avLst/>
          </a:prstGeom>
          <a:noFill/>
        </p:spPr>
      </p:pic>
      <p:pic>
        <p:nvPicPr>
          <p:cNvPr id="28684" name="Picture 12" descr="http://animashky.ru/flist/3dalfavit/40/f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714620"/>
            <a:ext cx="304800" cy="590551"/>
          </a:xfrm>
          <a:prstGeom prst="rect">
            <a:avLst/>
          </a:prstGeom>
          <a:noFill/>
        </p:spPr>
      </p:pic>
      <p:pic>
        <p:nvPicPr>
          <p:cNvPr id="28686" name="Picture 14" descr="http://animashky.ru/flist/3dalfavit/40/f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3900" y="3571876"/>
            <a:ext cx="419100" cy="514351"/>
          </a:xfrm>
          <a:prstGeom prst="rect">
            <a:avLst/>
          </a:prstGeom>
          <a:noFill/>
        </p:spPr>
      </p:pic>
      <p:pic>
        <p:nvPicPr>
          <p:cNvPr id="28688" name="Picture 16" descr="http://animashky.ru/flist/3dalfavit/40/f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3500438"/>
            <a:ext cx="323850" cy="581026"/>
          </a:xfrm>
          <a:prstGeom prst="rect">
            <a:avLst/>
          </a:prstGeom>
          <a:noFill/>
        </p:spPr>
      </p:pic>
      <p:pic>
        <p:nvPicPr>
          <p:cNvPr id="28690" name="Picture 18" descr="http://animashky.ru/flist/3dalfavit/40/f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38" y="1285860"/>
            <a:ext cx="400050" cy="561975"/>
          </a:xfrm>
          <a:prstGeom prst="rect">
            <a:avLst/>
          </a:prstGeom>
          <a:noFill/>
        </p:spPr>
      </p:pic>
      <p:pic>
        <p:nvPicPr>
          <p:cNvPr id="28692" name="Picture 20" descr="http://animashky.ru/flist/3dalfavit/40/f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3900" y="4286256"/>
            <a:ext cx="400050" cy="542926"/>
          </a:xfrm>
          <a:prstGeom prst="rect">
            <a:avLst/>
          </a:prstGeom>
          <a:noFill/>
        </p:spPr>
      </p:pic>
      <p:pic>
        <p:nvPicPr>
          <p:cNvPr id="28694" name="Picture 22" descr="http://animashky.ru/flist/3dalfavit/40/f6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15338" y="2786058"/>
            <a:ext cx="400050" cy="523875"/>
          </a:xfrm>
          <a:prstGeom prst="rect">
            <a:avLst/>
          </a:prstGeom>
          <a:noFill/>
        </p:spPr>
      </p:pic>
      <p:pic>
        <p:nvPicPr>
          <p:cNvPr id="16" name="Picture 12" descr="http://animashky.ru/flist/3dalfavit/40/f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38" y="5000636"/>
            <a:ext cx="304800" cy="590551"/>
          </a:xfrm>
          <a:prstGeom prst="rect">
            <a:avLst/>
          </a:prstGeom>
          <a:noFill/>
        </p:spPr>
      </p:pic>
      <p:pic>
        <p:nvPicPr>
          <p:cNvPr id="17" name="Picture 8" descr="http://animashky.ru/flist/3dalfavit/40/f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357694"/>
            <a:ext cx="409575" cy="523875"/>
          </a:xfrm>
          <a:prstGeom prst="rect">
            <a:avLst/>
          </a:prstGeom>
          <a:noFill/>
        </p:spPr>
      </p:pic>
      <p:pic>
        <p:nvPicPr>
          <p:cNvPr id="18" name="Picture 18" descr="http://animashky.ru/flist/3dalfavit/40/f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5072074"/>
            <a:ext cx="400050" cy="561975"/>
          </a:xfrm>
          <a:prstGeom prst="rect">
            <a:avLst/>
          </a:prstGeom>
          <a:noFill/>
        </p:spPr>
      </p:pic>
      <p:pic>
        <p:nvPicPr>
          <p:cNvPr id="19" name="Picture 6" descr="http://animashky.ru/flist/3dalfavit/40/f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5786454"/>
            <a:ext cx="257175" cy="628651"/>
          </a:xfrm>
          <a:prstGeom prst="rect">
            <a:avLst/>
          </a:prstGeom>
          <a:noFill/>
        </p:spPr>
      </p:pic>
      <p:pic>
        <p:nvPicPr>
          <p:cNvPr id="20" name="Picture 14" descr="http://animashky.ru/flist/3dalfavit/40/f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857892"/>
            <a:ext cx="419100" cy="514351"/>
          </a:xfrm>
          <a:prstGeom prst="rect">
            <a:avLst/>
          </a:prstGeom>
          <a:noFill/>
        </p:spPr>
      </p:pic>
      <p:pic>
        <p:nvPicPr>
          <p:cNvPr id="28696" name="Picture 24" descr="Работаю!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4414" y="4786322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7"/>
            <a:ext cx="8229600" cy="41434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</a:t>
            </a:r>
            <a:r>
              <a:rPr lang="uk-UA" sz="3900" dirty="0" smtClean="0">
                <a:solidFill>
                  <a:schemeClr val="bg1"/>
                </a:solidFill>
              </a:rPr>
              <a:t>Секрет арабських цифр</a:t>
            </a:r>
            <a:endParaRPr lang="ru-RU" sz="3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3000" dirty="0" smtClean="0">
                <a:solidFill>
                  <a:schemeClr val="bg1"/>
                </a:solidFill>
              </a:rPr>
              <a:t>    Згідно з популярою традицією , що досі поширена у Єгипті і Північній Африці ,</a:t>
            </a:r>
          </a:p>
          <a:p>
            <a:pPr>
              <a:buNone/>
            </a:pPr>
            <a:r>
              <a:rPr lang="uk-UA" sz="3000" dirty="0" smtClean="0">
                <a:solidFill>
                  <a:schemeClr val="bg1"/>
                </a:solidFill>
              </a:rPr>
              <a:t>    « арабські » цифри є винаходом скляра - </a:t>
            </a:r>
            <a:r>
              <a:rPr lang="uk-UA" sz="3000" dirty="0" err="1" smtClean="0">
                <a:solidFill>
                  <a:schemeClr val="bg1"/>
                </a:solidFill>
              </a:rPr>
              <a:t>геометрика</a:t>
            </a:r>
            <a:r>
              <a:rPr lang="uk-UA" sz="3000" dirty="0" smtClean="0">
                <a:solidFill>
                  <a:schemeClr val="bg1"/>
                </a:solidFill>
              </a:rPr>
              <a:t> . Він вважав,що дев'ятьом цифрам треба надати форму , яка відповідала б їхньому значенню і запропонував для цього фігури з відповідною кількістю кутів .Якщо зробити певні переміщення цих фігур , то  разом вони складуть арабський вислів : « Моя мета - обчислення » ( араб. </a:t>
            </a:r>
            <a:r>
              <a:rPr lang="ru-RU" sz="3000" dirty="0" smtClean="0">
                <a:solidFill>
                  <a:schemeClr val="bg1"/>
                </a:solidFill>
              </a:rPr>
              <a:t>وهدفي حساب</a:t>
            </a:r>
            <a:r>
              <a:rPr lang="uk-UA" sz="3000" dirty="0" smtClean="0">
                <a:solidFill>
                  <a:schemeClr val="bg1"/>
                </a:solidFill>
              </a:rPr>
              <a:t> )</a:t>
            </a:r>
            <a:endParaRPr lang="ru-RU" sz="3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0482" name="Picture 2" descr="https://encrypted-tbn3.gstatic.com/images?q=tbn:ANd9GcTNr_XV4vp0rldl5DFeAITC2BU6aVjEhOFmyIZpsztTYNYsRf-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429132"/>
            <a:ext cx="814393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525963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Написання арабських цифр складалося з відрізків прямих ліній , де кількість кутів відповідала величині знаку. </a:t>
            </a:r>
            <a:r>
              <a:rPr lang="ru-RU" dirty="0" smtClean="0">
                <a:solidFill>
                  <a:schemeClr val="bg1"/>
                </a:solidFill>
              </a:rPr>
              <a:t>Ймовірно , хтось з арабських математиків колись запропонував ідею - зв'язати числове значення цифри з кількістю кутів в її накресленні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Почему да отчего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929066"/>
            <a:ext cx="8286808" cy="246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0 - цифра без </a:t>
            </a:r>
            <a:r>
              <a:rPr lang="ru-RU" dirty="0" err="1" smtClean="0">
                <a:solidFill>
                  <a:schemeClr val="bg1"/>
                </a:solidFill>
              </a:rPr>
              <a:t>єдиного</a:t>
            </a:r>
            <a:r>
              <a:rPr lang="ru-RU" dirty="0" smtClean="0">
                <a:solidFill>
                  <a:schemeClr val="bg1"/>
                </a:solidFill>
              </a:rPr>
              <a:t> кута </a:t>
            </a:r>
          </a:p>
          <a:p>
            <a:endParaRPr lang="ru-RU" dirty="0"/>
          </a:p>
        </p:txBody>
      </p:sp>
      <p:pic>
        <p:nvPicPr>
          <p:cNvPr id="1026" name="Picture 2" descr="C:\Documents and Settings\Hakker\Рабочий стол\цифры\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28670"/>
            <a:ext cx="4143372" cy="5429288"/>
          </a:xfrm>
          <a:prstGeom prst="rect">
            <a:avLst/>
          </a:prstGeom>
          <a:noFill/>
        </p:spPr>
      </p:pic>
      <p:pic>
        <p:nvPicPr>
          <p:cNvPr id="1027" name="Picture 3" descr="C:\Documents and Settings\Hakker\Рабочий стол\цифры\ноль угл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478634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ttp://animashky.ru/flist/3dwebdiz/6/1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52648">
            <a:off x="1857356" y="2714620"/>
            <a:ext cx="207170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1 - </a:t>
            </a:r>
            <a:r>
              <a:rPr lang="ru-RU" dirty="0" err="1" smtClean="0">
                <a:solidFill>
                  <a:schemeClr val="bg1"/>
                </a:solidFill>
              </a:rPr>
              <a:t>містить</a:t>
            </a:r>
            <a:r>
              <a:rPr lang="ru-RU" dirty="0" smtClean="0">
                <a:solidFill>
                  <a:schemeClr val="bg1"/>
                </a:solidFill>
              </a:rPr>
              <a:t> один </a:t>
            </a:r>
            <a:r>
              <a:rPr lang="ru-RU" dirty="0" err="1" smtClean="0">
                <a:solidFill>
                  <a:schemeClr val="bg1"/>
                </a:solidFill>
              </a:rPr>
              <a:t>гострий</a:t>
            </a:r>
            <a:r>
              <a:rPr lang="ru-RU" dirty="0" smtClean="0">
                <a:solidFill>
                  <a:schemeClr val="bg1"/>
                </a:solidFill>
              </a:rPr>
              <a:t> кут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Hakker\Рабочий стол\цифры\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642918"/>
            <a:ext cx="5286412" cy="5929354"/>
          </a:xfrm>
          <a:prstGeom prst="rect">
            <a:avLst/>
          </a:prstGeom>
          <a:noFill/>
        </p:spPr>
      </p:pic>
      <p:pic>
        <p:nvPicPr>
          <p:cNvPr id="2051" name="Picture 3" descr="C:\Documents and Settings\Hakker\Рабочий стол\цифры\углы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4143404" cy="480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87044">
            <a:off x="2538644" y="2511934"/>
            <a:ext cx="438150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2 - </a:t>
            </a:r>
            <a:r>
              <a:rPr lang="ru-RU" dirty="0" err="1" smtClean="0">
                <a:solidFill>
                  <a:schemeClr val="bg1"/>
                </a:solidFill>
              </a:rPr>
              <a:t>містить</a:t>
            </a:r>
            <a:r>
              <a:rPr lang="ru-RU" dirty="0" smtClean="0">
                <a:solidFill>
                  <a:schemeClr val="bg1"/>
                </a:solidFill>
              </a:rPr>
              <a:t> два </a:t>
            </a:r>
            <a:r>
              <a:rPr lang="ru-RU" dirty="0" err="1" smtClean="0">
                <a:solidFill>
                  <a:schemeClr val="bg1"/>
                </a:solidFill>
              </a:rPr>
              <a:t>гострих</a:t>
            </a:r>
            <a:r>
              <a:rPr lang="ru-RU" dirty="0" smtClean="0">
                <a:solidFill>
                  <a:schemeClr val="bg1"/>
                </a:solidFill>
              </a:rPr>
              <a:t> кут</a:t>
            </a:r>
            <a:r>
              <a:rPr lang="uk-UA" dirty="0" smtClean="0">
                <a:solidFill>
                  <a:schemeClr val="bg1"/>
                </a:solidFill>
              </a:rPr>
              <a:t>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Hakker\Рабочий стол\цифры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60"/>
            <a:ext cx="5786446" cy="5715040"/>
          </a:xfrm>
          <a:prstGeom prst="rect">
            <a:avLst/>
          </a:prstGeom>
          <a:noFill/>
        </p:spPr>
      </p:pic>
      <p:pic>
        <p:nvPicPr>
          <p:cNvPr id="3075" name="Picture 3" descr="C:\Documents and Settings\Hakker\Рабочий стол\цифры\углы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857652" cy="454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429132"/>
            <a:ext cx="438150" cy="381001"/>
          </a:xfrm>
          <a:prstGeom prst="rect">
            <a:avLst/>
          </a:prstGeom>
          <a:noFill/>
        </p:spPr>
      </p:pic>
      <p:pic>
        <p:nvPicPr>
          <p:cNvPr id="3083" name="Picture 11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143768" y="2143116"/>
            <a:ext cx="438150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3 - </a:t>
            </a:r>
            <a:r>
              <a:rPr lang="ru-RU" dirty="0" err="1" smtClean="0">
                <a:solidFill>
                  <a:schemeClr val="bg1"/>
                </a:solidFill>
              </a:rPr>
              <a:t>містить</a:t>
            </a:r>
            <a:r>
              <a:rPr lang="ru-RU" dirty="0" smtClean="0">
                <a:solidFill>
                  <a:schemeClr val="bg1"/>
                </a:solidFill>
              </a:rPr>
              <a:t> три </a:t>
            </a:r>
            <a:r>
              <a:rPr lang="ru-RU" dirty="0" err="1" smtClean="0">
                <a:solidFill>
                  <a:schemeClr val="bg1"/>
                </a:solidFill>
              </a:rPr>
              <a:t>гострих</a:t>
            </a:r>
            <a:r>
              <a:rPr lang="ru-RU" dirty="0" smtClean="0">
                <a:solidFill>
                  <a:schemeClr val="bg1"/>
                </a:solidFill>
              </a:rPr>
              <a:t> кут</a:t>
            </a:r>
            <a:r>
              <a:rPr lang="uk-UA" dirty="0" smtClean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 ( </a:t>
            </a:r>
            <a:r>
              <a:rPr lang="ru-RU" dirty="0" err="1" smtClean="0">
                <a:solidFill>
                  <a:schemeClr val="bg1"/>
                </a:solidFill>
              </a:rPr>
              <a:t>правильне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арабське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накреслення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</a:t>
            </a:r>
            <a:r>
              <a:rPr lang="uk-UA" dirty="0" smtClean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фри </a:t>
            </a:r>
            <a:r>
              <a:rPr lang="uk-UA" dirty="0" smtClean="0">
                <a:solidFill>
                  <a:schemeClr val="bg1"/>
                </a:solidFill>
              </a:rPr>
              <a:t>виходить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написанні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цифри</a:t>
            </a:r>
            <a:r>
              <a:rPr lang="ru-RU" dirty="0" smtClean="0">
                <a:solidFill>
                  <a:schemeClr val="bg1"/>
                </a:solidFill>
              </a:rPr>
              <a:t> 3 при </a:t>
            </a:r>
            <a:r>
              <a:rPr lang="ru-RU" dirty="0" err="1" smtClean="0">
                <a:solidFill>
                  <a:schemeClr val="bg1"/>
                </a:solidFill>
              </a:rPr>
              <a:t>заповненні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поштового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індексу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конверті</a:t>
            </a:r>
            <a:r>
              <a:rPr lang="ru-RU" dirty="0" smtClean="0">
                <a:solidFill>
                  <a:schemeClr val="bg1"/>
                </a:solidFill>
              </a:rPr>
              <a:t> 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Documents and Settings\Hakker\Рабочий стол\цифры\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3"/>
            <a:ext cx="4357718" cy="4851045"/>
          </a:xfrm>
          <a:prstGeom prst="rect">
            <a:avLst/>
          </a:prstGeom>
          <a:noFill/>
        </p:spPr>
      </p:pic>
      <p:pic>
        <p:nvPicPr>
          <p:cNvPr id="4099" name="Picture 3" descr="C:\Documents and Settings\Hakker\Рабочий стол\цифры\углы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428868"/>
            <a:ext cx="3857652" cy="392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000504"/>
            <a:ext cx="438150" cy="381001"/>
          </a:xfrm>
          <a:prstGeom prst="rect">
            <a:avLst/>
          </a:prstGeom>
          <a:noFill/>
        </p:spPr>
      </p:pic>
      <p:pic>
        <p:nvPicPr>
          <p:cNvPr id="4107" name="Picture 11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3071802" y="5143512"/>
            <a:ext cx="438150" cy="381001"/>
          </a:xfrm>
          <a:prstGeom prst="rect">
            <a:avLst/>
          </a:prstGeom>
          <a:noFill/>
        </p:spPr>
      </p:pic>
      <p:pic>
        <p:nvPicPr>
          <p:cNvPr id="4109" name="Picture 13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928926" y="2857496"/>
            <a:ext cx="438150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4 - </a:t>
            </a:r>
            <a:r>
              <a:rPr lang="ru-RU" dirty="0" err="1" smtClean="0">
                <a:solidFill>
                  <a:schemeClr val="bg1"/>
                </a:solidFill>
              </a:rPr>
              <a:t>містить</a:t>
            </a:r>
            <a:r>
              <a:rPr lang="ru-RU" dirty="0" smtClean="0">
                <a:solidFill>
                  <a:schemeClr val="bg1"/>
                </a:solidFill>
              </a:rPr>
              <a:t> 4 </a:t>
            </a:r>
            <a:r>
              <a:rPr lang="ru-RU" dirty="0" err="1" smtClean="0">
                <a:solidFill>
                  <a:schemeClr val="bg1"/>
                </a:solidFill>
              </a:rPr>
              <a:t>прямих</a:t>
            </a:r>
            <a:r>
              <a:rPr lang="ru-RU" dirty="0" smtClean="0">
                <a:solidFill>
                  <a:schemeClr val="bg1"/>
                </a:solidFill>
              </a:rPr>
              <a:t> кут</a:t>
            </a:r>
            <a:r>
              <a:rPr lang="uk-UA" dirty="0" smtClean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саме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пояснюється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наявність</a:t>
            </a:r>
            <a:r>
              <a:rPr lang="ru-RU" dirty="0" smtClean="0">
                <a:solidFill>
                  <a:schemeClr val="bg1"/>
                </a:solidFill>
              </a:rPr>
              <a:t> « хвостика » </a:t>
            </a:r>
            <a:r>
              <a:rPr lang="ru-RU" dirty="0" err="1" smtClean="0">
                <a:solidFill>
                  <a:schemeClr val="bg1"/>
                </a:solidFill>
              </a:rPr>
              <a:t>вн</a:t>
            </a:r>
            <a:r>
              <a:rPr lang="uk-UA" dirty="0" err="1" smtClean="0">
                <a:solidFill>
                  <a:schemeClr val="bg1"/>
                </a:solidFill>
              </a:rPr>
              <a:t>изу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</a:t>
            </a:r>
            <a:r>
              <a:rPr lang="uk-UA" dirty="0" smtClean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фри , </a:t>
            </a:r>
            <a:r>
              <a:rPr lang="ru-RU" dirty="0" err="1" smtClean="0">
                <a:solidFill>
                  <a:schemeClr val="bg1"/>
                </a:solidFill>
              </a:rPr>
              <a:t>ніяк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впливає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впізнаваність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ідентифікацію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Hakker\Рабочий стол\цифры\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30"/>
            <a:ext cx="4887863" cy="4643470"/>
          </a:xfrm>
          <a:prstGeom prst="rect">
            <a:avLst/>
          </a:prstGeom>
          <a:noFill/>
        </p:spPr>
      </p:pic>
      <p:pic>
        <p:nvPicPr>
          <p:cNvPr id="5123" name="Picture 3" descr="C:\Documents and Settings\Hakker\Рабочий стол\цифры\углы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14554"/>
            <a:ext cx="4000528" cy="403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929066"/>
            <a:ext cx="438150" cy="381001"/>
          </a:xfrm>
          <a:prstGeom prst="rect">
            <a:avLst/>
          </a:prstGeom>
          <a:noFill/>
        </p:spPr>
      </p:pic>
      <p:pic>
        <p:nvPicPr>
          <p:cNvPr id="5127" name="Picture 7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375068">
            <a:off x="6500615" y="4382827"/>
            <a:ext cx="438150" cy="381001"/>
          </a:xfrm>
          <a:prstGeom prst="rect">
            <a:avLst/>
          </a:prstGeom>
          <a:noFill/>
        </p:spPr>
      </p:pic>
      <p:pic>
        <p:nvPicPr>
          <p:cNvPr id="5129" name="Picture 9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929066"/>
            <a:ext cx="438150" cy="381001"/>
          </a:xfrm>
          <a:prstGeom prst="rect">
            <a:avLst/>
          </a:prstGeom>
          <a:noFill/>
        </p:spPr>
      </p:pic>
      <p:pic>
        <p:nvPicPr>
          <p:cNvPr id="5131" name="Picture 11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857496"/>
            <a:ext cx="438150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7"/>
            <a:ext cx="5357850" cy="271464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5 - </a:t>
            </a:r>
            <a:r>
              <a:rPr lang="ru-RU" dirty="0" err="1" smtClean="0">
                <a:solidFill>
                  <a:schemeClr val="bg1"/>
                </a:solidFill>
              </a:rPr>
              <a:t>містить</a:t>
            </a:r>
            <a:r>
              <a:rPr lang="ru-RU" dirty="0" smtClean="0">
                <a:solidFill>
                  <a:schemeClr val="bg1"/>
                </a:solidFill>
              </a:rPr>
              <a:t> 5 </a:t>
            </a:r>
            <a:r>
              <a:rPr lang="ru-RU" dirty="0" err="1" smtClean="0">
                <a:solidFill>
                  <a:schemeClr val="bg1"/>
                </a:solidFill>
              </a:rPr>
              <a:t>прямих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кутів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призначення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нижнього</a:t>
            </a:r>
            <a:r>
              <a:rPr lang="ru-RU" dirty="0" smtClean="0">
                <a:solidFill>
                  <a:schemeClr val="bg1"/>
                </a:solidFill>
              </a:rPr>
              <a:t> хвостика - те ж </a:t>
            </a:r>
            <a:r>
              <a:rPr lang="ru-RU" dirty="0" err="1" smtClean="0">
                <a:solidFill>
                  <a:schemeClr val="bg1"/>
                </a:solidFill>
              </a:rPr>
              <a:t>саме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цифри</a:t>
            </a:r>
            <a:r>
              <a:rPr lang="ru-RU" dirty="0" smtClean="0">
                <a:solidFill>
                  <a:schemeClr val="bg1"/>
                </a:solidFill>
              </a:rPr>
              <a:t> 4 - </a:t>
            </a:r>
            <a:r>
              <a:rPr lang="ru-RU" dirty="0" err="1" smtClean="0">
                <a:solidFill>
                  <a:schemeClr val="bg1"/>
                </a:solidFill>
              </a:rPr>
              <a:t>добудова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останнього</a:t>
            </a:r>
            <a:r>
              <a:rPr lang="ru-RU" dirty="0" smtClean="0">
                <a:solidFill>
                  <a:schemeClr val="bg1"/>
                </a:solidFill>
              </a:rPr>
              <a:t> кута)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Documents and Settings\Hakker\Рабочий стол\цифры\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5000628" cy="6143668"/>
          </a:xfrm>
          <a:prstGeom prst="rect">
            <a:avLst/>
          </a:prstGeom>
          <a:noFill/>
        </p:spPr>
      </p:pic>
      <p:pic>
        <p:nvPicPr>
          <p:cNvPr id="6147" name="Picture 3" descr="C:\Documents and Settings\Hakker\Рабочий стол\цифры\углы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28934"/>
            <a:ext cx="330471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286124"/>
            <a:ext cx="438150" cy="381001"/>
          </a:xfrm>
          <a:prstGeom prst="rect">
            <a:avLst/>
          </a:prstGeom>
          <a:noFill/>
        </p:spPr>
      </p:pic>
      <p:pic>
        <p:nvPicPr>
          <p:cNvPr id="6151" name="Picture 7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071942"/>
            <a:ext cx="438150" cy="381001"/>
          </a:xfrm>
          <a:prstGeom prst="rect">
            <a:avLst/>
          </a:prstGeom>
          <a:noFill/>
        </p:spPr>
      </p:pic>
      <p:pic>
        <p:nvPicPr>
          <p:cNvPr id="6153" name="Picture 9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214546" y="5429264"/>
            <a:ext cx="438150" cy="381001"/>
          </a:xfrm>
          <a:prstGeom prst="rect">
            <a:avLst/>
          </a:prstGeom>
          <a:noFill/>
        </p:spPr>
      </p:pic>
      <p:pic>
        <p:nvPicPr>
          <p:cNvPr id="6155" name="Picture 11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357826"/>
            <a:ext cx="438150" cy="381001"/>
          </a:xfrm>
          <a:prstGeom prst="rect">
            <a:avLst/>
          </a:prstGeom>
          <a:noFill/>
        </p:spPr>
      </p:pic>
      <p:pic>
        <p:nvPicPr>
          <p:cNvPr id="6157" name="Picture 13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285984" y="4572008"/>
            <a:ext cx="438150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6 - </a:t>
            </a:r>
            <a:r>
              <a:rPr lang="ru-RU" dirty="0" err="1" smtClean="0">
                <a:solidFill>
                  <a:schemeClr val="bg1"/>
                </a:solidFill>
              </a:rPr>
              <a:t>містить</a:t>
            </a:r>
            <a:r>
              <a:rPr lang="ru-RU" dirty="0" smtClean="0">
                <a:solidFill>
                  <a:schemeClr val="bg1"/>
                </a:solidFill>
              </a:rPr>
              <a:t> 6 </a:t>
            </a:r>
            <a:r>
              <a:rPr lang="ru-RU" dirty="0" err="1" smtClean="0">
                <a:solidFill>
                  <a:schemeClr val="bg1"/>
                </a:solidFill>
              </a:rPr>
              <a:t>прямих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кутів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Hakker\Рабочий стол\цифры\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071966" cy="5316178"/>
          </a:xfrm>
          <a:prstGeom prst="rect">
            <a:avLst/>
          </a:prstGeom>
          <a:noFill/>
        </p:spPr>
      </p:pic>
      <p:pic>
        <p:nvPicPr>
          <p:cNvPr id="7171" name="Picture 3" descr="C:\Documents and Settings\Hakker\Рабочий стол\цифры\углы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14554"/>
            <a:ext cx="4286280" cy="409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500306"/>
            <a:ext cx="438150" cy="381001"/>
          </a:xfrm>
          <a:prstGeom prst="rect">
            <a:avLst/>
          </a:prstGeom>
          <a:noFill/>
        </p:spPr>
      </p:pic>
      <p:pic>
        <p:nvPicPr>
          <p:cNvPr id="7175" name="Picture 7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714752"/>
            <a:ext cx="438150" cy="381001"/>
          </a:xfrm>
          <a:prstGeom prst="rect">
            <a:avLst/>
          </a:prstGeom>
          <a:noFill/>
        </p:spPr>
      </p:pic>
      <p:pic>
        <p:nvPicPr>
          <p:cNvPr id="7177" name="Picture 9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143380"/>
            <a:ext cx="438150" cy="381001"/>
          </a:xfrm>
          <a:prstGeom prst="rect">
            <a:avLst/>
          </a:prstGeom>
          <a:noFill/>
        </p:spPr>
      </p:pic>
      <p:pic>
        <p:nvPicPr>
          <p:cNvPr id="7179" name="Picture 11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286388"/>
            <a:ext cx="438150" cy="381001"/>
          </a:xfrm>
          <a:prstGeom prst="rect">
            <a:avLst/>
          </a:prstGeom>
          <a:noFill/>
        </p:spPr>
      </p:pic>
      <p:pic>
        <p:nvPicPr>
          <p:cNvPr id="7181" name="Picture 13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143108" y="4143380"/>
            <a:ext cx="438150" cy="381001"/>
          </a:xfrm>
          <a:prstGeom prst="rect">
            <a:avLst/>
          </a:prstGeom>
          <a:noFill/>
        </p:spPr>
      </p:pic>
      <p:pic>
        <p:nvPicPr>
          <p:cNvPr id="7183" name="Picture 15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143108" y="5286388"/>
            <a:ext cx="438150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000628" cy="635798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7 - </a:t>
            </a:r>
            <a:r>
              <a:rPr lang="ru-RU" dirty="0" err="1" smtClean="0">
                <a:solidFill>
                  <a:schemeClr val="bg1"/>
                </a:solidFill>
              </a:rPr>
              <a:t>містить</a:t>
            </a:r>
            <a:r>
              <a:rPr lang="ru-RU" dirty="0" smtClean="0">
                <a:solidFill>
                  <a:schemeClr val="bg1"/>
                </a:solidFill>
              </a:rPr>
              <a:t> 7 </a:t>
            </a:r>
            <a:r>
              <a:rPr lang="ru-RU" dirty="0" err="1" smtClean="0">
                <a:solidFill>
                  <a:schemeClr val="bg1"/>
                </a:solidFill>
              </a:rPr>
              <a:t>прямих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гострих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кутів</a:t>
            </a:r>
            <a:r>
              <a:rPr lang="ru-RU" dirty="0" smtClean="0">
                <a:solidFill>
                  <a:schemeClr val="bg1"/>
                </a:solidFill>
              </a:rPr>
              <a:t> ( </a:t>
            </a:r>
            <a:r>
              <a:rPr lang="ru-RU" dirty="0" err="1" smtClean="0">
                <a:solidFill>
                  <a:schemeClr val="bg1"/>
                </a:solidFill>
              </a:rPr>
              <a:t>правильне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арабське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написання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</a:t>
            </a:r>
            <a:r>
              <a:rPr lang="uk-UA" dirty="0" smtClean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фри7 </a:t>
            </a:r>
            <a:r>
              <a:rPr lang="ru-RU" dirty="0" err="1" smtClean="0">
                <a:solidFill>
                  <a:schemeClr val="bg1"/>
                </a:solidFill>
              </a:rPr>
              <a:t>відрізняється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наведеного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малюнку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наявністю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дефіса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перетинає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прямим кутом </a:t>
            </a:r>
            <a:r>
              <a:rPr lang="ru-RU" dirty="0" err="1" smtClean="0">
                <a:solidFill>
                  <a:schemeClr val="bg1"/>
                </a:solidFill>
              </a:rPr>
              <a:t>вертикальну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лінію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посередині</a:t>
            </a:r>
            <a:r>
              <a:rPr lang="ru-RU" dirty="0" smtClean="0">
                <a:solidFill>
                  <a:schemeClr val="bg1"/>
                </a:solidFill>
              </a:rPr>
              <a:t> ( </a:t>
            </a:r>
            <a:r>
              <a:rPr lang="ru-RU" dirty="0" err="1" smtClean="0">
                <a:solidFill>
                  <a:schemeClr val="bg1"/>
                </a:solidFill>
              </a:rPr>
              <a:t>згадаємо</a:t>
            </a:r>
            <a:r>
              <a:rPr lang="ru-RU" dirty="0" smtClean="0">
                <a:solidFill>
                  <a:schemeClr val="bg1"/>
                </a:solidFill>
              </a:rPr>
              <a:t> , як ми </a:t>
            </a:r>
            <a:r>
              <a:rPr lang="ru-RU" dirty="0" err="1" smtClean="0">
                <a:solidFill>
                  <a:schemeClr val="bg1"/>
                </a:solidFill>
              </a:rPr>
              <a:t>пишемо</a:t>
            </a:r>
            <a:r>
              <a:rPr lang="ru-RU" dirty="0" smtClean="0">
                <a:solidFill>
                  <a:schemeClr val="bg1"/>
                </a:solidFill>
              </a:rPr>
              <a:t> цифру 7 ) 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дає</a:t>
            </a:r>
            <a:r>
              <a:rPr lang="ru-RU" dirty="0" smtClean="0">
                <a:solidFill>
                  <a:schemeClr val="bg1"/>
                </a:solidFill>
              </a:rPr>
              <a:t> 4 </a:t>
            </a:r>
            <a:r>
              <a:rPr lang="ru-RU" dirty="0" err="1" smtClean="0">
                <a:solidFill>
                  <a:schemeClr val="bg1"/>
                </a:solidFill>
              </a:rPr>
              <a:t>прямих</a:t>
            </a:r>
            <a:r>
              <a:rPr lang="ru-RU" dirty="0" smtClean="0">
                <a:solidFill>
                  <a:schemeClr val="bg1"/>
                </a:solidFill>
              </a:rPr>
              <a:t> кута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3 кута </a:t>
            </a:r>
            <a:r>
              <a:rPr lang="ru-RU" dirty="0" err="1" smtClean="0">
                <a:solidFill>
                  <a:schemeClr val="bg1"/>
                </a:solidFill>
              </a:rPr>
              <a:t>дає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верхня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ламана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лінія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Documents and Settings\Hakker\Рабочий стол\цифры\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-428652"/>
            <a:ext cx="4490361" cy="3929066"/>
          </a:xfrm>
          <a:prstGeom prst="rect">
            <a:avLst/>
          </a:prstGeom>
          <a:noFill/>
        </p:spPr>
      </p:pic>
      <p:pic>
        <p:nvPicPr>
          <p:cNvPr id="8195" name="Picture 3" descr="C:\Documents and Settings\Hakker\Рабочий стол\цифры\углы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876"/>
            <a:ext cx="3071834" cy="288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500570"/>
            <a:ext cx="438150" cy="381001"/>
          </a:xfrm>
          <a:prstGeom prst="rect">
            <a:avLst/>
          </a:prstGeom>
          <a:noFill/>
        </p:spPr>
      </p:pic>
      <p:pic>
        <p:nvPicPr>
          <p:cNvPr id="8199" name="Picture 7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857760"/>
            <a:ext cx="438150" cy="381001"/>
          </a:xfrm>
          <a:prstGeom prst="rect">
            <a:avLst/>
          </a:prstGeom>
          <a:noFill/>
        </p:spPr>
      </p:pic>
      <p:pic>
        <p:nvPicPr>
          <p:cNvPr id="8201" name="Picture 9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500702"/>
            <a:ext cx="438150" cy="381001"/>
          </a:xfrm>
          <a:prstGeom prst="rect">
            <a:avLst/>
          </a:prstGeom>
          <a:noFill/>
        </p:spPr>
      </p:pic>
      <p:pic>
        <p:nvPicPr>
          <p:cNvPr id="8203" name="Picture 11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643570" y="5500702"/>
            <a:ext cx="438150" cy="381001"/>
          </a:xfrm>
          <a:prstGeom prst="rect">
            <a:avLst/>
          </a:prstGeom>
          <a:noFill/>
        </p:spPr>
      </p:pic>
      <p:pic>
        <p:nvPicPr>
          <p:cNvPr id="8205" name="Picture 13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072198" y="4857760"/>
            <a:ext cx="438150" cy="381001"/>
          </a:xfrm>
          <a:prstGeom prst="rect">
            <a:avLst/>
          </a:prstGeom>
          <a:noFill/>
        </p:spPr>
      </p:pic>
      <p:pic>
        <p:nvPicPr>
          <p:cNvPr id="8207" name="Picture 15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143636" y="4500570"/>
            <a:ext cx="438150" cy="381001"/>
          </a:xfrm>
          <a:prstGeom prst="rect">
            <a:avLst/>
          </a:prstGeom>
          <a:noFill/>
        </p:spPr>
      </p:pic>
      <p:pic>
        <p:nvPicPr>
          <p:cNvPr id="8209" name="Picture 17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286512" y="3929066"/>
            <a:ext cx="438150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2886068" cy="1012823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План: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7143800" cy="414340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Індо-арабська</a:t>
            </a:r>
            <a:r>
              <a:rPr lang="uk-UA" dirty="0" smtClean="0">
                <a:solidFill>
                  <a:schemeClr val="bg1"/>
                </a:solidFill>
              </a:rPr>
              <a:t> система числення;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Походження;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Особливості;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Секрет арабських цифр;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 Автори, джерела </a:t>
            </a:r>
            <a:r>
              <a:rPr lang="uk-UA" dirty="0" err="1" smtClean="0">
                <a:solidFill>
                  <a:schemeClr val="bg1"/>
                </a:solidFill>
              </a:rPr>
              <a:t>інформаціі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9700" name="Picture 4" descr="http://animashky.ru/flist/3dwebdiz/5/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000768"/>
            <a:ext cx="4467225" cy="581026"/>
          </a:xfrm>
          <a:prstGeom prst="rect">
            <a:avLst/>
          </a:prstGeom>
          <a:noFill/>
        </p:spPr>
      </p:pic>
      <p:pic>
        <p:nvPicPr>
          <p:cNvPr id="29702" name="Picture 6" descr="http://animashky.ru/flist/3djivotnie/2/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28"/>
            <a:ext cx="847725" cy="762000"/>
          </a:xfrm>
          <a:prstGeom prst="rect">
            <a:avLst/>
          </a:prstGeom>
          <a:noFill/>
        </p:spPr>
      </p:pic>
      <p:sp>
        <p:nvSpPr>
          <p:cNvPr id="29704" name="AutoShape 8" descr="data:image/jpeg;base64,/9j/4AAQSkZJRgABAQAAAQABAAD/2wCEAAkGBxQSEhQUEhQUFBQXFxUUFxUVFxcVGBcXHBwXHBgVHBccHCggGB0lHBcXITEiJSkrLi4uHB8zODMsNygtLiwBCgoKDg0OGxAQGywkICYsLCwuOCwsLCwsLCwsLCwsLCwsLCwsLCw0LCwsLCwsLDQsLCwsLCwsLCwsLCwsLCwsLP/AABEIALwBDAMBIgACEQEDEQH/xAAcAAAABwEBAAAAAAAAAAAAAAAAAQIDBQYHBAj/xABCEAACAQIDBgMFBQcCBAcAAAABAgADEQQhMQUGEkFRYQdxgRMikaGxMlLB0fAUI0JicoLhkrIVU3PiCBckQ2ODw//EABoBAAIDAQEAAAAAAAAAAAAAAAABAgMEBQb/xAAvEQACAgIBAwEGBgIDAAAAAAAAAQIDBBESITFBBRMiMlFhcSOBkbHB8BXRFDOh/9oADAMBAAIRAxEAPwC8ARQEIRQMYDiR1YyI8piYxYEUBAsVGgE2jiCJtFrGAYEXaEIpYhhxSiEIsRAGgilECxSwAOGIIYMBBw4BFCAgCHAIq0AE2hxQEO0YBKIdooCHaACQIoCKtDAhsArQ7Q4IgBBBBAAQQQQAEEEEAKQsWojaxxYwFiOiNiOLAY4sWIkGOLEMAEMQRQEYBiOKI2ojgMAGsZilprxNpcAAaknIKB1JjNHFudQo/lGfxbn6SMx9Q1MWifw0l9of62yX4C5ncqzzXq/qNldnsq3r5myimLjtkvSIYXGvMRdpHYLE8LZ6HIyVqLN3pWa8irU37y7/AMMpur4SG7zL9vbVq/teIC1GAVgoAJFshpNQvMd2wf8A1WJ/6x+gnQu+Ew5L1W9HQNu4hdK1T/UYf/H8Qf8A3qn+oyMIMcTDOcwj+im2fpM238zm8pfNnVW27iVAZK1QEZ/aJ+s0HcTeRsXTK1be1TUjLiHW3IzNXwtQ5BHJ0twn8pe/DTYtSgj1KqlS+QByNr8x6D5yypy5F1DnzReLQxEgwxNZ0xQhxupUCgliABqTkB6yq7T8SNn0G4WrcR58Cs9vhATaXct8ORWwt4cNjFLYaqtQD7QFwy/1KbEeokrASewQQQQGCCCCAAggggAIIIIAUdY4I0scWMY4I4saEcWADoiwY0DFrESHlMUI2DFrANCxFRCiM7Qr+zpO3RSfW2XzibBIhdkHiNWqdalQ2/pX3V+hkmBOLA0OCmicwov55XkkuFLU3sbG3unvy+nzngreWVkvj3k2dRahHqNgSXwVbiSx1XL0kHhqvEtx6joRqI7kdfnHiZMsW3kl9GhWQ5rRNTGtuAjF4j/qsfkJqNCuVOWnSQ+3dzUrVmqh2UvYkZEXAtcdMrT0+JnrMi0lpo5WZjyUNIzsVeksezd7a1NVUhXVQALixsNMx2nVW3DI+zV9GX8QZBbV2dUwtvbKApNhUBut+hOqnzE08Zx6o5Xs7IdUXvZG99CoQtQeyY5AnNSfPl6y1IcuswxjpLr4ebdbiOGqNdbcVInUW1TytcjyMsrt29M0UZDb1I0K8ht496KGDQtVcXGig5k/hKxv3v4uFUpTN3Nxlr6dB3mJbT2lUxDl6jEkk5ch5TSaZ2KPTyWPfHf+vjSVUmnS5KCRfzlPEImP4XDPUdUpqXdiAFUXJPQCMyyk31ZY/DPF1KW0sMaV/fcU2HVG+0CO1uL+0T0xM58NNwBgrYjEWbEkWA1FIHUA82OhPoOp0QGI0VRaXUVDiSYAYFoqCFBAA4IUOAAghQ4AURY6gjQjiCMY4IsRsCFXqhVLHQAn4QGIx+0Eoi7G5OijUyHqbyt/CqjzuZXq+LNVi7G5bPyHIRVMTg5nqM+TjW9JHexPTocVKzq2WTB7yNf31BH8uRH5yy4WutRQyG4PyPQzNC1jJPZm1HpBgptf9XlOP6jZCX4j2v2Lcn02ucfw1pl+EjNuPc0qX324m/pTM/E2ldp7crA34z5GxE7P+JipVpuQAVBRumfMdM7fCaMj1OudU4w2nrpsw/422tqT7fQmbR5qrW4Q3Cv8up9YyDHFW+k8tVZOuW4PTJyin3E06QUWUW5+vXPUxwQsWppoXIyGZA1tzPoM4XFfSOyqyOnNNb+fkSafYfo0r3Y6KLmZ/tzeKrVqMFdlUGw4SR9NJoGEbPscpm29GyWw9dhb927Fqbcs9U8xr3HlO96Nx9lLXxb6/bwcz1JzUeh37B3oqUW/fFqlM6gm5XuL/SSu+e1KFfCOiMKhcZAcjqNdDcSis8KmJ2Y2NLRx4XyitdxQBCqutgBfv1jmAxJpVEqA2Km/pYznrZHP9Z5R+pgHqYavUUZImZ7k6fWRj3K4JuSKTtnHGtVZyb3OXlynIiliAASToALk9rCIaaD4JvS/a6y1OH2hpj2V+x98Dvbh9AZvNSXJlBq0WU2YMpGdmBU/AyT3X202CxNKugvwH3l+8hyZfUad7S8eNKUeOiyW9ot1JHMHPh9NZmQghzjxZ602ZjEr0kq0jxI6h1PY/jHsRiFRSzGwEz/wQxbPgGRsxTrOi/0kK1vixnR4mYh0FIZ8DHhJHI55eslXW5zUF5Ze7NVub8LZw7z72NUYpSyUfr1kZu/vJWw9UMWZ0OToxJBHVb6EcpBFoaaT1lWDTXXw1vfc8tdm3WT571rtrwbrgMalamtSmwZW0P4Ecj2nRMb3Z3hfCPcXak1uNOv8w6MPn9Nb2fjqddFqUmDKeY+hHIjpPO5uFLHl84+H/DO/h5sciOu0l3/2jpgggmI3AggggBQ0MfWMoI4IDHAZDb3Yrgw7AavZR9T9JMXkFvfhS9EMM+A8RHVdD8s5C1tQevkW1Jc1vtsrCSY2LhxUqBSbXv8ASRQ6x6jVKkFTYg5GeQet9T1y3rSHdsYb2OJ9mCSpTjFxmDexEFNcvrLFtHZYxApVrhW4M76WOdo7haeGpLm6MeZNj8BN9mE7Jp1rUWkYq82MIan1kVji/QjlKpOZwDUqlckZrqOg/CPU5zra1CTjvejoVT5xUvmXnYYV6KtzzBHcfoSWU20Eht2FtQJPNifkJLXne9Ox6vZRs4rZ5nNbV0op9Ni2zFjzykbg8AU9y91H2TzC8lPlpJEGKE1ZWHXkx4zM0LHDsJoUQuepjG0sAldClRQynkevIjoe86wYAZLGxKsePGCIzk59yg4/chgf3T3HR9R/cBn8JxUd0q4Oi+hmlGDhljqizHLFgygYPceo7XqlVXsbk9rafOXNdk0xQNELZCCpHW4sST1neIqSjCMexZXRGHY8z727BfBYhqTg2zZG5Mt8rdxoRIZGtmMiM7/keU9N7xbv0cZT9nWXiGoOhU9VOoMy3bfhPVUk4aoGX7tTI/6gLH4CWldlT3tGdVcS7243Zrc2Jb6whLTS8OMeWt7JfP2i2+t/lLbu5uFTwjJWx7h2B4lpJmtxoWJ+15ZDzgirhJsvHhhsY4TAU1YEPUJrODkQWtYHpZQolj2lgqdZDTqqGU6g/XtKjtDfxFFqaknrr/iVTGb01qpNyR6k/wCJtpwMifVLX36EZ5uPUuLe/t1LRV3RwlJuJ6rcOvAWB9LgXtKbt1aaYk/s/E1FsyDb923QXNyp6ajy0ZqYp31JMbE71GNdGSlZZvXjwcK/JolFxrrS3+oRkvu3t+phH4lzQ240OjDqOjd5EEQ0QkgKCSeQzJ7WHObJwjOLjNdDHCcoSUovTN02bj0r01qUzdW06jqD3BnTIPc3ZzYfCojizEs5HTiN7fC0nJ4u6MY2SUXtb6HsaZSlXGUl111BBBBKy0oixwGMcUcVoMkO3hOtxaMYrFrTTibSULbu/TAlaXllkB68/SRlJLuX00TtlqCJ/HbBYG9LT7p5dh2i9m7CYm9T3RfPO5mervZigbiqR25SwbE8Q3BC4lAy/fTJh3K6H5TmWYdM58ntHdjDMrr0tP8Acte9eJKikgyU5ZduUhAZY9oYdMZRDU2BBs1NxyP6yIlVx1T2GVf3OnMHuCJm9Sqm3Hivd+hX6dOK5KXSW/IoLO3CYckgAXJNpDYXb1AsFL8IvbiIPCO5yvNF2Rs9EAdSHJFww0seY/OYa8K62XHWkdDIyI0Q2+/gksNRCIqjQC3rHRG7xQM9PXBQiorsjyk5OUm2OgxV42DDvJkR0CGIgGKvGIOGIV4AYAKEXGuKOXgAq0LhhiHAAgglF8TAyhHF+E2BPIZy+XnLtHBJWptTqKGVgQQeYk65cZJkJx5RaMZItGSJbsTuFWU/uqiunL2lwwHQkA8XnIDaOAFC/tKgyP8ADz7Z6/CesWfQ0ny/LyeV/wAfepa4/n4OWmCbAXPS0m9n7qYmrb3OAa3c2+WsrlLeRqRvRQKfvH7Xyk/srxMxFO3taaVV7XRh653+Eptyrtfhx/U01enQX/ZL9CzYbcqkljXqk9h7o/EyzbGwWGp5UQl+2bfE5zMts76e0BamDxHk38P5yuVdr1ib+1cH+VitvQTncMrI37SWl/fCOjCrHp+CPX++T0UIuY3ul4gVqLBcSzVaOlznUXuDqw7H0mv4bELUVXRgysAysNCDoZz78edT6myFin2HYIUEoJlAUxYjaxbQJGe797bbjNNTa2X5mUcmSG36havUv94iRwEzT6s9RhVqFK156gvHFMsex90jiMK1ZWPHchF5Zcj5yvMhW4YWIJBB1BGokWnrZpqtjKbgn1Rc/Dbbvs6v7O5/d1D7t/4an/dp52nLv/jy9dk5A2+EqqMQQQbEG4I5GO4zFNVYu/2jqe/WCfu6K5Y0Xerf1+/gbBmteFmKdsKytcqj2UnkCLlfQ5+syK82vw+wns8HTvq5Ln1Nh8gI6/iI+oyX/Ge/mtFnEUIkRYmk8uGIVaqFUsxsBqYbMALnKZP4l7+WvQw5z5np3/IRMCT3n8Ukw7lKS8bdrZeZ5fOM7p+Li16yUMRR9majKiVEbiHExsAwIFhewuOukxVmJJJNydT1h0KpR0YGxVlYEagggwFs9XbT2ktFbk58hM62/wCJi0WKglmH8KWy825fWQXihvWxqGnSa18rjUKOnc/nMyvEPsaT/wCb+JBypLbozXP+2TuxPGdCQuKoNTGnHTPGB3KkA28r+Uxm8OAtnrnZ2Op16a1aLrUptmrKbg/o/CdU80+Hm+tTZ1YBizYZyPa09bf/ACoOTDp/EMuhHpPC11qItSmwZHUMrDMMpFwR2tGA4BFWgtFARiObHtw0nPRSZge3scatVugJm+7SpFqVRRzVh8p5xxAPGw/mYH4zfgR3Zt+EUXv3BJi0E6dl4YVa1KmxsHdEJ6BiAZoniRuxQo4L2lBFpvTItYfaXmp+956zp25EamuXkyRrc+xmpNpIYHY1etTerSpMyICSR21A+8ewvIsm80HcvfWlhsIaFRTxqWKkC6txZ59LGSvnOMdwW2RhFN9Sg0qg1ByIymueEG0y9Grh2OdNg6A8kfUDsGDf6pkNUWZiMgWJt0uby+eE9QjG5aNScH0sfqJXkx50Pa662Sg+M1o2QCHBBOAbzPlijCEXGSMk342eaOJY/wANT3lPfmP11lemy7y7FXFUuBsiM1bmDMp2nsetQYiohsP4gCVPry9ZRZHrs9B6fkxnBQb6okd2N56mEJUAPSYgsh16EqeRtbtlJvxB2KBbFUx7rW4/X7L/AIfCVzdzYdTFVAqghL+89slHPPmegmw43ArUpGkwupXgt2tFWm9p9hZlsabI2R+Lz9vqYUBCM7dq4BsPVak+qnI/eXk3r+c4mlTWjqxmpxUo9mOYSkXdVAuSQAO89B7Ow4p00QaKqr8BaY14e4L2uMp3zCXqH+3T52m2rLal5OT6tb7sYfn/AALEWIgRYl5wzOvFTfEYdfYUjeowz7ecxCpVLEsxuSbknmZavFTBVKW0Khe9n95DyK9B5EypCIGHEmHCgI69p4s1KjMc7/QTmMITs2QitXoq4upq0gw6qWW4+EQFx3e8LcXiaS1XZKCsAVDgs5B0JUW4R5m/lK3vPu/VwNY0a1jlxKy6OvUX08p6nVLTKPHfBj2dCpzBZb/CMZjInoLwO2z7bAGixu2Hcp/9be8nzLD+2efZqf8A4fsSRi8RT5PQD+qOo/8A0MQjdVWLAhXhyQAImD7/AOxzhsY+XuVf3iHl/MvoZvAMrm/O7Qx2HKCy1V96k/R+h7HQy/Ht9nYpELI8o6MJSSe0dvYiuipVqs6jkennqZH4jDvScpVQo65Mh1H5joecSondajYk31OftxYXKOJJbdnd6pjaoppcLkXe2SL+fQTV8T4eYN1UezK2AXiViCbczyJ72lduTCtpSHGtyXQxMr0mq+EuwXQNiXFgylKY0uLi7eWQA9ZN7N8PsHSYMUaoR/zGuP8ASLA+stiKAAAAAMgBkAOkx5WbGUeMPPcurpae2KgggnLNJn6xUbBigYxgr1gqlmNgMzKxid4ST7lNeG+rHM+kkN62P7M1uqg+VxKuBISejfhURsbcvBY8HvGOdK39JH0neu8VE68a+aypplGwxuJDkzfLCqkTW8OFwuMUfvAri/C+hHY31HaUPFbt11YhVFUcmpkNf01+Us7HLr5594KdMch8Mopde5fRXOlajLa+pKeG+79SgKlSsvAz8KqDa/DzJ6Z2+Ev1pnmHx7J9lmHkx/GWnYm3RUISpk50bke3nHDSWjFmUXWSdj/8J2KiGhgy05TIjePdyhjafBXTiANwQbMp6gjSUmv4YYTD0atS9SqwRivtCLA21soF/W80285Nq0uOjUXqjD5GAHliuLMR0JjcfxotUcfzN9TOeITFKItDYgg2INweh5GSu19jmlQwtcX4K1O9+jAkMPlIkGID1HubvGmOwtOspHFYLVX7lQAcS+XMdiJmHjbtxKj06KG/De9tL8/wmaYHaNWiSaVR6fFk3CxAYcrjQ+sZr12dizsWY6kwGImo+AFG+NrtyGH4fVqiW/2mZaJu3gNsc08NVxLDOswRP6Kd8/Vyw/tEBGqCM4zFrSUs5sB+so7M78WNotSVQMgVNvOMlFbeiVr+JGDp1OB2ZeptxW7kDMS07O2jSxCCpRqLUQ/xKbjy7HtPL4+d/nzJPWSmwNu1sHUFSg5U/wAQ1Vx0Zef1HIiXez6dzW8Va6PqbD4h1cP7PhqojvY2J1TuG1BmJ17cR4Xbh/t+tryS3n3lfFsWYFb6i+XkO0habydbmvIq8WHeaLDsberE4TKg9l1KkcQJ7g85o263irSqutLFqKLEgCqDemTyvfNPmO4mMcWeUC0rnr9I5JSL5UwktaPWIipQfCXb7YjDGjUJNShwgE6mmb8N+tiCPK0vkzyWno5lkHCTixUEK8ERAztWjgnNeOo0kMGJoh1KsLgggjtKVi8OabshvlmD1Xkfwl6kXtrZ/tUy+2M1P4eRtIyWzVi3+yn9CrI0UBGUPmOvbr85005Ud+L5A1i0ylk2Zs+nUoqxUXuQTnFvsBDoSPW8fHfUoll1wk4y8FYM6MEx4hbkb9+v4SUq7uNyYHzy/Od2yNh8BBexsb2Gd/PtFxZYsulLfIsxOl9bD4wCI4oSvfSWpHnpPb2PCE4uIgPnbn05/COpAieV9vUeDE1l6VH/ANxnBNm398NGxNdsRhnRWexdKhIBbIcQYA2v0tK/sjwlxDVF/aqiUqdwD7Ml3bsPdsvmfhARbN093kx2wqFKrkbVCjDVSKj8LfCZNvJu5XwNQpWXK9lqD7D+R5Hsc56Y2TgKdCilKkOGnTHAoGdgO/M3173h4/Z1OspSoiup1VlDA+YMAPJ5gAm/4/wrwFQkim1O/wDy3Kj4G4HpHcD4WbPp2LUme336jkeouAfhDQGK7qbtVtoVxSojSxeoR7tNfvE9ei6meodk4BMPSp0aQslNVRR2A59T3jezNnUsOgShTSkmvCihRfmbDUztBgA5K5vvu6MbQKXCuuaNyv0PYyw3hEwGnp7PMePwT0KjU6qlXU5g/UdR3nOxynoLendajjEs4s4+zUH2l/Mdpi+9G7FfBt+8Usl8qii6nz+6fOXxkmdCq5SWn3INTOrY+HFavSpk8KvUpoW6BmAJHexnIlLr8I6Lj8O0mWms+Im7+EpYO1FKdOqlihQDitzDHVr97zJcLXLKD+rySxm261VOB24uRY6mcNNABYaSMFLyV1QnHuy9+DWK4cfw8no1BbyKt+Bm5iYV4PYcttAMNEpVGPrZRn5n6zdRIW9zJl/H+Qd4LwrwAyoymbCOU+saUxYMkMdD2jrWjEeSAyD2tsniPGgz5jr/AJnFgdl1HNrFepPIfjLVaKUSLimbKcydcdC8PSCIqroPn3jyxsRamGjNKbk22OARYjYMXeAhvFU2awFxmL2Nv1/gRPA44rXFyxGlszf0/wAx8NFwEc602upF9LXJBzJBN+1ukcRatje+ZvqoNrHLyB/XKdCxamAHM1NzxXv9oMMwMgdMj08o4EYlLgZEEm+uWvXImP3iwYActLDt7vFfnxZ3yvxLnfrAaDkPe5JIt72Vr9OWV/lOu8UDADjNKoOIC+eYPEDbNuRPS3z1iqmHdixNxdLAA5Xy6es67xd4AcgpvxLe/DnkGtbPK5zJyjlGm4Bvc3vq2gzsR8QNZ0RQgBxihUsPebMWPvfZOWfyPxnfE3hgwAVOfF4NagIYAg5EEXEfBiowMt3n8NMzUwmRzPsjof6SdPI5eUzfaOAqUW4a1N6Z6MCPXPXzE9NxuthVcWZQ3YgGWKx+TRDJaWpdTy8agnds7AVa7cFCm1RtLKL/ABOg8zPQjbu4Ym5oUSeppoT9JIYfCqgsiqo6KAB8BJe0RY8teEQHh3uv+w0TxkGtUIZyNBYe6gPMDPPqTLZeNqYsGVN7e2YpycntihDtE3hFoiJm6mOKZzoY6D+vjGA+sdUxlYpTAY+IuNgxwRDFiGpiYanMQBD9ooLEqYsQGLURYWNX0jt4AKWLWNxSnOADgEWBG1MdWIA7QwIm8UsYCrRXDE3hgxALCw7RIihAAERQEBhiMAwsUBAIsQEALFBIcUsBbEhIYSKhwEFww+GKggAkrCKRyEYh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data:image/jpeg;base64,/9j/4AAQSkZJRgABAQAAAQABAAD/2wCEAAkGBxQSEhQUEhQUFBQXFxUUFxUVFxcVGBcXHBwXHBgVHBccHCggGB0lHBcXITEiJSkrLi4uHB8zODMsNygtLiwBCgoKDg0OGxAQGywkICYsLCwuOCwsLCwsLCwsLCwsLCwsLCwsLCw0LCwsLCwsLDQsLCwsLCwsLCwsLCwsLCwsLP/AABEIALwBDAMBIgACEQEDEQH/xAAcAAAABwEBAAAAAAAAAAAAAAAAAQIDBQYHBAj/xABCEAACAQIDBgMFBQcCBAcAAAABAgADEQQhMQUGEkFRYQdxgRMikaGxMlLB0fAUI0JicoLhkrIVU3PiCBckQ2ODw//EABoBAAIDAQEAAAAAAAAAAAAAAAABAgMEBQb/xAAvEQACAgIBAwEGBgIDAAAAAAAAAQIDBBESITFBBRMiMlFhcSOBkbHB8BXRFDOh/9oADAMBAAIRAxEAPwC8ARQEIRQMYDiR1YyI8piYxYEUBAsVGgE2jiCJtFrGAYEXaEIpYhhxSiEIsRAGgilECxSwAOGIIYMBBw4BFCAgCHAIq0AE2hxQEO0YBKIdooCHaACQIoCKtDAhsArQ7Q4IgBBBBAAQQQQAEEEEAKQsWojaxxYwFiOiNiOLAY4sWIkGOLEMAEMQRQEYBiOKI2ojgMAGsZilprxNpcAAaknIKB1JjNHFudQo/lGfxbn6SMx9Q1MWifw0l9of62yX4C5ncqzzXq/qNldnsq3r5myimLjtkvSIYXGvMRdpHYLE8LZ6HIyVqLN3pWa8irU37y7/AMMpur4SG7zL9vbVq/teIC1GAVgoAJFshpNQvMd2wf8A1WJ/6x+gnQu+Ew5L1W9HQNu4hdK1T/UYf/H8Qf8A3qn+oyMIMcTDOcwj+im2fpM238zm8pfNnVW27iVAZK1QEZ/aJ+s0HcTeRsXTK1be1TUjLiHW3IzNXwtQ5BHJ0twn8pe/DTYtSgj1KqlS+QByNr8x6D5yypy5F1DnzReLQxEgwxNZ0xQhxupUCgliABqTkB6yq7T8SNn0G4WrcR58Cs9vhATaXct8ORWwt4cNjFLYaqtQD7QFwy/1KbEeokrASewQQQQGCCCCAAggggAIIIIAUdY4I0scWMY4I4saEcWADoiwY0DFrESHlMUI2DFrANCxFRCiM7Qr+zpO3RSfW2XzibBIhdkHiNWqdalQ2/pX3V+hkmBOLA0OCmicwov55XkkuFLU3sbG3unvy+nzngreWVkvj3k2dRahHqNgSXwVbiSx1XL0kHhqvEtx6joRqI7kdfnHiZMsW3kl9GhWQ5rRNTGtuAjF4j/qsfkJqNCuVOWnSQ+3dzUrVmqh2UvYkZEXAtcdMrT0+JnrMi0lpo5WZjyUNIzsVeksezd7a1NVUhXVQALixsNMx2nVW3DI+zV9GX8QZBbV2dUwtvbKApNhUBut+hOqnzE08Zx6o5Xs7IdUXvZG99CoQtQeyY5AnNSfPl6y1IcuswxjpLr4ebdbiOGqNdbcVInUW1TytcjyMsrt29M0UZDb1I0K8ht496KGDQtVcXGig5k/hKxv3v4uFUpTN3Nxlr6dB3mJbT2lUxDl6jEkk5ch5TSaZ2KPTyWPfHf+vjSVUmnS5KCRfzlPEImP4XDPUdUpqXdiAFUXJPQCMyyk31ZY/DPF1KW0sMaV/fcU2HVG+0CO1uL+0T0xM58NNwBgrYjEWbEkWA1FIHUA82OhPoOp0QGI0VRaXUVDiSYAYFoqCFBAA4IUOAAghQ4AURY6gjQjiCMY4IsRsCFXqhVLHQAn4QGIx+0Eoi7G5OijUyHqbyt/CqjzuZXq+LNVi7G5bPyHIRVMTg5nqM+TjW9JHexPTocVKzq2WTB7yNf31BH8uRH5yy4WutRQyG4PyPQzNC1jJPZm1HpBgptf9XlOP6jZCX4j2v2Lcn02ucfw1pl+EjNuPc0qX324m/pTM/E2ldp7crA34z5GxE7P+JipVpuQAVBRumfMdM7fCaMj1OudU4w2nrpsw/422tqT7fQmbR5qrW4Q3Cv8up9YyDHFW+k8tVZOuW4PTJyin3E06QUWUW5+vXPUxwQsWppoXIyGZA1tzPoM4XFfSOyqyOnNNb+fkSafYfo0r3Y6KLmZ/tzeKrVqMFdlUGw4SR9NJoGEbPscpm29GyWw9dhb927Fqbcs9U8xr3HlO96Nx9lLXxb6/bwcz1JzUeh37B3oqUW/fFqlM6gm5XuL/SSu+e1KFfCOiMKhcZAcjqNdDcSis8KmJ2Y2NLRx4XyitdxQBCqutgBfv1jmAxJpVEqA2Km/pYznrZHP9Z5R+pgHqYavUUZImZ7k6fWRj3K4JuSKTtnHGtVZyb3OXlynIiliAASToALk9rCIaaD4JvS/a6y1OH2hpj2V+x98Dvbh9AZvNSXJlBq0WU2YMpGdmBU/AyT3X202CxNKugvwH3l+8hyZfUad7S8eNKUeOiyW9ot1JHMHPh9NZmQghzjxZ602ZjEr0kq0jxI6h1PY/jHsRiFRSzGwEz/wQxbPgGRsxTrOi/0kK1vixnR4mYh0FIZ8DHhJHI55eslXW5zUF5Ze7NVub8LZw7z72NUYpSyUfr1kZu/vJWw9UMWZ0OToxJBHVb6EcpBFoaaT1lWDTXXw1vfc8tdm3WT571rtrwbrgMalamtSmwZW0P4Ecj2nRMb3Z3hfCPcXak1uNOv8w6MPn9Nb2fjqddFqUmDKeY+hHIjpPO5uFLHl84+H/DO/h5sciOu0l3/2jpgggmI3AggggBQ0MfWMoI4IDHAZDb3Yrgw7AavZR9T9JMXkFvfhS9EMM+A8RHVdD8s5C1tQevkW1Jc1vtsrCSY2LhxUqBSbXv8ASRQ6x6jVKkFTYg5GeQet9T1y3rSHdsYb2OJ9mCSpTjFxmDexEFNcvrLFtHZYxApVrhW4M76WOdo7haeGpLm6MeZNj8BN9mE7Jp1rUWkYq82MIan1kVji/QjlKpOZwDUqlckZrqOg/CPU5zra1CTjvejoVT5xUvmXnYYV6KtzzBHcfoSWU20Eht2FtQJPNifkJLXne9Ox6vZRs4rZ5nNbV0op9Ni2zFjzykbg8AU9y91H2TzC8lPlpJEGKE1ZWHXkx4zM0LHDsJoUQuepjG0sAldClRQynkevIjoe86wYAZLGxKsePGCIzk59yg4/chgf3T3HR9R/cBn8JxUd0q4Oi+hmlGDhljqizHLFgygYPceo7XqlVXsbk9rafOXNdk0xQNELZCCpHW4sST1neIqSjCMexZXRGHY8z727BfBYhqTg2zZG5Mt8rdxoRIZGtmMiM7/keU9N7xbv0cZT9nWXiGoOhU9VOoMy3bfhPVUk4aoGX7tTI/6gLH4CWldlT3tGdVcS7243Zrc2Jb6whLTS8OMeWt7JfP2i2+t/lLbu5uFTwjJWx7h2B4lpJmtxoWJ+15ZDzgirhJsvHhhsY4TAU1YEPUJrODkQWtYHpZQolj2lgqdZDTqqGU6g/XtKjtDfxFFqaknrr/iVTGb01qpNyR6k/wCJtpwMifVLX36EZ5uPUuLe/t1LRV3RwlJuJ6rcOvAWB9LgXtKbt1aaYk/s/E1FsyDb923QXNyp6ajy0ZqYp31JMbE71GNdGSlZZvXjwcK/JolFxrrS3+oRkvu3t+phH4lzQ240OjDqOjd5EEQ0QkgKCSeQzJ7WHObJwjOLjNdDHCcoSUovTN02bj0r01qUzdW06jqD3BnTIPc3ZzYfCojizEs5HTiN7fC0nJ4u6MY2SUXtb6HsaZSlXGUl111BBBBKy0oixwGMcUcVoMkO3hOtxaMYrFrTTibSULbu/TAlaXllkB68/SRlJLuX00TtlqCJ/HbBYG9LT7p5dh2i9m7CYm9T3RfPO5mervZigbiqR25SwbE8Q3BC4lAy/fTJh3K6H5TmWYdM58ntHdjDMrr0tP8Acte9eJKikgyU5ZduUhAZY9oYdMZRDU2BBs1NxyP6yIlVx1T2GVf3OnMHuCJm9Sqm3Hivd+hX6dOK5KXSW/IoLO3CYckgAXJNpDYXb1AsFL8IvbiIPCO5yvNF2Rs9EAdSHJFww0seY/OYa8K62XHWkdDIyI0Q2+/gksNRCIqjQC3rHRG7xQM9PXBQiorsjyk5OUm2OgxV42DDvJkR0CGIgGKvGIOGIV4AYAKEXGuKOXgAq0LhhiHAAgglF8TAyhHF+E2BPIZy+XnLtHBJWptTqKGVgQQeYk65cZJkJx5RaMZItGSJbsTuFWU/uqiunL2lwwHQkA8XnIDaOAFC/tKgyP8ADz7Z6/CesWfQ0ny/LyeV/wAfepa4/n4OWmCbAXPS0m9n7qYmrb3OAa3c2+WsrlLeRqRvRQKfvH7Xyk/srxMxFO3taaVV7XRh653+Eptyrtfhx/U01enQX/ZL9CzYbcqkljXqk9h7o/EyzbGwWGp5UQl+2bfE5zMts76e0BamDxHk38P5yuVdr1ib+1cH+VitvQTncMrI37SWl/fCOjCrHp+CPX++T0UIuY3ul4gVqLBcSzVaOlznUXuDqw7H0mv4bELUVXRgysAysNCDoZz78edT6myFin2HYIUEoJlAUxYjaxbQJGe797bbjNNTa2X5mUcmSG36havUv94iRwEzT6s9RhVqFK156gvHFMsex90jiMK1ZWPHchF5Zcj5yvMhW4YWIJBB1BGokWnrZpqtjKbgn1Rc/Dbbvs6v7O5/d1D7t/4an/dp52nLv/jy9dk5A2+EqqMQQQbEG4I5GO4zFNVYu/2jqe/WCfu6K5Y0Xerf1+/gbBmteFmKdsKytcqj2UnkCLlfQ5+syK82vw+wns8HTvq5Ln1Nh8gI6/iI+oyX/Ge/mtFnEUIkRYmk8uGIVaqFUsxsBqYbMALnKZP4l7+WvQw5z5np3/IRMCT3n8Ukw7lKS8bdrZeZ5fOM7p+Li16yUMRR9majKiVEbiHExsAwIFhewuOukxVmJJJNydT1h0KpR0YGxVlYEagggwFs9XbT2ktFbk58hM62/wCJi0WKglmH8KWy825fWQXihvWxqGnSa18rjUKOnc/nMyvEPsaT/wCb+JBypLbozXP+2TuxPGdCQuKoNTGnHTPGB3KkA28r+Uxm8OAtnrnZ2Op16a1aLrUptmrKbg/o/CdU80+Hm+tTZ1YBizYZyPa09bf/ACoOTDp/EMuhHpPC11qItSmwZHUMrDMMpFwR2tGA4BFWgtFARiObHtw0nPRSZge3scatVugJm+7SpFqVRRzVh8p5xxAPGw/mYH4zfgR3Zt+EUXv3BJi0E6dl4YVa1KmxsHdEJ6BiAZoniRuxQo4L2lBFpvTItYfaXmp+956zp25EamuXkyRrc+xmpNpIYHY1etTerSpMyICSR21A+8ewvIsm80HcvfWlhsIaFRTxqWKkC6txZ59LGSvnOMdwW2RhFN9Sg0qg1ByIymueEG0y9Grh2OdNg6A8kfUDsGDf6pkNUWZiMgWJt0uby+eE9QjG5aNScH0sfqJXkx50Pa662Sg+M1o2QCHBBOAbzPlijCEXGSMk342eaOJY/wANT3lPfmP11lemy7y7FXFUuBsiM1bmDMp2nsetQYiohsP4gCVPry9ZRZHrs9B6fkxnBQb6okd2N56mEJUAPSYgsh16EqeRtbtlJvxB2KBbFUx7rW4/X7L/AIfCVzdzYdTFVAqghL+89slHPPmegmw43ArUpGkwupXgt2tFWm9p9hZlsabI2R+Lz9vqYUBCM7dq4BsPVak+qnI/eXk3r+c4mlTWjqxmpxUo9mOYSkXdVAuSQAO89B7Ow4p00QaKqr8BaY14e4L2uMp3zCXqH+3T52m2rLal5OT6tb7sYfn/AALEWIgRYl5wzOvFTfEYdfYUjeowz7ecxCpVLEsxuSbknmZavFTBVKW0Khe9n95DyK9B5EypCIGHEmHCgI69p4s1KjMc7/QTmMITs2QitXoq4upq0gw6qWW4+EQFx3e8LcXiaS1XZKCsAVDgs5B0JUW4R5m/lK3vPu/VwNY0a1jlxKy6OvUX08p6nVLTKPHfBj2dCpzBZb/CMZjInoLwO2z7bAGixu2Hcp/9be8nzLD+2efZqf8A4fsSRi8RT5PQD+qOo/8A0MQjdVWLAhXhyQAImD7/AOxzhsY+XuVf3iHl/MvoZvAMrm/O7Qx2HKCy1V96k/R+h7HQy/Ht9nYpELI8o6MJSSe0dvYiuipVqs6jkennqZH4jDvScpVQo65Mh1H5joecSondajYk31OftxYXKOJJbdnd6pjaoppcLkXe2SL+fQTV8T4eYN1UezK2AXiViCbczyJ72lduTCtpSHGtyXQxMr0mq+EuwXQNiXFgylKY0uLi7eWQA9ZN7N8PsHSYMUaoR/zGuP8ASLA+stiKAAAAAMgBkAOkx5WbGUeMPPcurpae2KgggnLNJn6xUbBigYxgr1gqlmNgMzKxid4ST7lNeG+rHM+kkN62P7M1uqg+VxKuBISejfhURsbcvBY8HvGOdK39JH0neu8VE68a+aypplGwxuJDkzfLCqkTW8OFwuMUfvAri/C+hHY31HaUPFbt11YhVFUcmpkNf01+Us7HLr5594KdMch8Mopde5fRXOlajLa+pKeG+79SgKlSsvAz8KqDa/DzJ6Z2+Ev1pnmHx7J9lmHkx/GWnYm3RUISpk50bke3nHDSWjFmUXWSdj/8J2KiGhgy05TIjePdyhjafBXTiANwQbMp6gjSUmv4YYTD0atS9SqwRivtCLA21soF/W80285Nq0uOjUXqjD5GAHliuLMR0JjcfxotUcfzN9TOeITFKItDYgg2INweh5GSu19jmlQwtcX4K1O9+jAkMPlIkGID1HubvGmOwtOspHFYLVX7lQAcS+XMdiJmHjbtxKj06KG/De9tL8/wmaYHaNWiSaVR6fFk3CxAYcrjQ+sZr12dizsWY6kwGImo+AFG+NrtyGH4fVqiW/2mZaJu3gNsc08NVxLDOswRP6Kd8/Vyw/tEBGqCM4zFrSUs5sB+so7M78WNotSVQMgVNvOMlFbeiVr+JGDp1OB2ZeptxW7kDMS07O2jSxCCpRqLUQ/xKbjy7HtPL4+d/nzJPWSmwNu1sHUFSg5U/wAQ1Vx0Zef1HIiXez6dzW8Va6PqbD4h1cP7PhqojvY2J1TuG1BmJ17cR4Xbh/t+tryS3n3lfFsWYFb6i+XkO0habydbmvIq8WHeaLDsberE4TKg9l1KkcQJ7g85o263irSqutLFqKLEgCqDemTyvfNPmO4mMcWeUC0rnr9I5JSL5UwktaPWIipQfCXb7YjDGjUJNShwgE6mmb8N+tiCPK0vkzyWno5lkHCTixUEK8ERAztWjgnNeOo0kMGJoh1KsLgggjtKVi8OabshvlmD1Xkfwl6kXtrZ/tUy+2M1P4eRtIyWzVi3+yn9CrI0UBGUPmOvbr85005Ud+L5A1i0ylk2Zs+nUoqxUXuQTnFvsBDoSPW8fHfUoll1wk4y8FYM6MEx4hbkb9+v4SUq7uNyYHzy/Od2yNh8BBexsb2Gd/PtFxZYsulLfIsxOl9bD4wCI4oSvfSWpHnpPb2PCE4uIgPnbn05/COpAieV9vUeDE1l6VH/ANxnBNm398NGxNdsRhnRWexdKhIBbIcQYA2v0tK/sjwlxDVF/aqiUqdwD7Ml3bsPdsvmfhARbN093kx2wqFKrkbVCjDVSKj8LfCZNvJu5XwNQpWXK9lqD7D+R5Hsc56Y2TgKdCilKkOGnTHAoGdgO/M3173h4/Z1OspSoiup1VlDA+YMAPJ5gAm/4/wrwFQkim1O/wDy3Kj4G4HpHcD4WbPp2LUme336jkeouAfhDQGK7qbtVtoVxSojSxeoR7tNfvE9ei6meodk4BMPSp0aQslNVRR2A59T3jezNnUsOgShTSkmvCihRfmbDUztBgA5K5vvu6MbQKXCuuaNyv0PYyw3hEwGnp7PMePwT0KjU6qlXU5g/UdR3nOxynoLendajjEs4s4+zUH2l/Mdpi+9G7FfBt+8Usl8qii6nz+6fOXxkmdCq5SWn3INTOrY+HFavSpk8KvUpoW6BmAJHexnIlLr8I6Lj8O0mWms+Im7+EpYO1FKdOqlihQDitzDHVr97zJcLXLKD+rySxm261VOB24uRY6mcNNABYaSMFLyV1QnHuy9+DWK4cfw8no1BbyKt+Bm5iYV4PYcttAMNEpVGPrZRn5n6zdRIW9zJl/H+Qd4LwrwAyoymbCOU+saUxYMkMdD2jrWjEeSAyD2tsniPGgz5jr/AJnFgdl1HNrFepPIfjLVaKUSLimbKcydcdC8PSCIqroPn3jyxsRamGjNKbk22OARYjYMXeAhvFU2awFxmL2Nv1/gRPA44rXFyxGlszf0/wAx8NFwEc602upF9LXJBzJBN+1ukcRatje+ZvqoNrHLyB/XKdCxamAHM1NzxXv9oMMwMgdMj08o4EYlLgZEEm+uWvXImP3iwYActLDt7vFfnxZ3yvxLnfrAaDkPe5JIt72Vr9OWV/lOu8UDADjNKoOIC+eYPEDbNuRPS3z1iqmHdixNxdLAA5Xy6es67xd4AcgpvxLe/DnkGtbPK5zJyjlGm4Bvc3vq2gzsR8QNZ0RQgBxihUsPebMWPvfZOWfyPxnfE3hgwAVOfF4NagIYAg5EEXEfBiowMt3n8NMzUwmRzPsjof6SdPI5eUzfaOAqUW4a1N6Z6MCPXPXzE9NxuthVcWZQ3YgGWKx+TRDJaWpdTy8agnds7AVa7cFCm1RtLKL/ABOg8zPQjbu4Ym5oUSeppoT9JIYfCqgsiqo6KAB8BJe0RY8teEQHh3uv+w0TxkGtUIZyNBYe6gPMDPPqTLZeNqYsGVN7e2YpycntihDtE3hFoiJm6mOKZzoY6D+vjGA+sdUxlYpTAY+IuNgxwRDFiGpiYanMQBD9ooLEqYsQGLURYWNX0jt4AKWLWNxSnOADgEWBG1MdWIA7QwIm8UsYCrRXDE3hgxALCw7RIihAAERQEBhiMAwsUBAIsQEALFBIcUsBbEhIYSKhwEFww+GKggAkrCKRyEYh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data:image/jpeg;base64,/9j/4AAQSkZJRgABAQAAAQABAAD/2wCEAAkGBxQSEhQUEhQUFBQXFxUUFxUVFxcVGBcXHBwXHBgVHBccHCggGB0lHBcXITEiJSkrLi4uHB8zODMsNygtLiwBCgoKDg0OGxAQGywkICYsLCwuOCwsLCwsLCwsLCwsLCwsLCwsLCw0LCwsLCwsLDQsLCwsLCwsLCwsLCwsLCwsLP/AABEIALwBDAMBIgACEQEDEQH/xAAcAAAABwEBAAAAAAAAAAAAAAAAAQIDBQYHBAj/xABCEAACAQIDBgMFBQcCBAcAAAABAgADEQQhMQUGEkFRYQdxgRMikaGxMlLB0fAUI0JicoLhkrIVU3PiCBckQ2ODw//EABoBAAIDAQEAAAAAAAAAAAAAAAABAgMEBQb/xAAvEQACAgIBAwEGBgIDAAAAAAAAAQIDBBESITFBBRMiMlFhcSOBkbHB8BXRFDOh/9oADAMBAAIRAxEAPwC8ARQEIRQMYDiR1YyI8piYxYEUBAsVGgE2jiCJtFrGAYEXaEIpYhhxSiEIsRAGgilECxSwAOGIIYMBBw4BFCAgCHAIq0AE2hxQEO0YBKIdooCHaACQIoCKtDAhsArQ7Q4IgBBBBAAQQQQAEEEEAKQsWojaxxYwFiOiNiOLAY4sWIkGOLEMAEMQRQEYBiOKI2ojgMAGsZilprxNpcAAaknIKB1JjNHFudQo/lGfxbn6SMx9Q1MWifw0l9of62yX4C5ncqzzXq/qNldnsq3r5myimLjtkvSIYXGvMRdpHYLE8LZ6HIyVqLN3pWa8irU37y7/AMMpur4SG7zL9vbVq/teIC1GAVgoAJFshpNQvMd2wf8A1WJ/6x+gnQu+Ew5L1W9HQNu4hdK1T/UYf/H8Qf8A3qn+oyMIMcTDOcwj+im2fpM238zm8pfNnVW27iVAZK1QEZ/aJ+s0HcTeRsXTK1be1TUjLiHW3IzNXwtQ5BHJ0twn8pe/DTYtSgj1KqlS+QByNr8x6D5yypy5F1DnzReLQxEgwxNZ0xQhxupUCgliABqTkB6yq7T8SNn0G4WrcR58Cs9vhATaXct8ORWwt4cNjFLYaqtQD7QFwy/1KbEeokrASewQQQQGCCCCAAggggAIIIIAUdY4I0scWMY4I4saEcWADoiwY0DFrESHlMUI2DFrANCxFRCiM7Qr+zpO3RSfW2XzibBIhdkHiNWqdalQ2/pX3V+hkmBOLA0OCmicwov55XkkuFLU3sbG3unvy+nzngreWVkvj3k2dRahHqNgSXwVbiSx1XL0kHhqvEtx6joRqI7kdfnHiZMsW3kl9GhWQ5rRNTGtuAjF4j/qsfkJqNCuVOWnSQ+3dzUrVmqh2UvYkZEXAtcdMrT0+JnrMi0lpo5WZjyUNIzsVeksezd7a1NVUhXVQALixsNMx2nVW3DI+zV9GX8QZBbV2dUwtvbKApNhUBut+hOqnzE08Zx6o5Xs7IdUXvZG99CoQtQeyY5AnNSfPl6y1IcuswxjpLr4ebdbiOGqNdbcVInUW1TytcjyMsrt29M0UZDb1I0K8ht496KGDQtVcXGig5k/hKxv3v4uFUpTN3Nxlr6dB3mJbT2lUxDl6jEkk5ch5TSaZ2KPTyWPfHf+vjSVUmnS5KCRfzlPEImP4XDPUdUpqXdiAFUXJPQCMyyk31ZY/DPF1KW0sMaV/fcU2HVG+0CO1uL+0T0xM58NNwBgrYjEWbEkWA1FIHUA82OhPoOp0QGI0VRaXUVDiSYAYFoqCFBAA4IUOAAghQ4AURY6gjQjiCMY4IsRsCFXqhVLHQAn4QGIx+0Eoi7G5OijUyHqbyt/CqjzuZXq+LNVi7G5bPyHIRVMTg5nqM+TjW9JHexPTocVKzq2WTB7yNf31BH8uRH5yy4WutRQyG4PyPQzNC1jJPZm1HpBgptf9XlOP6jZCX4j2v2Lcn02ucfw1pl+EjNuPc0qX324m/pTM/E2ldp7crA34z5GxE7P+JipVpuQAVBRumfMdM7fCaMj1OudU4w2nrpsw/422tqT7fQmbR5qrW4Q3Cv8up9YyDHFW+k8tVZOuW4PTJyin3E06QUWUW5+vXPUxwQsWppoXIyGZA1tzPoM4XFfSOyqyOnNNb+fkSafYfo0r3Y6KLmZ/tzeKrVqMFdlUGw4SR9NJoGEbPscpm29GyWw9dhb927Fqbcs9U8xr3HlO96Nx9lLXxb6/bwcz1JzUeh37B3oqUW/fFqlM6gm5XuL/SSu+e1KFfCOiMKhcZAcjqNdDcSis8KmJ2Y2NLRx4XyitdxQBCqutgBfv1jmAxJpVEqA2Km/pYznrZHP9Z5R+pgHqYavUUZImZ7k6fWRj3K4JuSKTtnHGtVZyb3OXlynIiliAASToALk9rCIaaD4JvS/a6y1OH2hpj2V+x98Dvbh9AZvNSXJlBq0WU2YMpGdmBU/AyT3X202CxNKugvwH3l+8hyZfUad7S8eNKUeOiyW9ot1JHMHPh9NZmQghzjxZ602ZjEr0kq0jxI6h1PY/jHsRiFRSzGwEz/wQxbPgGRsxTrOi/0kK1vixnR4mYh0FIZ8DHhJHI55eslXW5zUF5Ze7NVub8LZw7z72NUYpSyUfr1kZu/vJWw9UMWZ0OToxJBHVb6EcpBFoaaT1lWDTXXw1vfc8tdm3WT571rtrwbrgMalamtSmwZW0P4Ecj2nRMb3Z3hfCPcXak1uNOv8w6MPn9Nb2fjqddFqUmDKeY+hHIjpPO5uFLHl84+H/DO/h5sciOu0l3/2jpgggmI3AggggBQ0MfWMoI4IDHAZDb3Yrgw7AavZR9T9JMXkFvfhS9EMM+A8RHVdD8s5C1tQevkW1Jc1vtsrCSY2LhxUqBSbXv8ASRQ6x6jVKkFTYg5GeQet9T1y3rSHdsYb2OJ9mCSpTjFxmDexEFNcvrLFtHZYxApVrhW4M76WOdo7haeGpLm6MeZNj8BN9mE7Jp1rUWkYq82MIan1kVji/QjlKpOZwDUqlckZrqOg/CPU5zra1CTjvejoVT5xUvmXnYYV6KtzzBHcfoSWU20Eht2FtQJPNifkJLXne9Ox6vZRs4rZ5nNbV0op9Ni2zFjzykbg8AU9y91H2TzC8lPlpJEGKE1ZWHXkx4zM0LHDsJoUQuepjG0sAldClRQynkevIjoe86wYAZLGxKsePGCIzk59yg4/chgf3T3HR9R/cBn8JxUd0q4Oi+hmlGDhljqizHLFgygYPceo7XqlVXsbk9rafOXNdk0xQNELZCCpHW4sST1neIqSjCMexZXRGHY8z727BfBYhqTg2zZG5Mt8rdxoRIZGtmMiM7/keU9N7xbv0cZT9nWXiGoOhU9VOoMy3bfhPVUk4aoGX7tTI/6gLH4CWldlT3tGdVcS7243Zrc2Jb6whLTS8OMeWt7JfP2i2+t/lLbu5uFTwjJWx7h2B4lpJmtxoWJ+15ZDzgirhJsvHhhsY4TAU1YEPUJrODkQWtYHpZQolj2lgqdZDTqqGU6g/XtKjtDfxFFqaknrr/iVTGb01qpNyR6k/wCJtpwMifVLX36EZ5uPUuLe/t1LRV3RwlJuJ6rcOvAWB9LgXtKbt1aaYk/s/E1FsyDb923QXNyp6ajy0ZqYp31JMbE71GNdGSlZZvXjwcK/JolFxrrS3+oRkvu3t+phH4lzQ240OjDqOjd5EEQ0QkgKCSeQzJ7WHObJwjOLjNdDHCcoSUovTN02bj0r01qUzdW06jqD3BnTIPc3ZzYfCojizEs5HTiN7fC0nJ4u6MY2SUXtb6HsaZSlXGUl111BBBBKy0oixwGMcUcVoMkO3hOtxaMYrFrTTibSULbu/TAlaXllkB68/SRlJLuX00TtlqCJ/HbBYG9LT7p5dh2i9m7CYm9T3RfPO5mervZigbiqR25SwbE8Q3BC4lAy/fTJh3K6H5TmWYdM58ntHdjDMrr0tP8Acte9eJKikgyU5ZduUhAZY9oYdMZRDU2BBs1NxyP6yIlVx1T2GVf3OnMHuCJm9Sqm3Hivd+hX6dOK5KXSW/IoLO3CYckgAXJNpDYXb1AsFL8IvbiIPCO5yvNF2Rs9EAdSHJFww0seY/OYa8K62XHWkdDIyI0Q2+/gksNRCIqjQC3rHRG7xQM9PXBQiorsjyk5OUm2OgxV42DDvJkR0CGIgGKvGIOGIV4AYAKEXGuKOXgAq0LhhiHAAgglF8TAyhHF+E2BPIZy+XnLtHBJWptTqKGVgQQeYk65cZJkJx5RaMZItGSJbsTuFWU/uqiunL2lwwHQkA8XnIDaOAFC/tKgyP8ADz7Z6/CesWfQ0ny/LyeV/wAfepa4/n4OWmCbAXPS0m9n7qYmrb3OAa3c2+WsrlLeRqRvRQKfvH7Xyk/srxMxFO3taaVV7XRh653+Eptyrtfhx/U01enQX/ZL9CzYbcqkljXqk9h7o/EyzbGwWGp5UQl+2bfE5zMts76e0BamDxHk38P5yuVdr1ib+1cH+VitvQTncMrI37SWl/fCOjCrHp+CPX++T0UIuY3ul4gVqLBcSzVaOlznUXuDqw7H0mv4bELUVXRgysAysNCDoZz78edT6myFin2HYIUEoJlAUxYjaxbQJGe797bbjNNTa2X5mUcmSG36havUv94iRwEzT6s9RhVqFK156gvHFMsex90jiMK1ZWPHchF5Zcj5yvMhW4YWIJBB1BGokWnrZpqtjKbgn1Rc/Dbbvs6v7O5/d1D7t/4an/dp52nLv/jy9dk5A2+EqqMQQQbEG4I5GO4zFNVYu/2jqe/WCfu6K5Y0Xerf1+/gbBmteFmKdsKytcqj2UnkCLlfQ5+syK82vw+wns8HTvq5Ln1Nh8gI6/iI+oyX/Ge/mtFnEUIkRYmk8uGIVaqFUsxsBqYbMALnKZP4l7+WvQw5z5np3/IRMCT3n8Ukw7lKS8bdrZeZ5fOM7p+Li16yUMRR9majKiVEbiHExsAwIFhewuOukxVmJJJNydT1h0KpR0YGxVlYEagggwFs9XbT2ktFbk58hM62/wCJi0WKglmH8KWy825fWQXihvWxqGnSa18rjUKOnc/nMyvEPsaT/wCb+JBypLbozXP+2TuxPGdCQuKoNTGnHTPGB3KkA28r+Uxm8OAtnrnZ2Op16a1aLrUptmrKbg/o/CdU80+Hm+tTZ1YBizYZyPa09bf/ACoOTDp/EMuhHpPC11qItSmwZHUMrDMMpFwR2tGA4BFWgtFARiObHtw0nPRSZge3scatVugJm+7SpFqVRRzVh8p5xxAPGw/mYH4zfgR3Zt+EUXv3BJi0E6dl4YVa1KmxsHdEJ6BiAZoniRuxQo4L2lBFpvTItYfaXmp+956zp25EamuXkyRrc+xmpNpIYHY1etTerSpMyICSR21A+8ewvIsm80HcvfWlhsIaFRTxqWKkC6txZ59LGSvnOMdwW2RhFN9Sg0qg1ByIymueEG0y9Grh2OdNg6A8kfUDsGDf6pkNUWZiMgWJt0uby+eE9QjG5aNScH0sfqJXkx50Pa662Sg+M1o2QCHBBOAbzPlijCEXGSMk342eaOJY/wANT3lPfmP11lemy7y7FXFUuBsiM1bmDMp2nsetQYiohsP4gCVPry9ZRZHrs9B6fkxnBQb6okd2N56mEJUAPSYgsh16EqeRtbtlJvxB2KBbFUx7rW4/X7L/AIfCVzdzYdTFVAqghL+89slHPPmegmw43ArUpGkwupXgt2tFWm9p9hZlsabI2R+Lz9vqYUBCM7dq4BsPVak+qnI/eXk3r+c4mlTWjqxmpxUo9mOYSkXdVAuSQAO89B7Ow4p00QaKqr8BaY14e4L2uMp3zCXqH+3T52m2rLal5OT6tb7sYfn/AALEWIgRYl5wzOvFTfEYdfYUjeowz7ecxCpVLEsxuSbknmZavFTBVKW0Khe9n95DyK9B5EypCIGHEmHCgI69p4s1KjMc7/QTmMITs2QitXoq4upq0gw6qWW4+EQFx3e8LcXiaS1XZKCsAVDgs5B0JUW4R5m/lK3vPu/VwNY0a1jlxKy6OvUX08p6nVLTKPHfBj2dCpzBZb/CMZjInoLwO2z7bAGixu2Hcp/9be8nzLD+2efZqf8A4fsSRi8RT5PQD+qOo/8A0MQjdVWLAhXhyQAImD7/AOxzhsY+XuVf3iHl/MvoZvAMrm/O7Qx2HKCy1V96k/R+h7HQy/Ht9nYpELI8o6MJSSe0dvYiuipVqs6jkennqZH4jDvScpVQo65Mh1H5joecSondajYk31OftxYXKOJJbdnd6pjaoppcLkXe2SL+fQTV8T4eYN1UezK2AXiViCbczyJ72lduTCtpSHGtyXQxMr0mq+EuwXQNiXFgylKY0uLi7eWQA9ZN7N8PsHSYMUaoR/zGuP8ASLA+stiKAAAAAMgBkAOkx5WbGUeMPPcurpae2KgggnLNJn6xUbBigYxgr1gqlmNgMzKxid4ST7lNeG+rHM+kkN62P7M1uqg+VxKuBISejfhURsbcvBY8HvGOdK39JH0neu8VE68a+aypplGwxuJDkzfLCqkTW8OFwuMUfvAri/C+hHY31HaUPFbt11YhVFUcmpkNf01+Us7HLr5594KdMch8Mopde5fRXOlajLa+pKeG+79SgKlSsvAz8KqDa/DzJ6Z2+Ev1pnmHx7J9lmHkx/GWnYm3RUISpk50bke3nHDSWjFmUXWSdj/8J2KiGhgy05TIjePdyhjafBXTiANwQbMp6gjSUmv4YYTD0atS9SqwRivtCLA21soF/W80285Nq0uOjUXqjD5GAHliuLMR0JjcfxotUcfzN9TOeITFKItDYgg2INweh5GSu19jmlQwtcX4K1O9+jAkMPlIkGID1HubvGmOwtOspHFYLVX7lQAcS+XMdiJmHjbtxKj06KG/De9tL8/wmaYHaNWiSaVR6fFk3CxAYcrjQ+sZr12dizsWY6kwGImo+AFG+NrtyGH4fVqiW/2mZaJu3gNsc08NVxLDOswRP6Kd8/Vyw/tEBGqCM4zFrSUs5sB+so7M78WNotSVQMgVNvOMlFbeiVr+JGDp1OB2ZeptxW7kDMS07O2jSxCCpRqLUQ/xKbjy7HtPL4+d/nzJPWSmwNu1sHUFSg5U/wAQ1Vx0Zef1HIiXez6dzW8Va6PqbD4h1cP7PhqojvY2J1TuG1BmJ17cR4Xbh/t+tryS3n3lfFsWYFb6i+XkO0habydbmvIq8WHeaLDsberE4TKg9l1KkcQJ7g85o263irSqutLFqKLEgCqDemTyvfNPmO4mMcWeUC0rnr9I5JSL5UwktaPWIipQfCXb7YjDGjUJNShwgE6mmb8N+tiCPK0vkzyWno5lkHCTixUEK8ERAztWjgnNeOo0kMGJoh1KsLgggjtKVi8OabshvlmD1Xkfwl6kXtrZ/tUy+2M1P4eRtIyWzVi3+yn9CrI0UBGUPmOvbr85005Ud+L5A1i0ylk2Zs+nUoqxUXuQTnFvsBDoSPW8fHfUoll1wk4y8FYM6MEx4hbkb9+v4SUq7uNyYHzy/Od2yNh8BBexsb2Gd/PtFxZYsulLfIsxOl9bD4wCI4oSvfSWpHnpPb2PCE4uIgPnbn05/COpAieV9vUeDE1l6VH/ANxnBNm398NGxNdsRhnRWexdKhIBbIcQYA2v0tK/sjwlxDVF/aqiUqdwD7Ml3bsPdsvmfhARbN093kx2wqFKrkbVCjDVSKj8LfCZNvJu5XwNQpWXK9lqD7D+R5Hsc56Y2TgKdCilKkOGnTHAoGdgO/M3173h4/Z1OspSoiup1VlDA+YMAPJ5gAm/4/wrwFQkim1O/wDy3Kj4G4HpHcD4WbPp2LUme336jkeouAfhDQGK7qbtVtoVxSojSxeoR7tNfvE9ei6meodk4BMPSp0aQslNVRR2A59T3jezNnUsOgShTSkmvCihRfmbDUztBgA5K5vvu6MbQKXCuuaNyv0PYyw3hEwGnp7PMePwT0KjU6qlXU5g/UdR3nOxynoLendajjEs4s4+zUH2l/Mdpi+9G7FfBt+8Usl8qii6nz+6fOXxkmdCq5SWn3INTOrY+HFavSpk8KvUpoW6BmAJHexnIlLr8I6Lj8O0mWms+Im7+EpYO1FKdOqlihQDitzDHVr97zJcLXLKD+rySxm261VOB24uRY6mcNNABYaSMFLyV1QnHuy9+DWK4cfw8no1BbyKt+Bm5iYV4PYcttAMNEpVGPrZRn5n6zdRIW9zJl/H+Qd4LwrwAyoymbCOU+saUxYMkMdD2jrWjEeSAyD2tsniPGgz5jr/AJnFgdl1HNrFepPIfjLVaKUSLimbKcydcdC8PSCIqroPn3jyxsRamGjNKbk22OARYjYMXeAhvFU2awFxmL2Nv1/gRPA44rXFyxGlszf0/wAx8NFwEc602upF9LXJBzJBN+1ukcRatje+ZvqoNrHLyB/XKdCxamAHM1NzxXv9oMMwMgdMj08o4EYlLgZEEm+uWvXImP3iwYActLDt7vFfnxZ3yvxLnfrAaDkPe5JIt72Vr9OWV/lOu8UDADjNKoOIC+eYPEDbNuRPS3z1iqmHdixNxdLAA5Xy6es67xd4AcgpvxLe/DnkGtbPK5zJyjlGm4Bvc3vq2gzsR8QNZ0RQgBxihUsPebMWPvfZOWfyPxnfE3hgwAVOfF4NagIYAg5EEXEfBiowMt3n8NMzUwmRzPsjof6SdPI5eUzfaOAqUW4a1N6Z6MCPXPXzE9NxuthVcWZQ3YgGWKx+TRDJaWpdTy8agnds7AVa7cFCm1RtLKL/ABOg8zPQjbu4Ym5oUSeppoT9JIYfCqgsiqo6KAB8BJe0RY8teEQHh3uv+w0TxkGtUIZyNBYe6gPMDPPqTLZeNqYsGVN7e2YpycntihDtE3hFoiJm6mOKZzoY6D+vjGA+sdUxlYpTAY+IuNgxwRDFiGpiYanMQBD9ooLEqYsQGLURYWNX0jt4AKWLWNxSnOADgEWBG1MdWIA7QwIm8UsYCrRXDE3hgxALCw7RIihAAERQEBhiMAwsUBAIsQEALFBIcUsBbEhIYSKhwEFww+GKggAkrCKRyEYh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2" name="AutoShape 16" descr="data:image/jpeg;base64,/9j/4AAQSkZJRgABAQAAAQABAAD/2wCEAAkGBxQSEhUUExIWFhUXGRgXGBcVFxcWGBkYGBoZGhofGBcYHSggHBsmHBsZITEhJSosLi4uHB8zODMsNygtLisBCgoKDg0OGxAQGzAmICYsLDgtNDQsLCwsNzQvNDQsLTQyLCwsLCwsNDQ0LDQsLDQsNCwsNCwsLCwsLywsLCwsLP/AABEIALgBEgMBEQACEQEDEQH/xAAcAAEAAgIDAQAAAAAAAAAAAAAABgcEBQIDCAH/xABLEAACAQICBwQDCwcMAgMAAAABAgMAEQQhBQYSMUFRYQcTInEygZEUI0JSVGJygqGxwRczNHOSstEVFjVTY5Sis8LS0/BD4SSDk//EABsBAQACAwEBAAAAAAAAAAAAAAAEBQIDBgEH/8QAPhEAAgECAgUIBwYHAQEBAAAAAAECAwQRMQUSIUFRE2FxgZGhseEGFCIywdHwFSM0UlOiFjNicoLi8UJDsv/aAAwDAQACEQMRAD8AvGgFAKAUAoBQHRjMXHChkldURcyzEKB6zQ9SbeCPmAxsc8ayxOHRxdWG4j17s8rUTxEouLaawaMih4KAUAoBQEW07rnHESkK964yJvaNTyJ3sRyHkSKgXWkaVDZm+C+JCuL6nR2ZvgRXEa04xzfv9jpGiAf4wx+2qeppiu/dSXeVk9J1pZYL65zqXWPGA391P61iI/crGOl7hPbg+oxjpGuntePV8sDc6L18kU2xMYZf6yEEMPpREna+qb8lqxt9L05vVqLV8PInUNJxlsqLDw8ic4TFJKiyRsGRhcMMwRVunjtRaJ4rFHdXoFAKAUAoBQCgFAKAUAoDDx2lIYSglkVC52VB4n8BuFzlmOYrGU4xwxeZjKcY4YvMzKyMhQCgFAKAUAoBQCgFAQbWjtJgw948OBPKLgkG0SkZHacekei33EErUercwp7N5b6P0Lc3ntJaseL+HHw5yqtOacnxj7eIkL29FdyJ9FNw8954k1WVbidTPI7rR+h7ayWMFjLi8/LqJr2Raw7EjYNz4Xu8V+D72UeYBbzDc6mWVbFaj3ZHNek+juTqK6gtktkunc+vx6S2annJigFAKAh+venSg9zxmzMLyMN6ocgo5Fs8+A6kGqzSV5yENWPvPu+txAv7rko6sc33fW4ggFcqc8aPTmsPcv3UUTTS2uVW9lHDaIB9lT7ay5WOvOSjHxJlC05SOvOWrE1MOvDJIExOGaK9s7m4B47LAXHlUuWiVKGtRnrfXEkvRqlHGlPEmKOCAQbggEEbiDuIqmaaeDKtpp4M3mqmnDhpArH3lz4hwRj8Mchf0umfDO40XfOElRm9jy5mWWj7twlycsnlzFoV0heigNbpvTcOEEZmbZEkixr5txPzRvJ4V42lmZwpynjqrHBYvoWbNlXpgKAUAoBQCgFAavT+m0wse03ic5IgNix8+CjieHU2B03FxChDXmaq1aNKOtIq7HYt5naSVtpm38gPiqOCjl7bnOuRubqdxPWl1cxzdevKtLWl1Ep1Q1o2NmCdvDujkY7uSueXJvUeFXejtI8phTqP2tz4+fiWljfa2FOpnufHz8enOeVclqKAUAoBQCgFAaDWbW/DYIWkfaktlEmbnz4KOrW6XrXUqxprGTJdpY17uerRjj4Lpf0yo9Z9dcTjdpGIjhNx3SbiP7Rt7+WS9ONVta8lPZHYu87bR3o5Rt8J1vbl+1dW/r7CN1DOkFD05QysjKyMVZSGVhvDA3BHkayhNwkpI0XNvC4pSpVFsaPQuqenVxuGSYWDHwyKPgyD0h5cR0Iq+hNTipI+T3VtO2qypTzT+n1m4rI0CgFAU1jMWZpJJSb94xYfRPoD1IFHqrjr+q6lxJ8+HYcvd1HOtJ8+HYdNQyOYuBwQi2yM2dmdm4m5Nh5KMh5Vtq1XUwW5LBfXPmbKlRzwW5LYaXtAw6tg2YjxIVKnqWCn7D9lTdEzlG5UVk8cezEl6Om1XSW/EztVEZcJCG37APqOY+y1aL9p3E2uJpvGnXlhxNsRUQjFo6nYwy4OIsbsoMZPEmNilz1Ozf1129vV5WlGfFHVW9TlKUZ8V/03Rrcbig+0DT/u3FMRnDFtRx8iL+NvrED1KtVN5W1p6q3eJ9B9HdGqjburUW2f/wCd3bn2Fl9mesfuvDd3I15obK197J8B/XYg9VPMVYW9XlIY795yOlrB2Vy6a917Y9Hll/0mNbisFAKAUAoDV6f02mFj2mzdrhEG9iPuUcT+JArTXrwoQ15mqtWjSjrSKvx2MeaRpJW2nb1ADgqjgo5es3JJrkbq6ncT1pdSObr15Vpa0joqMaARQEv1Q1o2NmCdvDkI5Dw5K55cm9R4Guk0dpHlMKdR+1ufHz8S7sr7W+7qPbufHz8enOeVclqKAUAoDB0vpeHCp3k8ixruF95PJVGbHoK8bSWLM6dOdSShBYt7kVXrR2mTTXTCgwx7u8Nu9by4IPaeoNV9a93U+067R3ow3hO6f+K+L+XaQNmJJJJJOZJJJJ5knMnrVfKTk8WdhRo06MFCnFJLcj5XhtFAKAUBLuzTWL3JigjtaGchGvuV9yN0zOyfME+jU6yrYPUe85T0n0fylNXMFtjn0eXgXjVocIKA+PuNAUfgR72n0V+4Vw1ZYVJJ8WcjNNSafE7q1mIoCPaZj91zLhx+ajIeduFx6MY5nieQqxt5erU3WfvPZH4v5E6i+Qg6rzeyPzJCBaq4gigLD7OlPuS/AyykeprH7Qa7DR34aHQdJYfh49fizX9qesXufD9xG1pZwRcHNY/hHzPojzJ4VtuavJwx37jo9C6P9cuVF+7HbL4Lr8MSmBVKfTksDbaq6cbBYlJhfZHhkUfCjPpZcxkw6qOZqRbVuTntyZTac0f63bPVXtx2r4rr8cD0NBMrqrqQysAykZggi4IPIiro+ZnOgFAKA1esGm0wse02btcIgObEfcoyueFxxIB0168KENeZqrVo0o60ir8djHmkaSRtp29gA3Ko4KOXUneTXI3V1O4nrS6kc3XryrS1pHRUY0HGViASFLHkLAn25V7FJvBvA9Sxe00mP1iMFjPhpEjJttgq4B6gGp1KyVbFU5pvhtRLp2iqfy5pvhtRuopFdQykMrC4IzBBqFKLjLB7GiI04vB5kx1R1o2NmCdvBuSRj6PJWPLgDw3Gui0dpHlMKVV7dz4+fiXVje633dR7dz4/Xf0k9q5LUUBXeuHaSIWeHCptSKSrSSAhEYGxCobFiM88huPiqLXuo09i2svtF6Bq3iVST1Ycc2+hfPsZVmkMfLPIZJpGkc/CY8OQAyUdAAKq6ladR4yZ3Vlo+3s46tGOHF731/SMetZOOnF4gRozncB7azpwc5KKI13cxtqMq0skiPHCYmfxk7IO4ElRboB+NWHKUKPsraca7LS2kVy0nqp5LFrsSx79p80bipYZhHITY5WJvv3EGva1OnUp68DzRt3eWV7G2uG8Hswe3PJp/Sz3koqrO8FAfCKJ4bUYyipRcZLFMvTs31iOLwoVzeaGyPzYfAf1jI/ODVeUKvKQT7T5ZpWxdncyp7s49D+WRLK3FcKAqLTuBMGIljO7aLL9ByStvLNfq1yWk6Dp129z2/M5u+pOnWfB7fmYNV5DNBpzTyI/cJKiSH03Yi0S/i54L6zVhbWcpR5WUW1uXHy4vsJlC2lKPKOLa3Lj5HbgdK4KFAiYiMAc3BJJ3ljxJ51jVt7qrLWlB9h5Uo3FSWtKL7DO0ZpFJwzR5oG2Q24MQM7A52ByvUetQlRajPPhwNNWlKm0pZmYT0J5AZkk7gBxJOVa4Rc5KKzZrjFyaSzZamiYVweDXvWCiNC8rcAc3kPlcmu3pQVOCjwR1tKnqxjBbsEURrJpl8ZiJJ2FtrJFPwUHorce09SaqLiryk8dx9R0RYOytVHD23tfTw6su8hmsE8ygXYBWuLJf7SczUq0hSljgtq4lF6QXF/SUdaSUZY7I497e19WCNxoz8zH9BfuFQq/8yXSzpdGfg6X9sfAuHsi1i20bByHxRgtFfjHfxL5qT7GHxTVnaVteGq80cT6RaO9WuOVgvZn3Pf8yyKlnPCgNXp/TaYWPabxOckQb2P4KOJ+8kA6a9eFCGvM1Vq0aUdaRV+OxjzSGSQ3Y+wDgFHBRXI3V1O4nrS6kc3cV5Vpa0uo6KjGgUBw75drZ2htWva+dt1wKy1XhrYbD3VeGO40Wu+Pjjwro5BZxsovEm4ztyG+/lU7RlGc68ZRyWbJlhSnKsmslmfdRYnXBpt3FyxUH4pOX4n100pKMrl6vMNIOLrvA39V5CJdqhrRsbME7eHJY3OezyVzy5Md248K6TR2keU+7qvbufHz8S7sb7Wwp1M9z4+fj0k9q5LUqfte1d2HGMjHheyTWGQbcjnzyU9QnOoN7RxWutx1fozpHk6jtp5Sy6eHX49JXFVZ3YoDGx+H7xQvDaUnyBBNbKU9SWPMyFf23rFJU92tHHoTTZk1rJhp9NsiyQs5tYk88hnw62qZbKThNROc03OhTubepVeGDfYtu7nwM3C6SjkNkcE8jcH1XrROhUgsZIs7XStpdS1aU8XwyfeZdaixFAbnVHTpwWKSbPY9GUDO8Z35cSDZh5W41Jta3Jz25Mo9PaO9bt8Yr247V8V9b8D0HFIGUMpBUgEEZgg5gjpVyfNTnQGh1s1f91IGSwmS+wTuYHerdDYZ8D6wYl5axuKeq89zI11bKvDDfuK0ljKsVZSrKbMrCxB6/wAeO8VyVajOjLUmsGc3Upypy1ZLaaB9T8ISSYiSTckySEknmdqpS0ncpYKXcvkSVf11sUu5fI+fzNwf9T/jk/3V79qXX5u5fIfaFx+buXyNthMLHBGEQBEW/HIcSST+NQ6lSdaetLa2Rp1JVJa0trJvqXq4WK4mZSFGcSEEEng7A8B8EHjnwFdDo3R7pfe1Pe3Lh5lzYWbh95PPdzGs7XtYvRwUZ32eYjlvRPX6R8l51LvK2rHVWbO59G9H8vW5ea9mGXO/LPpwKvqqPoJo9bPzafS/A1OsPffQcp6Wfh6f93wNloz8zH9BfuFRa/8AMl0svNGfg6X9sfA2ejMe+HlSaM+ONgw4A8wehFwehpRqOnNSPdI2Uby3lSee7me764HorQ+kkxMMc0Z8LqGHMcweoNweoq9TTWKPlVSEqcnCSwaeDMyvTAhOvOgXZjiY7vYAOmZKqOKDlxK+ZGe+q0nZSrrXg9q3fW8rdIWsqq145rcQoGuXKExNL47uIXlKlggB2V37wPYL3PSt1vR5aoqeOGJto0uVmoY4Yn3ReOWeJJU3ML25HcR6jcV5Xoyo1HCW48q03Tm4PcabX6EHCF72aNlKkZG5YKbHyN/VU3RUmrhR3NPHxJejpNVtXc8zq1Q0fFLhopZIkaTxDbYbROyxAOfl9lZ6QrVKdaVOEmlw6Ue3lWdOrKEZNIlFVRXigMvRWjHxMndxjqzH0UU8W+2w4+VyJtlZzuJ7NiWb+t5KtbWVeXNvZZ+G0QqIqd5KdlQt+8bOwtwNdelgsDpUsFgZGkcCk8TxSC6OpVh0PI8D1r1rHYZRk4tSWaPO2m9FvhZ5IJPSQ2v8ZTmrDzFj0Nxwqir0uTnh2H1PRV+r22jU35S6V881zMwq1FkKAUBqcTofvW2pHN9wC2AA9e/zqXC65NasEc9c6C9dqcrc1HjuUckuvHHnfE1ektCNENuNiQufzh1yqVRu1UerJZlDpLQFSzjy9CTajt51z/WRv9F4rvYlY79x8xkar69Pk5uJ1+i7t3VrCq89/Stj+Zl1qLAUBbXZFrD3kRwkh8cQ2ousV7EfUJA8mXkauLStrwweaPnHpBo71W45SK9me3oe9fFeRYtSigFAa3TGg4cSPfE8QyV18Lr5Ny6G46Vqq0KdZas1ia6tGFVYTWJFMVqDIPzWIUjlIhB9bIbexRVXU0LTb9mTXeV09FQfuya7/kdMeoeIJ8U0KjmFd/suv31gtCRx2z7jFaJWO2fd5m+0RqXBCQ7kzODcGS2ypHxYxl5Frkc6sbexo0NsVt4vMnULSlR2xW3i8zZ6xaYTB4eSd8wgyXizHJVHmSB038KkykorFk6hRnWqRpwW1vYed8XiXlkeSQ3d2LsfnMbm3IcAOAAFUVSo5ycmfVrK0ha0I0YbvHezqrAlmj1s/Np9L8DU6w999BynpZ+Hh/d8DZaM/Mx/QX7hUWv/ADJdLLzRn4Ol/bHwMqtZPLA7JNYu6lOEkPglO1HfcsgHiHQMo8rrzarKyrYrUfUcR6T6O1ZK6gtj2S6dz+HYW/VgcgKAget+q+xtTwKSubSRgXtxLIBw5r6xxBp9I6O5T7ykva3rj5lXe2Ov95Tz3rj5+PSQ4gMOBBHmCD+Fc3tTKNPDajTYfR0mFLDDhXiYlu6dipQnfsPYi3zT7amzrwuMOV2S4rbj0r4rsJcqsK2HKbHxW/pRrtJ6JxWNdVm2YYFN9lW22Y877r/dyNSKNzb2sW6eMpPe1gjfSr0bdNw9qXYiT4XDrGiogsqgADoKrJzc5OUs2V85OcnJ5s7awMTM0Vo2TEyCOMZ72Y+ii82/Abz5AkTbKzlcy4R3slWtrKvLDdvZaOh9Fx4aMRxjqzH0mbiWPP8A6K6ylSjSioQWCR0dOnGnFRjkZ1bDMUBAO1rV7vYRio198hHjtvaLef2T4vIvUa6o8pDZmi70FpH1S5wm/YlsfNwfV4Mp+qY+ligFAKA68SwCMW3WN/K2dZQTclhmaLmUI0Zup7uDx6MDD0DEVgW/G59py+yt11JSqvArdA0ZUrGClvxfa9ncbCo5cigMzQ+OkgnilhBMiMCqi5L80sASdpbjIXzrdbylGonEq9MUKNa0lGrJR4N7nu+R6Pw0u2isVK7QB2WyZbi9iOY3VeHy07KAUAoBQCgKX7VdYfdGIGHQ3igOdvhTWIb9kHZ8y9Vt7W/+a6ztfRjR2Cd1NZ7I/F/Dt4kIqvOxFAaPWz82n0vwNTrD330HKeln4eH93wNloz8zH9BfuFRa/wDMl0svNGfg6X9sfAyq1k8+o5UhlJVlIZWG8MpuCOoIBr2MnFpo016MK9OVOa2NYHoLU3T4xuFSXIOPBKo+DIu/1HJh0Iq+pzU4qSPlF5azta0qU80/+M3lZkYUBA9b9V9i88C+DfJGB6PNkHLmvrHEVTaR0dymNSmva3rj5+JV31lr/eU1t3rj5+PSRAG+YrnCjFeAUBm6I0ZJiZO7j6FmPoovM8yc7DjY8iRNsrKVzLhFZslWtrKvLm3stDQ+io8NGI4x1Zj6TNxLHn9wsBkK6ylSjSioQWCR0dOnGnHVithnVsMxQCgPjKCLEXByINAefdc9AHA4pogD3beOI/MJ3X5qcvLZPGqe7o6k8Vkz6P6P6Q9at9Sb9qGx9G5/B+Zo6il+KA1el8dLGQI49q/GxPqsKlW9GnNNzeBQ6X0jd204wt6etjvwb6thwgw001jOQqb9gfC+l06V7KdKn/Kz4mqha317g75qMPyrf057ObwNvUQ6I+E0DeG1kn1Y1HxOMs1u6hy98kB8Q/s03t55Dqd1TKNnKW2Wxd5zWkfSSjRxhQ9qXH/yvn1dpbmrWqeGwI96S8h9KV7M59e5R0UAVZ06cYLCKOJu7yvdT160sX3LoW43tZkUUAoBQCgI3r7rF7iwrMpHfP4Ih8472tyUZ+wca11aipwcmTdH2UryvGjHfnzLe/reUJ/3P8aom23iz6rTpxpwUILBLIV4bD4aHjeCNFp5ZJQqpE1gbkmw9mdT7VwptuUkcnp6FxexjTo0pYJ4tvBfE2Gi5GCIjIykADMC2Q51HrpOTkmmXGi6lSNCFGpTlFpJc2xccTOrQWooCVdnOsPuPFAO1oZrI99ytfwP0sTY9DfhU2yrastR5M5f0l0fy1H1iC9qOfR5eGJetWpwIoBQEC1v1X2Lz4dbqSTJGvweJZBy4lfWOIqm0jo7lMatP3t64+ZVX1jrfeU1t3rj5+PTnEQa5spDM0ToyTEyd3GOrMR4UXmeZ5LvPkCRNsrKVzLhFZslWtrKvLm3stLROjI8NGI4xlvJObM3EseJrrKdONOKhFbEdHTpxpxUYrYZtbDMUAoBQCgIv2hau+7cKdge/RXeLmSPST6wy5XCnhWqtSVSDiT9G3srO4jVWW/nW/59JQ4qiaaeDPqkJxnFSi8U8j7QzFAKA2WgtA4jGPs4ePat6Tnwxr9J7b+guelb6VvOplkVOkNM21nsk8ZcFn18OstfVfs4w+G2XntPMMwWHvaneNlDe5Hxmucri1WlK3hTyzOF0hpm5vXhJ4R4LLr4+HMTat5UigFAKAUAoBQEB101JxGOxHed/GsaqFjQhvCDYsTYbyfsC8qjV7d1cNuC6PMutE6Xjo9Swp60nv1sNnDDVf10Gh/JPP8AKIvY/wDCo/2f/V3eZcfxc/0f3/6j8k8/yiL2P/Cn2f8A1d3mP4uf6P7/APUfknn+URex/wCFPs/+ru8x/Fz/AEf3/wCo/JPP8oi9j/wp9n/1d3mP4uf6P7/9R+Sef5RF7H/hT7P/AKu7zH8XP9H9/wDqPyTz/KIvY/8ACn2f/V3eY/i5/o/v/wBR+Sef5RF7H/hT7P8A6u7zH8XP9H9/+p8PZNOd88Xsb+FPUP6u7zPH6W4rB0P3/wCpZugMNNFh4455BJIg2S4v4gMlJvmWta54m5qwWOG05Go4uTcFgtyxxw69mJsK9MBQCgIVp3UsvKHw5VFc+NWvZDxZAN/0Ms+Iuaq7vRkK01NPDjz+ZXXGj41ZqUXhx+uP10yjRGi48NGI4xlvJPpM3EseJ+7IDIVYUqUacVCCwSJ1OnGnFRithm1sMxQCgFAKAUAoCk+1DV33Nie+Qe9Yglstyy73H1s3H1+AqsvaOD111ncejGkdeLtZvatsejeurw6CGVAOuO3CYV5XEcSM7ncqi5P/AK6nKs6dOU3hFEW7vaFrDXrSwXe+hFlasdl26TGtfj3MZy+vIMz5LbzNWVGzjHbLa+44nSPpJWr4woexHj/6fy6tvOWVhMKkSBI0VEUWCqAAB0Aqacy3jtZ3UBqNZtYYcDF3kxOeSIubO3JR95OQqRbW1S5qcnTWL+s/rvPHJJYsqTTXaNjZye7cYdOCxgFrfOdwTf6IWuqtvR+hBY1m5PsXz+sjQ6r3GpGtmOG7GTft3+w5VLehbL8nfL5mPKS4km1d7UZ42C4sCaPIF1ULKvUhbK46AA8r7qqb30fwWtbvHmfwfz7TONXiW7hcSkqK8bBkYAqwNwQeVcy008GbztrwCgFAKAUAoBQCgFAKA+OwAJJAAzJOQA60BXmtXahFEGTBgTSAH3w37lT5jOT6uXzuFW9loevce1L2Y8Xn1L595rlUSJ1orEGSCKRt7xoxtzZQT99VBsMqgFAKAUAoBQCgFAKAUAoDV6y6GXGYaSBstoXVt+y4zVvUfaLjjWM4qUXFm63rzoVY1YZp4/XgyrdXezPETNfE+8Rg2IBDSNb4vBR8438uNQKdjt9tnW3vpTjBK2jta2t7uhb/AK2MtPQegYMGmxBGF5tvduruc29e7hU+MVFYI5GtWqVpudSTb4s2dZGoUB8JtQHnnW/TrY3FPLc7AJWIcFjG6w5t6R87cBXe6Is1b26bXtS2v4Lq8cSLUlizp0EIVZ5cQNtIwCsV7GVz6Kk8EyJY2OXnUu65VpU6WxvfwW99PAxjhmyZ6u6cweOlGFm0dBF3gIR4gAQwBNrhQRkDY33251S3lpdWlN16daUsM0+Ha8TZGUZPBog2nNH+58RLDtbXduVB5jgT1tar21rcvRjUwwxRrksHgTfsf08UlbCMfBJtPGPiuM3A6Mt281J4muc9ILNLC4is9j+D+HYbaUtxblcubxQCgFAKAUAoBQCgIrrTr3hsFdL97MP/ABRkXB/tG3JzzztuBqZaWFe6eFNbOO7tMZSUcypNZda8TjjaZ9mPhDHcR/W4uerZcgK66y0NQt/al7UuLy6kR5VGzQybj5GrdmB6U0B+i4f9VH+4K+XE0z6AUAoBQCgFAKAUAoBQCgFAKAUAoBQGs1olZcFimT0lgmK/SEbEfbWUEnJJg84KMq+nkI+16eEj1IVY5vdcuUOGBcn40hBCIt97Em/qqt0m3Ol6vD3p7Ohb30GcM8TR4/GNNK8r+lIzObbrsb2HQbqnUqUaUI045JYGLeLxNnqUbaQwpG/vV+0FT9hNV2msPUp9XijOn7x6HrgiUKAUAoBQCgFAarT+sOHwSbc8gW/oqPE7HkqjM+e4cSK20aNStLUprFnjaWZU2tHaNiMVdIb4eE3GRHesPnOPQ8kN/nV1FloCMfauHi+Cy6+P1maJVeBCwK6OMYxWrFYI1FmdmuhosXDK2Jw0JRCqpIEEbEgHa2itr2GznvrmtM3VS2qRjRnLF5rHFc2ZuppNbUQLWOaF5pThk2IdyC7G4AtteIk577VfWsasaKVZ4y3/AC2cDVLDHYehNAfouH/VR/uCvmxMM+gFAKAUAoBQCgFAKAUAoBQCgFAKAUBwniDqysLhgQR0IsaA816U0c2Gmkgf0o2K+Y3qfWpB9dfR7K5VxQjUXDb07/rgQ5LB4Gbqzq7Ljpe7jFlGbyEXVB15nkt8+mZry9vadpT1557lvf1vYjFyZJNLanY+TZjiw2xBGT3ad5Hck5F5DtZyNxPAWAyFVtvpOzhjOc8ZvN4PsWzJeZscJPZgRTTmijhZe5dgzhVLhdyM2ezf4Vhsm/W3Cra1uFcU+UisFi8OdceY1yWDwJH2U6IM2NWUg7GHBcnhtsrIo65Fm6bIqm9IblRoqis5PuXn4M2UltxLurjiQKAUAoBQGPj8bHAjSSyLGi72chVHrNepNvBArLWftTJvHgVsN3fyKb//AFxn95v2TV/Y6BqVMJV/ZXDf5ePMjVKqlkVtiJmkcySOzu3pO5LMfMnhyG4cK6uhbUqEdWnHBfXaaG28zhW8xMnRuBeeVIYxd3YKPxJ6AXJ6A1qrVY0abqTySPUsXgWZr3jk0fgY9HwHxOtnIyOwb7bHq7E/4q5nRdKV7dSu6uSezp3LqXwN83qx1UVQ+4+VdUzQek9X/wBFw/6mL9xa+XE02FAKAUAoBQCgFAKAUAoBQCgFAKAUAoBQER171LXHKHQhMQgsrH0XHxXtw5HeL8RcVZaO0jOznxi818Vz/XDDCcFIpzSGFxODcxyCSE3+Myq1uKsps3qrsqF1a3aTi03weGPY/wDhHcZRMf8AlKX+vk//AEf+NSeRpflXYjHFmy1f1dxOPcd2rFSRtTvfYA4naPpm3AX6231W3mlre1jqx2y4LLr4eJnGm5F56uaCiwUCwxA2GbMfSdjvZuv3AAcK4q4uJ16jqVHtZJSSWCNpWk9I1pnXrBYYlWm23G9IhtkEcCR4VPQkVrnWhD3mTbXR11dfyYNrjku17CPv2twX8OGmt1MYPsDH760eu0uctV6MXz/L2+R34PtWwjECSKaP5xVXUfsMW9g41lG8pPfgaa3o7f01ioqXQ18cO4mGitMwYldqCZJAN+ycx9JTmPWKkKSksUU9SlOlLVmmnzrAgXaNqVisRIZ4pTOBugchdjL/AMO5CfpWOfpHIVc6Kv6NrL7yGf8A63ry6NvSR6kHLIquWNkYq6lWU2ZWBVgeoOYrtKNenWjr03iiM01mca3HgoCz+zLRSYaCTSOIyGy3d34IPSYdWOQ8utctpq4lXqxs6XHb07l1ZvyN9NYLWZX+ndKvip5J33uch8VRkqjyH410Nrbxt6UaUd302apPF4mtmPhPkfure8jw9MaHS2HhHKNB7FFfLiaZlAKAUAoBQCgFAKAUAoBQCgFAKAUAoBQCgOEsSsLMoYciAR7DQGAmgMKDcYWAEZ3EUYN/O1ett5g2Ki2Q3V4Dpx2MSGNpJGCoguzHcB/3hRvA9jFyaSW1lLa46+TYwtHETFh92yDZ5B/aEbgfiDre/Crr3jfswy4nc6K9HIU0qt0sZfl3Lp4vu6SHgVBOrSSWCPtD0UB2YbEPG4eN2R13MhKsPIisoVJQeMWRrm0o3MNSrFNfWT3dRbWoWv8A7oYYfFECU5JIMlk6Ebg/2HhY5G2t7lVNjzOA0xoSdk+Uhtp8d66fg+rpk+seq2Gxy2mj8YFlkXwyL5Ny6G46VY0LmrQlrU5YMoGk8ypNaNQcTg7ugM8I+HGpLqPnxi5y+MtxxOzXVWOnqdTCFf2Xx3eXhzmiVJrI1Or6YKQquJeWMXv3kZDIVyyYWuv0hfyFWlzO5Ude31ZbMvinjg+gwSW8mnarpa0WHw0AHuZlVw6WKMFJCopGVlsG/Z5VTaCtvvJ1qvvp4YPNY5vry7TZVexJZFa10xoOE/ot5H7q8eR6emtFfmYv1afuivlxNMqgFAKAUAoBQCgFAKA68TGWRlDFCQQGW11JGRFwRcb86AqeTSuNjZo5MVKJI22HsVtcWNx4dxBDDoRXOXV9dUKrg30bFkUVe6uaNRwcu5fI6f5x4jb2Pdsm3ba2dpL23Xts7q0/ad3q627oNfrt1q62OzoXyO3+W8V8rm9qf7ax+1rniuxGP2hcfm7kP5bxXyub2p/tp9rXPFdiH2hcfm7l8h/LeK+Vy+1P9tPta54rsQ+0Lj83cgumMYxVUxUpdyFQXTNjkPgbuJPAAmt1vf3daooRa28xso3dzVmoRlnzItXR8DJEiPIZGVQGdrAswGZIAtma6UvzIoBQCgFAU32raxmaf3Mh96hPjt8OXrzC7vO/IVXXtb/5rrOz9GNGpr1ua5o/F/BdZBKrjszQ6T02wbu4RcjIm18+gqfRtFq69TI5LSen6iq+r2axks3hj2IwTpfExnx38mQAfYBW/wBWoTXs+JVPTelbeSdbLhKKS7kiQ6NxwmTaAsdxHI1XVqLpSwZ2OjdIwvqPKRWDya4My61FiAeRIO8EGxB4EEbj1r1Np4owqU41IOE1inmXv2eaxHG4UbZvNFZJd12PwXsAB4hnllcMOFXlGrykFI+V6TsXZ3EqTyzXQ8vkSitpAIfrT2e4fFkyJ7xMcy6Dwsf7SPcfMWPWp9npKvavCD9ng8vLqMJQUiqtP6GxmBBinBELMCGU7ULEHIg/BboQD5iusstJWt1NPKfPn1Pf9bDRKEo9Bo6tzWcJ/RbyP3V48j09NaK/Mxfq0/dFfLiaZVAUtr7rJi4tIYiOPEyIimMKqtYC8MbG3rJPrrqtE6Ntbi2U6kcXi97XgzRUnJPBGh/nbjvlk37VWf2JY/p/ul8zDlJcR/O3HfLJv2qfYlj+n+6XzHKS4j+duO+WTftU+xLH9P8AdL5jlJcR/O3HfLJv2qfYlj+n+6XzHKS4k37KNN4ifESrNO8iiK4Dm4B2gLj1VQ6csqFtyfIxwxxx2t5YcW+JtpScscS0KoDaKAUBCO0TROQxSD0QElt8S/hb6pJv0Yn4NVmlLXlqWtHOP0yv0hb8pT1lmvAqfT+rLYmUyiUxsqqIyOYJJJINxvAy+2qi1v1Qp6jjim3iV1veKjDUaxTbxMGDWDEYNhHjYyyblmUXv58D9hrfKyo3Mde2eD4fX/DdK1pV1rUHg+H1/wAJXgsZHMoeNwyniD944HoaqalKdOWrNYMrZ05QeElgd9azAl3Z5onaZsU24bUcQ67pH9t0Hk/Oum0Ta8nT5SWb8C+0bb6kOUeb8Ce1blkKAUAoDG0nixDDJKd0aO58kUsfuoepNvBHmp5CxLMbsxLMebMbk+skmufnLWk5M+vW1CNCjGlHJJI4Ocj5ViszZNtReHA1ur2FCxBreJ8yenCpV3Ucp6u5FH6PWkaVqquHtT2t+H1xNhPCrqVYXBqPGTi8UXNehTr03TqLFM0er8Zjmlj5fgcvsNTrtqdOMzlPR6nK2va1u93wezuZIKrzsRQEx7KNIGLHhL+GdGQj5yjbU+oBx9ap9hP2nE5L0rt06UKyzTw6n/zvLuqzOGFAcJ4VdSrqGUixVgCCORByNAVvrP2Wq15MEwjO/uXv3Z+g29PKxHK1XdjpytQ9mr7Ue/t39faapUk8irdLYGWAtHNG0bgHwuLXFt6ncw6gkV1lteUbmGtSljzb11GhxazPSeivzMX6tP3RXzgmGVQFBdpH9KYrzi/yIq7jQP4RdLI1X3iN1dGolOjxo7DgLiklxEpAL90wWOO+eyCGG0wG85i+Q3VVVfXqzxoNQjuxzfPk8OY2LVWZ369auQQRwYnCMTBPuDEkgkbQtfOxAOR3Eda16Mvq1Wc6Fde3H/nQeziltRD6uTUWD2L/AKVN+p/1rXLekuVL/L4G+jvLgrljeKAUBwmiDqVYAqwKkHcQRYg+qgKh0ro1sNM8LXIXNGPwo2vsnzFip6qTxFclpG15CrsyeXyObvbfkamzJ5GFPCrqVdQyneGFwfVUGMpRetF4MiRk4vFZkR0lqu+HLT4KUxkAkoTcEDM2Jvfya/nVvR0hGslSuY48/wBfAs6V5GrhTrxx5/r4En1VwE+IMccje/TZtYWEUYHiIG64B472YCtdG2p17nUpr2I58/8A3LoNdOhCtX1IL2Vn9c5d+EwyxIsaLsogCqBwAFhXUJYHQHdQCgFAKA0WvZto7F/qXHqIsfsrCp7j6GSLP8RT/uj4nn2qA+vCgOEUYUAAWA3CvZScnizXSpRpRUILBI514bDV4KP/AOTO3RB/hF/uqVUf3EF0lDZU8dKXNTmiu5fI2lRS+FAbzUX+kMLb+s/0tf7L1Js/5q6yi9I8Ps+fTHxR6Dq5PmwoBQCgNfprQsGLjMeIiWRTzyIvldWGanqDWcKkqctaDwYaxM2GIIqqu5QAOOQFhmawBzoCgu0j+lMV5xf5EVdxoH8Iulkar7xG6ujUZ2iNFPiX2IzGp5ySLGov55n1AmtFxcQoR1pYvoTb+unAySxJT2iaMxGHjw0LAHDRLsRupvtSEXcuLeEmxsMxYb99VOiK9CtOpUj78ni1zbsOPPzmdRNYLcQir01Fg9i/6VN+p/1rXLekuVL/AC+Bvo7y4K5Y3igFAKAjWvWhjPCJEBMsN2UDMuh9NPXYEfOVetRL22VxScd+7pI13Q5am479xXCOCAQQQRcEbiDutXHNNPBnMNYbGfJFBBDWtxvu9dE2nsPU2nsLB7P9Ed3EcQ48cwBUEWKxDNR0LX2j5qPg111ha8hSSebz+uY6Syt+Rp7c3mSypxLFAKAUAoDC01gu/wAPND/WRvHfltqV/GvGsVgZRk4yUlmjzaVIyIsRkRyIyI9tc/KLi2mfXqFaNanGpHJpPtFeG4UAoDA0RmHf47sR5Dwj7q33GxqPBIqNEe3GpW/POTXQvZXgYmndKqqlEN2ORt8Ecc+dbrW3k5KUsiv07pmlTpSoUnjN7Hhu47eP0zbxPdQeYB9tQ5LBtHR0p68Iz4pMmXZVgO90gjWyhR5CepGwo8ztk/VNTbGOM3I5n0rrqNvClvbx6l5tF4VaHBigFAKAUAoBQFBdpH9KYrzi/wAiKu40D+EXSyNV94jdXRqPlATo6VMmgXSU3KzpFCTvspRzbnZdoeVhVF6uoaVUob4ty68V37Gbcfu9pBqvTUWD2L/pU36n/Wtct6S5Uv8AL4G+jvLgrljeKAUAoBQFV62aJ9zYg2HvUu06cla/jTpYnaHRiB6Nc3pe11J8rHJ59PmUWkrfVlyiyefT5nTq5on3ViBGReNRty8it/Cnm5/wq/SsNFWvK1OUllHxMdH2/KT13kvEtqunL8UAoBQCgFAKApLtR1fOGxRmUe84glh82Xe6+uxcebcqrL2jg9ddZ3HoxpBSg7Wb2rbHo3rq8OghtQDrhQGPpCfYjduQNvPh9tbKMNeaRC0hccha1KnBPDp3d5G8NLNMixxDZRRYnd7W/AVZTjSpyc57Wziratf3tGNtbLVhFYN5dr+C7zb6O0Ikdi3jbmdw8hUOtdznsWxHR6O9H7e1wnP2pc+S6F8zaE2qKXzaSxZd3Zhq8cLhu8kFpZ7OwO9UA8CnrYkkcCxHCru3pcnDDefL9MX/AK5cua91bI9HHrzJlW8qhQCgFAKAUAoCgu0j+lMV5xf5EVdxoH8Iulkar7xHAauTUSjSOtUGIVRLoyAsottRySQ8LborG3Qmqujo6tRbdOvLB8UpeOPgbHNPNGj0npR5yu0FVEGykaDZRBx2RzPEm5PE1OoW8aWOG1vNva39btxi3iYVbzEsHsX/AEqb9T/rWuW9JcqX+XwN9HeXBXLG8UAoBQCgNVrLogYqBo7gOPFGx+DIPRJ6HMHoTWqtSjVg4SyZrq01Ug4PedWqWhfcsAVrGVztykG42jwBsLqoAUZC9r8a8t6EaNNQjuMaFFUoKCN1W43CgFAKAUAoBQGFpjRceKhaGZbow8iDwKngwOYNeNKSwZnSqTpTU4PBrIorWvVWbAP4wWiJ8EwHhPIN8Ruh38L52qK9rKm8VtR9E0Vp2ldxUKjUanDc+j5Z9Joqil+dWJw6yDZYXFwbeVZQm4PGJHubWncw5OqsVin2HNEAFgAANwGQrFtt4s2whGEVGCwS3I5fjkOpO4DrXqTbwQqVIU4uU3glxLM7P9QG2lxOMTZAIaOFhmSNzSDhbeF38+VWlta6ntSzOD03p71lOhQ9ze+Pl49BadTTmBQCgFAKAUAoBQFd60dmr4vFy4hcWsYkKHYMBcjZjRPSEq3vs33caurHTMrWlyahjt44fA1yp6zxNX+SCT5en92b/nqZ/Ekv0+/yMeR5x+SCT5en92b/AJ6fxJL9Pv8AIcjzj8kEny9P7s3/AD0/iSX6ff5Dkecfkgk+Xp/dm/56fxJL9Pv8hyPOSTUbUZtHyvI2IWXbTYsIjHbMG9zI191VmkdJO91cY4auO/HPDm5jOENUmlVhmKAUAoBQCgFAKAUAoBQCgFAKAUBwliVlKsoZSLEMAQQeBB3igIXpbswwkpvEXgPJDtJ+w17DopAqPO1pz3Fva6dvbdYKeK4Pb595HX7JJb5YuMjheJgfsc1odhHcy2j6W1kvapp9bXzO7B9kbX99xY2eUcdm/aZiB7DXsbGCzZrq+ldxJYQgl2v5Ez1e1OwuDO1FHtSWt3kh239V8lv80CpcKUIe6igur64unjWm34dmRIKzIooBQCgFAKAUAoBQCgFAKAUAoBQ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8 - </a:t>
            </a:r>
            <a:r>
              <a:rPr lang="ru-RU" dirty="0" err="1" smtClean="0">
                <a:solidFill>
                  <a:schemeClr val="bg1"/>
                </a:solidFill>
              </a:rPr>
              <a:t>містить</a:t>
            </a:r>
            <a:r>
              <a:rPr lang="ru-RU" dirty="0" smtClean="0">
                <a:solidFill>
                  <a:schemeClr val="bg1"/>
                </a:solidFill>
              </a:rPr>
              <a:t> 8 </a:t>
            </a:r>
            <a:r>
              <a:rPr lang="ru-RU" dirty="0" err="1" smtClean="0">
                <a:solidFill>
                  <a:schemeClr val="bg1"/>
                </a:solidFill>
              </a:rPr>
              <a:t>прямих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кутів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Documents and Settings\Hakker\Рабочий стол\цифры\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14356"/>
            <a:ext cx="5643602" cy="5715040"/>
          </a:xfrm>
          <a:prstGeom prst="rect">
            <a:avLst/>
          </a:prstGeom>
          <a:noFill/>
        </p:spPr>
      </p:pic>
      <p:pic>
        <p:nvPicPr>
          <p:cNvPr id="9219" name="Picture 3" descr="C:\Documents and Settings\Hakker\Рабочий стол\цифры\углы 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428628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143248"/>
            <a:ext cx="438150" cy="381001"/>
          </a:xfrm>
          <a:prstGeom prst="rect">
            <a:avLst/>
          </a:prstGeom>
          <a:noFill/>
        </p:spPr>
      </p:pic>
      <p:pic>
        <p:nvPicPr>
          <p:cNvPr id="9223" name="Picture 7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714488"/>
            <a:ext cx="438150" cy="381001"/>
          </a:xfrm>
          <a:prstGeom prst="rect">
            <a:avLst/>
          </a:prstGeom>
          <a:noFill/>
        </p:spPr>
      </p:pic>
      <p:pic>
        <p:nvPicPr>
          <p:cNvPr id="9225" name="Picture 9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714620"/>
            <a:ext cx="438150" cy="381001"/>
          </a:xfrm>
          <a:prstGeom prst="rect">
            <a:avLst/>
          </a:prstGeom>
          <a:noFill/>
        </p:spPr>
      </p:pic>
      <p:pic>
        <p:nvPicPr>
          <p:cNvPr id="9227" name="Picture 11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643446"/>
            <a:ext cx="438150" cy="381001"/>
          </a:xfrm>
          <a:prstGeom prst="rect">
            <a:avLst/>
          </a:prstGeom>
          <a:noFill/>
        </p:spPr>
      </p:pic>
      <p:pic>
        <p:nvPicPr>
          <p:cNvPr id="9229" name="Picture 13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643314"/>
            <a:ext cx="438150" cy="381001"/>
          </a:xfrm>
          <a:prstGeom prst="rect">
            <a:avLst/>
          </a:prstGeom>
          <a:noFill/>
        </p:spPr>
      </p:pic>
      <p:pic>
        <p:nvPicPr>
          <p:cNvPr id="9231" name="Picture 15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857356" y="1714488"/>
            <a:ext cx="438150" cy="381001"/>
          </a:xfrm>
          <a:prstGeom prst="rect">
            <a:avLst/>
          </a:prstGeom>
          <a:noFill/>
        </p:spPr>
      </p:pic>
      <p:pic>
        <p:nvPicPr>
          <p:cNvPr id="9233" name="Picture 17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000232" y="3143248"/>
            <a:ext cx="438150" cy="381001"/>
          </a:xfrm>
          <a:prstGeom prst="rect">
            <a:avLst/>
          </a:prstGeom>
          <a:noFill/>
        </p:spPr>
      </p:pic>
      <p:pic>
        <p:nvPicPr>
          <p:cNvPr id="9235" name="Picture 19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857356" y="4643446"/>
            <a:ext cx="438150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143932" cy="3143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9 - </a:t>
            </a:r>
            <a:r>
              <a:rPr lang="ru-RU" dirty="0" err="1" smtClean="0">
                <a:solidFill>
                  <a:schemeClr val="bg1"/>
                </a:solidFill>
              </a:rPr>
              <a:t>містить</a:t>
            </a:r>
            <a:r>
              <a:rPr lang="ru-RU" dirty="0" smtClean="0">
                <a:solidFill>
                  <a:schemeClr val="bg1"/>
                </a:solidFill>
              </a:rPr>
              <a:t> 9 </a:t>
            </a:r>
            <a:r>
              <a:rPr lang="ru-RU" dirty="0" err="1" smtClean="0">
                <a:solidFill>
                  <a:schemeClr val="bg1"/>
                </a:solidFill>
              </a:rPr>
              <a:t>прямих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кутів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саме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пояснюється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настільки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хитромудрий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нижній</a:t>
            </a:r>
            <a:r>
              <a:rPr lang="ru-RU" dirty="0" smtClean="0">
                <a:solidFill>
                  <a:schemeClr val="bg1"/>
                </a:solidFill>
              </a:rPr>
              <a:t> хвостик у </a:t>
            </a:r>
            <a:r>
              <a:rPr lang="ru-RU" dirty="0" err="1" smtClean="0">
                <a:solidFill>
                  <a:schemeClr val="bg1"/>
                </a:solidFill>
              </a:rPr>
              <a:t>дев'ятки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повинен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добудувати</a:t>
            </a:r>
            <a:r>
              <a:rPr lang="ru-RU" dirty="0" smtClean="0">
                <a:solidFill>
                  <a:schemeClr val="bg1"/>
                </a:solidFill>
              </a:rPr>
              <a:t> аж 3 кута , </a:t>
            </a:r>
            <a:r>
              <a:rPr lang="ru-RU" dirty="0" err="1" smtClean="0">
                <a:solidFill>
                  <a:schemeClr val="bg1"/>
                </a:solidFill>
              </a:rPr>
              <a:t>щоб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загальна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число стало </a:t>
            </a:r>
            <a:r>
              <a:rPr lang="ru-RU" dirty="0" err="1" smtClean="0">
                <a:solidFill>
                  <a:schemeClr val="bg1"/>
                </a:solidFill>
              </a:rPr>
              <a:t>дорівнює</a:t>
            </a:r>
            <a:r>
              <a:rPr lang="ru-RU" dirty="0" smtClean="0">
                <a:solidFill>
                  <a:schemeClr val="bg1"/>
                </a:solidFill>
              </a:rPr>
              <a:t> 9 .</a:t>
            </a:r>
          </a:p>
          <a:p>
            <a:endParaRPr lang="ru-RU" dirty="0"/>
          </a:p>
        </p:txBody>
      </p:sp>
      <p:pic>
        <p:nvPicPr>
          <p:cNvPr id="10243" name="Picture 3" descr="C:\Documents and Settings\Hakker\Рабочий стол\цифры\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34" y="2071654"/>
            <a:ext cx="4071966" cy="4786346"/>
          </a:xfrm>
          <a:prstGeom prst="rect">
            <a:avLst/>
          </a:prstGeom>
          <a:noFill/>
        </p:spPr>
      </p:pic>
      <p:pic>
        <p:nvPicPr>
          <p:cNvPr id="10244" name="Picture 4" descr="C:\Documents and Settings\Hakker\Рабочий стол\цифры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643470" cy="3660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143380"/>
            <a:ext cx="438150" cy="381001"/>
          </a:xfrm>
          <a:prstGeom prst="rect">
            <a:avLst/>
          </a:prstGeom>
          <a:noFill/>
        </p:spPr>
      </p:pic>
      <p:pic>
        <p:nvPicPr>
          <p:cNvPr id="10248" name="Picture 8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071810"/>
            <a:ext cx="438150" cy="381001"/>
          </a:xfrm>
          <a:prstGeom prst="rect">
            <a:avLst/>
          </a:prstGeom>
          <a:noFill/>
        </p:spPr>
      </p:pic>
      <p:pic>
        <p:nvPicPr>
          <p:cNvPr id="10250" name="Picture 10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429264"/>
            <a:ext cx="438150" cy="381001"/>
          </a:xfrm>
          <a:prstGeom prst="rect">
            <a:avLst/>
          </a:prstGeom>
          <a:noFill/>
        </p:spPr>
      </p:pic>
      <p:pic>
        <p:nvPicPr>
          <p:cNvPr id="10252" name="Picture 12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000232" y="3071810"/>
            <a:ext cx="438150" cy="381001"/>
          </a:xfrm>
          <a:prstGeom prst="rect">
            <a:avLst/>
          </a:prstGeom>
          <a:noFill/>
        </p:spPr>
      </p:pic>
      <p:pic>
        <p:nvPicPr>
          <p:cNvPr id="10254" name="Picture 14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000232" y="4071942"/>
            <a:ext cx="438150" cy="381001"/>
          </a:xfrm>
          <a:prstGeom prst="rect">
            <a:avLst/>
          </a:prstGeom>
          <a:noFill/>
        </p:spPr>
      </p:pic>
      <p:pic>
        <p:nvPicPr>
          <p:cNvPr id="10256" name="Picture 16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928794" y="5429264"/>
            <a:ext cx="438150" cy="381001"/>
          </a:xfrm>
          <a:prstGeom prst="rect">
            <a:avLst/>
          </a:prstGeom>
          <a:noFill/>
        </p:spPr>
      </p:pic>
      <p:pic>
        <p:nvPicPr>
          <p:cNvPr id="10258" name="Picture 18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928794" y="5143512"/>
            <a:ext cx="438150" cy="381001"/>
          </a:xfrm>
          <a:prstGeom prst="rect">
            <a:avLst/>
          </a:prstGeom>
          <a:noFill/>
        </p:spPr>
      </p:pic>
      <p:pic>
        <p:nvPicPr>
          <p:cNvPr id="10260" name="Picture 20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357694"/>
            <a:ext cx="438150" cy="381001"/>
          </a:xfrm>
          <a:prstGeom prst="rect">
            <a:avLst/>
          </a:prstGeom>
          <a:noFill/>
        </p:spPr>
      </p:pic>
      <p:pic>
        <p:nvPicPr>
          <p:cNvPr id="10262" name="Picture 22" descr="http://animashky.ru/flist/3dwebdiz/6/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2400286" y="4886334"/>
            <a:ext cx="438150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З часом кути </a:t>
            </a:r>
            <a:r>
              <a:rPr lang="ru-RU" dirty="0" err="1" smtClean="0">
                <a:solidFill>
                  <a:schemeClr val="bg1"/>
                </a:solidFill>
              </a:rPr>
              <a:t>згладилися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цифри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набули </a:t>
            </a:r>
            <a:r>
              <a:rPr lang="ru-RU" dirty="0" err="1" smtClean="0">
                <a:solidFill>
                  <a:schemeClr val="bg1"/>
                </a:solidFill>
              </a:rPr>
              <a:t>звичн</a:t>
            </a:r>
            <a:r>
              <a:rPr lang="uk-UA" dirty="0" err="1" smtClean="0">
                <a:solidFill>
                  <a:schemeClr val="bg1"/>
                </a:solidFill>
              </a:rPr>
              <a:t>ого</a:t>
            </a:r>
            <a:r>
              <a:rPr lang="ru-RU" dirty="0" smtClean="0">
                <a:solidFill>
                  <a:schemeClr val="bg1"/>
                </a:solidFill>
              </a:rPr>
              <a:t> нам </a:t>
            </a:r>
            <a:r>
              <a:rPr lang="ru-RU" dirty="0" err="1" smtClean="0">
                <a:solidFill>
                  <a:schemeClr val="bg1"/>
                </a:solidFill>
              </a:rPr>
              <a:t>вигляд</a:t>
            </a:r>
            <a:r>
              <a:rPr lang="uk-UA" dirty="0" smtClean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. Ось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століть</a:t>
            </a:r>
            <a:r>
              <a:rPr lang="ru-RU" dirty="0" smtClean="0">
                <a:solidFill>
                  <a:schemeClr val="bg1"/>
                </a:solidFill>
              </a:rPr>
              <a:t> весь </a:t>
            </a:r>
            <a:r>
              <a:rPr lang="ru-RU" dirty="0" err="1" smtClean="0">
                <a:solidFill>
                  <a:schemeClr val="bg1"/>
                </a:solidFill>
              </a:rPr>
              <a:t>світ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користується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арабської</a:t>
            </a:r>
            <a:r>
              <a:rPr lang="ru-RU" dirty="0" smtClean="0">
                <a:solidFill>
                  <a:schemeClr val="bg1"/>
                </a:solidFill>
              </a:rPr>
              <a:t> системою </a:t>
            </a:r>
            <a:r>
              <a:rPr lang="ru-RU" dirty="0" err="1" smtClean="0">
                <a:solidFill>
                  <a:schemeClr val="bg1"/>
                </a:solidFill>
              </a:rPr>
              <a:t>запису</a:t>
            </a:r>
            <a:r>
              <a:rPr lang="ru-RU" dirty="0" smtClean="0">
                <a:solidFill>
                  <a:schemeClr val="bg1"/>
                </a:solidFill>
              </a:rPr>
              <a:t> чисел . </a:t>
            </a:r>
            <a:r>
              <a:rPr lang="ru-RU" dirty="0" err="1" smtClean="0">
                <a:solidFill>
                  <a:schemeClr val="bg1"/>
                </a:solidFill>
              </a:rPr>
              <a:t>Цими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десятьма</a:t>
            </a:r>
            <a:r>
              <a:rPr lang="ru-RU" dirty="0" smtClean="0">
                <a:solidFill>
                  <a:schemeClr val="bg1"/>
                </a:solidFill>
              </a:rPr>
              <a:t> значками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легко </a:t>
            </a:r>
            <a:r>
              <a:rPr lang="ru-RU" dirty="0" err="1" smtClean="0">
                <a:solidFill>
                  <a:schemeClr val="bg1"/>
                </a:solidFill>
              </a:rPr>
              <a:t>висловити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величезні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значення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https://encrypted-tbn0.gstatic.com/images?q=tbn:ANd9GcTVM3NekzBpCrh6ylVNsiaFkQ-U8oKtT5QgLSKYJcnaqd5AO3jV6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814393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3429024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510" dirty="0" smtClean="0">
                <a:solidFill>
                  <a:schemeClr val="bg1"/>
                </a:solidFill>
              </a:rPr>
              <a:t>Підготували</a:t>
            </a:r>
          </a:p>
          <a:p>
            <a:pPr>
              <a:buNone/>
            </a:pPr>
            <a:r>
              <a:rPr lang="uk-UA" sz="3510" dirty="0" err="1" smtClean="0">
                <a:solidFill>
                  <a:schemeClr val="bg1"/>
                </a:solidFill>
              </a:rPr>
              <a:t>Молокова</a:t>
            </a:r>
            <a:r>
              <a:rPr lang="uk-UA" sz="3510" dirty="0" smtClean="0">
                <a:solidFill>
                  <a:schemeClr val="bg1"/>
                </a:solidFill>
              </a:rPr>
              <a:t> Ірина;</a:t>
            </a:r>
          </a:p>
          <a:p>
            <a:pPr>
              <a:buNone/>
            </a:pPr>
            <a:r>
              <a:rPr lang="uk-UA" sz="3510" dirty="0" smtClean="0">
                <a:solidFill>
                  <a:schemeClr val="bg1"/>
                </a:solidFill>
              </a:rPr>
              <a:t>Синиця Ілона.</a:t>
            </a:r>
            <a:endParaRPr lang="ru-RU" sz="351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5786454"/>
            <a:ext cx="401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http://uk.wikipedia.org/wiki/</a:t>
            </a:r>
            <a:r>
              <a:rPr lang="uk-UA" dirty="0" smtClean="0">
                <a:solidFill>
                  <a:schemeClr val="bg1"/>
                </a:solidFill>
              </a:rPr>
              <a:t>Індо-арабська_система_числення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31432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4600" b="1" dirty="0" smtClean="0">
                <a:solidFill>
                  <a:schemeClr val="bg1"/>
                </a:solidFill>
              </a:rPr>
              <a:t>     І́ндо-ара́бська</a:t>
            </a:r>
            <a:r>
              <a:rPr lang="uk-UA" sz="4600" dirty="0" smtClean="0">
                <a:solidFill>
                  <a:schemeClr val="bg1"/>
                </a:solidFill>
              </a:rPr>
              <a:t> або </a:t>
            </a:r>
            <a:r>
              <a:rPr lang="uk-UA" sz="4600" b="1" dirty="0" smtClean="0">
                <a:solidFill>
                  <a:schemeClr val="bg1"/>
                </a:solidFill>
              </a:rPr>
              <a:t>інді́йська систе́ма чи́слення</a:t>
            </a:r>
            <a:r>
              <a:rPr lang="uk-UA" sz="4600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є позиційною десятковою системою числення розроблена у 1-4 століттях індійськими математиками. Цифри виникли в Індії і в 10—13 ст. були занесені в Європу арабами, через що часто згадуються як </a:t>
            </a:r>
            <a:r>
              <a:rPr lang="uk-UA" b="1" dirty="0" smtClean="0">
                <a:solidFill>
                  <a:schemeClr val="bg1"/>
                </a:solidFill>
              </a:rPr>
              <a:t>«ара́бські»</a:t>
            </a:r>
            <a:r>
              <a:rPr lang="uk-UA" dirty="0" smtClean="0">
                <a:solidFill>
                  <a:schemeClr val="bg1"/>
                </a:solidFill>
              </a:rPr>
              <a:t>. Уперше поза межами Гіндустану їх використали у 9 столітті — перський мусульманський математик Аль-Хорезмі у своїй книзі 825 року «Про лічбу з цифрами гінді» та арабський математик Аль-Кінді у праці 830 року «Про використання індійського рахунку». 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https://encrypted-tbn2.gstatic.com/images?q=tbn:ANd9GcRZGGlUpjYUwydTt-kPNORx3_5yLNhUZWEeuriYAjLSQepFXoE_D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429000"/>
            <a:ext cx="728667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178595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Уклад складають десять знаків: </a:t>
            </a:r>
            <a:r>
              <a:rPr lang="uk-UA" i="1" dirty="0" smtClean="0">
                <a:solidFill>
                  <a:schemeClr val="bg1"/>
                </a:solidFill>
              </a:rPr>
              <a:t>0 1 2 3 4 5 6 7 8 9</a:t>
            </a:r>
            <a:r>
              <a:rPr lang="uk-UA" dirty="0" smtClean="0">
                <a:solidFill>
                  <a:schemeClr val="bg1"/>
                </a:solidFill>
              </a:rPr>
              <a:t>, за допомогою яких у десятковій системі числення можна записати будь-яке число.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6626" name="Picture 2" descr="http://animashky.ru/flist/3dalfavit/42/e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929198"/>
            <a:ext cx="785818" cy="1178729"/>
          </a:xfrm>
          <a:prstGeom prst="rect">
            <a:avLst/>
          </a:prstGeom>
          <a:noFill/>
        </p:spPr>
      </p:pic>
      <p:pic>
        <p:nvPicPr>
          <p:cNvPr id="26628" name="Picture 4" descr="http://animashky.ru/flist/3dalfavit/42/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71678"/>
            <a:ext cx="766766" cy="1150998"/>
          </a:xfrm>
          <a:prstGeom prst="rect">
            <a:avLst/>
          </a:prstGeom>
          <a:noFill/>
        </p:spPr>
      </p:pic>
      <p:pic>
        <p:nvPicPr>
          <p:cNvPr id="26630" name="Picture 6" descr="http://animashky.ru/flist/3dalfavit/42/e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214686"/>
            <a:ext cx="1000132" cy="1605478"/>
          </a:xfrm>
          <a:prstGeom prst="rect">
            <a:avLst/>
          </a:prstGeom>
          <a:noFill/>
        </p:spPr>
      </p:pic>
      <p:pic>
        <p:nvPicPr>
          <p:cNvPr id="26632" name="Picture 8" descr="http://animashky.ru/flist/3dalfavit/42/e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929198"/>
            <a:ext cx="1071570" cy="1339463"/>
          </a:xfrm>
          <a:prstGeom prst="rect">
            <a:avLst/>
          </a:prstGeom>
          <a:noFill/>
        </p:spPr>
      </p:pic>
      <p:pic>
        <p:nvPicPr>
          <p:cNvPr id="26634" name="Picture 10" descr="http://animashky.ru/flist/3dalfavit/42/e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928802"/>
            <a:ext cx="857256" cy="1285886"/>
          </a:xfrm>
          <a:prstGeom prst="rect">
            <a:avLst/>
          </a:prstGeom>
          <a:noFill/>
        </p:spPr>
      </p:pic>
      <p:pic>
        <p:nvPicPr>
          <p:cNvPr id="26636" name="Picture 12" descr="http://animashky.ru/flist/3dalfavit/42/e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857760"/>
            <a:ext cx="1000132" cy="1357325"/>
          </a:xfrm>
          <a:prstGeom prst="rect">
            <a:avLst/>
          </a:prstGeom>
          <a:noFill/>
        </p:spPr>
      </p:pic>
      <p:pic>
        <p:nvPicPr>
          <p:cNvPr id="26638" name="Picture 14" descr="http://animashky.ru/flist/3dalfavit/42/e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000372"/>
            <a:ext cx="1050828" cy="1714512"/>
          </a:xfrm>
          <a:prstGeom prst="rect">
            <a:avLst/>
          </a:prstGeom>
          <a:noFill/>
        </p:spPr>
      </p:pic>
      <p:pic>
        <p:nvPicPr>
          <p:cNvPr id="26640" name="Picture 16" descr="http://animashky.ru/flist/3dalfavit/42/e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2000240"/>
            <a:ext cx="1071570" cy="1553779"/>
          </a:xfrm>
          <a:prstGeom prst="rect">
            <a:avLst/>
          </a:prstGeom>
          <a:noFill/>
        </p:spPr>
      </p:pic>
      <p:pic>
        <p:nvPicPr>
          <p:cNvPr id="26642" name="Picture 18" descr="http://animashky.ru/flist/3dalfavit/42/e9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72396" y="3357562"/>
            <a:ext cx="971554" cy="1341672"/>
          </a:xfrm>
          <a:prstGeom prst="rect">
            <a:avLst/>
          </a:prstGeom>
          <a:noFill/>
        </p:spPr>
      </p:pic>
      <p:pic>
        <p:nvPicPr>
          <p:cNvPr id="26644" name="Picture 20" descr="http://animashky.ru/flist/3dalfavit/42/e0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2" y="3286124"/>
            <a:ext cx="114300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34290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                                    </a:t>
            </a:r>
            <a:r>
              <a:rPr lang="uk-UA" sz="3800" dirty="0" smtClean="0">
                <a:solidFill>
                  <a:schemeClr val="bg1"/>
                </a:solidFill>
              </a:rPr>
              <a:t>Походження</a:t>
            </a:r>
          </a:p>
          <a:p>
            <a:pPr>
              <a:buNone/>
            </a:pPr>
            <a:r>
              <a:rPr lang="uk-UA" dirty="0" smtClean="0"/>
              <a:t>     </a:t>
            </a:r>
            <a:r>
              <a:rPr lang="uk-UA" dirty="0" smtClean="0">
                <a:solidFill>
                  <a:schemeClr val="bg1"/>
                </a:solidFill>
              </a:rPr>
              <a:t>Індо-арабські цифри було винайдено у Індії, в рамцях абетки Брахмі, від якої походять усі сучасні абетки Гіндустану, та пізніше запозичено мусульманськими науковцями, які, зокрема, перський математик Аль-Хорезмі, називали їх «Індійськими». Знаки та спосіб їх використання західна наука запозичила у східних математиків (рівень математики арабських країн на той час був вищим, ніж у Європі). </a:t>
            </a:r>
            <a:endParaRPr lang="ru-RU" dirty="0"/>
          </a:p>
        </p:txBody>
      </p:sp>
      <p:pic>
        <p:nvPicPr>
          <p:cNvPr id="25603" name="Picture 3" descr="http://upload.wikimedia.org/wikipedia/ru/7/7e/Asia_history_map_6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876"/>
            <a:ext cx="457203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https://encrypted-tbn3.gstatic.com/images?q=tbn:ANd9GcS3dpZiX3welfb2zCkBRzBdsBgWA_asrGaOxQwR9UVaCU-lwvJ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43314"/>
            <a:ext cx="1743075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 descr="https://encrypted-tbn0.gstatic.com/images?q=tbn:ANd9GcSF_g5MaitTPGLMxB3pwCJSJUG-Z4uyRIAHZ7OGDwyr69ytSyO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714752"/>
            <a:ext cx="160972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9" name="Picture 9" descr="http://animashky.ru/flist/3dwebdiz/6/1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243641">
            <a:off x="5261047" y="5054623"/>
            <a:ext cx="400050" cy="390526"/>
          </a:xfrm>
          <a:prstGeom prst="rect">
            <a:avLst/>
          </a:prstGeom>
          <a:noFill/>
        </p:spPr>
      </p:pic>
      <p:pic>
        <p:nvPicPr>
          <p:cNvPr id="25611" name="Picture 11" descr="http://animashky.ru/flist/3dwebdiz/6/1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4638676" y="4933960"/>
            <a:ext cx="400050" cy="390526"/>
          </a:xfrm>
          <a:prstGeom prst="rect">
            <a:avLst/>
          </a:prstGeom>
          <a:noFill/>
        </p:spPr>
      </p:pic>
      <p:pic>
        <p:nvPicPr>
          <p:cNvPr id="25613" name="Picture 13" descr="http://animashky.ru/flist/3dwebdiz/6/1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675580">
            <a:off x="4001344" y="5290399"/>
            <a:ext cx="400050" cy="39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Система поширилася усією Європою у часи пізнього Високого Середньовіччя. Індійські математики користувалися дещо іншими знаками — ті символи, якими користуємось ми утворилися внаслідок тривалих перетворень їхнього первісного вигляду. Цифри, які називають індо-арабськими, відрізняються від тих, якими нині користуються в арабських та індійських країнах.</a:t>
            </a:r>
            <a:endParaRPr lang="ru-RU" dirty="0"/>
          </a:p>
        </p:txBody>
      </p:sp>
      <p:pic>
        <p:nvPicPr>
          <p:cNvPr id="24578" name="Picture 2" descr="http://alexfrost.ucoz.ru/Home/indijskie_cif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786322"/>
            <a:ext cx="7786742" cy="1619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429684" cy="275749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Особливістю арабської системи цифр є позиційною десятковою системою числення — вага кожної цифри визначається положенням у числі. Наприклад, у числі 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38235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 є дві цифри 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однак вони відрізняються за значенням — цифра 382</a:t>
            </a:r>
            <a:r>
              <a:rPr lang="ru-RU" b="1" i="1" u="sng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5 означає три десятки, а цифра </a:t>
            </a:r>
            <a:r>
              <a:rPr lang="ru-RU" b="1" i="1" u="sng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8235 — тридцять тисяч.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Особливості: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6" descr="https://encrypted-tbn1.gstatic.com/images?q=tbn:ANd9GcTrw-eLVk-pMGiAjzY47IYIw4vum8q2zlN9JKdcXbRs60EHzGMq0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00504"/>
            <a:ext cx="385765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s://encrypted-tbn3.gstatic.com/images?q=tbn:ANd9GcSuG1veW7Z-SV5qc-03VgcF6IzV6DfrzypgvlrDrIMlm9jLSVHJ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00504"/>
            <a:ext cx="414340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9"/>
            <a:ext cx="8501122" cy="27146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До запозичення арабських цифр європейці користувались римською системою, де десятки, сотні і тисячі позначались окремими знаками, а також не було знаку на позначення нуля.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liubavyshka.ru/_ph/109/2/21500254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429000"/>
            <a:ext cx="3822718" cy="3071834"/>
          </a:xfrm>
          <a:prstGeom prst="rect">
            <a:avLst/>
          </a:prstGeom>
          <a:noFill/>
        </p:spPr>
      </p:pic>
      <p:pic>
        <p:nvPicPr>
          <p:cNvPr id="22532" name="Picture 4" descr="http://img0.liveinternet.ru/images/attach/c/4/79/482/79482172_20111028_1433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500066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228601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Нуль — друга особливість арабської системи цифр. Є дані, які вказують, що шумери використовували у своїй шістдесятковій системі числення знак, що мав зміст нуля. Однак знайдено лише кілька записів, що містять цей знак. У арабській системі нуль є важливим елементом, оскільки при позиційній системі числення недопустимим є пропуск розряду.</a:t>
            </a:r>
          </a:p>
          <a:p>
            <a:endParaRPr lang="ru-RU" dirty="0"/>
          </a:p>
        </p:txBody>
      </p:sp>
      <p:pic>
        <p:nvPicPr>
          <p:cNvPr id="21508" name="Picture 4" descr="https://encrypted-tbn0.gstatic.com/images?q=tbn:ANd9GcTZVbw9yUQjuXVHm9OfYAoARLFTIw2vCfWWmmYkw8RZ786jNKUR0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285752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s://encrypted-tbn3.gstatic.com/images?q=tbn:ANd9GcQ9ZEbdzlRH-ajzT441RsJL9Hv1b1YUc69d3W7TFKx-W8cinIDM-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00306"/>
            <a:ext cx="535785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442</Words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Презентація на тему:</vt:lpstr>
      <vt:lpstr>План:</vt:lpstr>
      <vt:lpstr>Слайд 3</vt:lpstr>
      <vt:lpstr>Слайд 4</vt:lpstr>
      <vt:lpstr>Слайд 5</vt:lpstr>
      <vt:lpstr>Слайд 6</vt:lpstr>
      <vt:lpstr>Особливості: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Hakker</cp:lastModifiedBy>
  <cp:revision>92</cp:revision>
  <dcterms:modified xsi:type="dcterms:W3CDTF">2013-10-15T07:18:45Z</dcterms:modified>
</cp:coreProperties>
</file>