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63" r:id="rId5"/>
    <p:sldId id="269" r:id="rId6"/>
    <p:sldId id="262" r:id="rId7"/>
    <p:sldId id="268" r:id="rId8"/>
    <p:sldId id="271" r:id="rId9"/>
    <p:sldId id="270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48F24-D381-4B57-8A01-D8512E1E053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50234-9400-43DD-BED4-123FC1D32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7161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ourblogger.ru/sites/default/files/albums/20205/14071/original/KICX18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208" y="0"/>
            <a:ext cx="923641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1334" y="1772816"/>
            <a:ext cx="883607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Театр корифеїв</a:t>
            </a:r>
          </a:p>
          <a:p>
            <a:pPr algn="ctr"/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29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>
            <a:normAutofit/>
          </a:bodyPr>
          <a:lstStyle/>
          <a:p>
            <a:r>
              <a:rPr lang="uk-UA" sz="8800" dirty="0" smtClean="0">
                <a:solidFill>
                  <a:srgbClr val="FF0000"/>
                </a:solidFill>
              </a:rPr>
              <a:t>Дякую за увагу!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436096" y="4437112"/>
            <a:ext cx="3250704" cy="168905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/>
              <a:t>     Презентацію підготувала учениця 8-Б класу </a:t>
            </a:r>
            <a:r>
              <a:rPr lang="uk-UA" dirty="0" err="1" smtClean="0"/>
              <a:t>Смолінська</a:t>
            </a:r>
            <a:r>
              <a:rPr lang="uk-UA" dirty="0" smtClean="0"/>
              <a:t> Еліза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ornews.ru/u/2013/img2013061309270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9327" cy="688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2527" y="116632"/>
            <a:ext cx="4371961" cy="66247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Century Gothic" pitchFamily="34" charset="0"/>
              </a:rPr>
              <a:t>Театр </a:t>
            </a:r>
            <a:r>
              <a:rPr lang="ru-RU" b="1" dirty="0" err="1">
                <a:latin typeface="Century Gothic" pitchFamily="34" charset="0"/>
              </a:rPr>
              <a:t>корифеїв</a:t>
            </a:r>
            <a:r>
              <a:rPr lang="ru-RU" dirty="0">
                <a:latin typeface="Century Gothic" pitchFamily="34" charset="0"/>
              </a:rPr>
              <a:t> — перший </a:t>
            </a:r>
            <a:r>
              <a:rPr lang="ru-RU" dirty="0" err="1">
                <a:latin typeface="Century Gothic" pitchFamily="34" charset="0"/>
              </a:rPr>
              <a:t>професійний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український</a:t>
            </a:r>
            <a:r>
              <a:rPr lang="ru-RU" dirty="0">
                <a:latin typeface="Century Gothic" pitchFamily="34" charset="0"/>
              </a:rPr>
              <a:t> театр. </a:t>
            </a:r>
            <a:r>
              <a:rPr lang="ru-RU" dirty="0" err="1">
                <a:latin typeface="Century Gothic" pitchFamily="34" charset="0"/>
              </a:rPr>
              <a:t>Його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було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відкрито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>
                <a:solidFill>
                  <a:srgbClr val="FFC000"/>
                </a:solidFill>
                <a:latin typeface="Century Gothic" pitchFamily="34" charset="0"/>
              </a:rPr>
              <a:t>1882 року </a:t>
            </a:r>
            <a:r>
              <a:rPr lang="ru-RU" dirty="0" smtClean="0">
                <a:solidFill>
                  <a:srgbClr val="92D050"/>
                </a:solidFill>
                <a:latin typeface="Century Gothic" pitchFamily="34" charset="0"/>
              </a:rPr>
              <a:t>в</a:t>
            </a:r>
            <a:r>
              <a:rPr lang="en-GB" dirty="0" smtClean="0">
                <a:solidFill>
                  <a:srgbClr val="92D050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rgbClr val="92D050"/>
                </a:solidFill>
                <a:latin typeface="Century Gothic" pitchFamily="34" charset="0"/>
              </a:rPr>
              <a:t>Єлисаветграді</a:t>
            </a:r>
            <a:r>
              <a:rPr lang="ru-RU" dirty="0">
                <a:latin typeface="Century Gothic" pitchFamily="34" charset="0"/>
              </a:rPr>
              <a:t>, і в </a:t>
            </a:r>
            <a:r>
              <a:rPr lang="ru-RU" dirty="0" err="1">
                <a:latin typeface="Century Gothic" pitchFamily="34" charset="0"/>
              </a:rPr>
              <a:t>цей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рік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український</a:t>
            </a:r>
            <a:r>
              <a:rPr lang="ru-RU" dirty="0">
                <a:latin typeface="Century Gothic" pitchFamily="34" charset="0"/>
              </a:rPr>
              <a:t> театр </a:t>
            </a:r>
            <a:r>
              <a:rPr lang="ru-RU" dirty="0" err="1">
                <a:latin typeface="Century Gothic" pitchFamily="34" charset="0"/>
              </a:rPr>
              <a:t>відокремився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від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польського</a:t>
            </a:r>
            <a:r>
              <a:rPr lang="ru-RU" dirty="0">
                <a:latin typeface="Century Gothic" pitchFamily="34" charset="0"/>
              </a:rPr>
              <a:t> та </a:t>
            </a:r>
            <a:r>
              <a:rPr lang="ru-RU" dirty="0" err="1">
                <a:latin typeface="Century Gothic" pitchFamily="34" charset="0"/>
              </a:rPr>
              <a:t>російського</a:t>
            </a:r>
            <a:r>
              <a:rPr lang="ru-RU" dirty="0">
                <a:latin typeface="Century Gothic" pitchFamily="34" charset="0"/>
              </a:rPr>
              <a:t>. </a:t>
            </a:r>
            <a:r>
              <a:rPr lang="ru-RU" dirty="0" err="1">
                <a:latin typeface="Century Gothic" pitchFamily="34" charset="0"/>
              </a:rPr>
              <a:t>Засновником</a:t>
            </a:r>
            <a:r>
              <a:rPr lang="ru-RU" dirty="0">
                <a:latin typeface="Century Gothic" pitchFamily="34" charset="0"/>
              </a:rPr>
              <a:t> театру </a:t>
            </a:r>
            <a:r>
              <a:rPr lang="ru-RU" dirty="0" err="1">
                <a:latin typeface="Century Gothic" pitchFamily="34" charset="0"/>
              </a:rPr>
              <a:t>був</a:t>
            </a:r>
            <a:r>
              <a:rPr lang="ru-RU" dirty="0">
                <a:latin typeface="Century Gothic" pitchFamily="34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Century Gothic" pitchFamily="34" charset="0"/>
              </a:rPr>
              <a:t>Марко Лукич </a:t>
            </a:r>
            <a:r>
              <a:rPr lang="ru-RU" dirty="0" err="1">
                <a:solidFill>
                  <a:srgbClr val="002060"/>
                </a:solidFill>
                <a:latin typeface="Century Gothic" pitchFamily="34" charset="0"/>
              </a:rPr>
              <a:t>Кропивницький</a:t>
            </a:r>
            <a:r>
              <a:rPr lang="ru-RU" dirty="0">
                <a:latin typeface="Century Gothic" pitchFamily="34" charset="0"/>
              </a:rPr>
              <a:t>, </a:t>
            </a:r>
            <a:r>
              <a:rPr lang="ru-RU" dirty="0" err="1">
                <a:latin typeface="Century Gothic" pitchFamily="34" charset="0"/>
              </a:rPr>
              <a:t>що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володів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усіма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театральними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професіями</a:t>
            </a:r>
            <a:r>
              <a:rPr lang="ru-RU" dirty="0">
                <a:latin typeface="Century Gothic" pitchFamily="34" charset="0"/>
              </a:rPr>
              <a:t>. 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372625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3" y="5805264"/>
            <a:ext cx="3888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Марко Лукич </a:t>
            </a:r>
            <a:r>
              <a:rPr lang="ru-RU" sz="2800" b="1" i="1" dirty="0" err="1">
                <a:solidFill>
                  <a:srgbClr val="002060"/>
                </a:solidFill>
              </a:rPr>
              <a:t>Кропивницький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allon.ru/_ph/16/74321831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4392488" cy="65527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>
                <a:latin typeface="Century Gothic" pitchFamily="34" charset="0"/>
              </a:rPr>
              <a:t>Після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нього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найдіяльнішим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був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Микола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Карпович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Садовський</a:t>
            </a:r>
            <a:r>
              <a:rPr lang="ru-RU" dirty="0">
                <a:latin typeface="Century Gothic" pitchFamily="34" charset="0"/>
              </a:rPr>
              <a:t>, </a:t>
            </a:r>
            <a:r>
              <a:rPr lang="ru-RU" dirty="0" err="1">
                <a:latin typeface="Century Gothic" pitchFamily="34" charset="0"/>
              </a:rPr>
              <a:t>що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боровся</a:t>
            </a:r>
            <a:r>
              <a:rPr lang="ru-RU" dirty="0">
                <a:latin typeface="Century Gothic" pitchFamily="34" charset="0"/>
              </a:rPr>
              <a:t> за </a:t>
            </a:r>
            <a:r>
              <a:rPr lang="ru-RU" dirty="0" err="1">
                <a:latin typeface="Century Gothic" pitchFamily="34" charset="0"/>
              </a:rPr>
              <a:t>українське</a:t>
            </a:r>
            <a:r>
              <a:rPr lang="ru-RU" dirty="0">
                <a:latin typeface="Century Gothic" pitchFamily="34" charset="0"/>
              </a:rPr>
              <a:t> слово та </a:t>
            </a:r>
            <a:r>
              <a:rPr lang="ru-RU" dirty="0" err="1">
                <a:latin typeface="Century Gothic" pitchFamily="34" charset="0"/>
              </a:rPr>
              <a:t>український</a:t>
            </a:r>
            <a:r>
              <a:rPr lang="ru-RU" dirty="0">
                <a:latin typeface="Century Gothic" pitchFamily="34" charset="0"/>
              </a:rPr>
              <a:t> театр за </a:t>
            </a:r>
            <a:r>
              <a:rPr lang="ru-RU" dirty="0" err="1">
                <a:latin typeface="Century Gothic" pitchFamily="34" charset="0"/>
              </a:rPr>
              <a:t>часів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їх</a:t>
            </a:r>
            <a:r>
              <a:rPr lang="ru-RU" dirty="0">
                <a:latin typeface="Century Gothic" pitchFamily="34" charset="0"/>
              </a:rPr>
              <a:t> заборони.</a:t>
            </a:r>
          </a:p>
          <a:p>
            <a:pPr marL="0" indent="0">
              <a:buNone/>
            </a:pPr>
            <a:r>
              <a:rPr lang="ru-RU" dirty="0" err="1">
                <a:latin typeface="Century Gothic" pitchFamily="34" charset="0"/>
              </a:rPr>
              <a:t>Із</a:t>
            </a:r>
            <a:r>
              <a:rPr lang="ru-RU" dirty="0">
                <a:latin typeface="Century Gothic" pitchFamily="34" charset="0"/>
              </a:rPr>
              <a:t> Театром </a:t>
            </a:r>
            <a:r>
              <a:rPr lang="ru-RU" dirty="0" err="1">
                <a:latin typeface="Century Gothic" pitchFamily="34" charset="0"/>
              </a:rPr>
              <a:t>корифеїв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також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пов'язані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імена</a:t>
            </a:r>
            <a:r>
              <a:rPr lang="ru-RU" dirty="0">
                <a:latin typeface="Century Gothic" pitchFamily="34" charset="0"/>
              </a:rPr>
              <a:t> 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Марії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 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Заньковецької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, 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         </a:t>
            </a:r>
            <a:r>
              <a:rPr lang="ru-RU" dirty="0" err="1" smtClean="0">
                <a:solidFill>
                  <a:schemeClr val="accent5"/>
                </a:solidFill>
                <a:latin typeface="Century Gothic" pitchFamily="34" charset="0"/>
              </a:rPr>
              <a:t>Панаса</a:t>
            </a:r>
            <a:r>
              <a:rPr lang="uk-UA" dirty="0" smtClean="0">
                <a:solidFill>
                  <a:schemeClr val="accent5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5"/>
                </a:solidFill>
                <a:latin typeface="Century Gothic" pitchFamily="34" charset="0"/>
              </a:rPr>
              <a:t>Саксаганського</a:t>
            </a:r>
            <a:r>
              <a:rPr lang="ru-RU" dirty="0">
                <a:latin typeface="Century Gothic" pitchFamily="34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8767" y="0"/>
            <a:ext cx="2104129" cy="314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20096" y="547192"/>
            <a:ext cx="2117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>
                <a:solidFill>
                  <a:srgbClr val="002060"/>
                </a:solidFill>
              </a:rPr>
              <a:t>Микола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Садовський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6256" y="3451443"/>
            <a:ext cx="2390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>
                <a:solidFill>
                  <a:srgbClr val="002060"/>
                </a:solidFill>
              </a:rPr>
              <a:t>Марія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Заньковецька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2127" y="3284984"/>
            <a:ext cx="210413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016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ornews.ru/u/2013/img2013061309270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9327" cy="688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27363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Century Gothic" pitchFamily="34" charset="0"/>
              </a:rPr>
              <a:t>В </a:t>
            </a:r>
            <a:r>
              <a:rPr lang="ru-RU" dirty="0">
                <a:latin typeface="Century Gothic" pitchFamily="34" charset="0"/>
              </a:rPr>
              <a:t>1901 у </a:t>
            </a:r>
            <a:r>
              <a:rPr lang="ru-RU" dirty="0" err="1">
                <a:latin typeface="Century Gothic" pitchFamily="34" charset="0"/>
              </a:rPr>
              <a:t>Києві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вийшла</a:t>
            </a:r>
            <a:r>
              <a:rPr lang="ru-RU" dirty="0">
                <a:latin typeface="Century Gothic" pitchFamily="34" charset="0"/>
              </a:rPr>
              <a:t> книга «</a:t>
            </a:r>
            <a:r>
              <a:rPr lang="ru-RU" dirty="0" err="1" smtClean="0">
                <a:latin typeface="Century Gothic" pitchFamily="34" charset="0"/>
              </a:rPr>
              <a:t>Корифеї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української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сцени</a:t>
            </a:r>
            <a:r>
              <a:rPr lang="ru-RU" dirty="0" smtClean="0">
                <a:latin typeface="Century Gothic" pitchFamily="34" charset="0"/>
              </a:rPr>
              <a:t>», </a:t>
            </a:r>
            <a:r>
              <a:rPr lang="ru-RU" dirty="0">
                <a:latin typeface="Century Gothic" pitchFamily="34" charset="0"/>
              </a:rPr>
              <a:t>яку через цензуру, написали </a:t>
            </a:r>
            <a:r>
              <a:rPr lang="ru-RU" dirty="0" err="1">
                <a:latin typeface="Century Gothic" pitchFamily="34" charset="0"/>
              </a:rPr>
              <a:t>анонімно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провідні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українські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інтелектуали</a:t>
            </a:r>
            <a:r>
              <a:rPr lang="ru-RU" dirty="0">
                <a:latin typeface="Century Gothic" pitchFamily="34" charset="0"/>
              </a:rPr>
              <a:t>. У </a:t>
            </a:r>
            <a:r>
              <a:rPr lang="ru-RU" dirty="0" err="1">
                <a:latin typeface="Century Gothic" pitchFamily="34" charset="0"/>
              </a:rPr>
              <a:t>ній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Марка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Кропивницького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Михайла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Старицького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Івана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Тобілевича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>
                <a:latin typeface="Century Gothic" pitchFamily="34" charset="0"/>
              </a:rPr>
              <a:t>та </a:t>
            </a:r>
            <a:r>
              <a:rPr lang="ru-RU" dirty="0" err="1">
                <a:latin typeface="Century Gothic" pitchFamily="34" charset="0"/>
              </a:rPr>
              <a:t>інших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уперше</a:t>
            </a:r>
            <a:r>
              <a:rPr lang="ru-RU" dirty="0">
                <a:latin typeface="Century Gothic" pitchFamily="34" charset="0"/>
              </a:rPr>
              <a:t> назвали </a:t>
            </a:r>
            <a:r>
              <a:rPr lang="ru-RU" b="1" i="1" dirty="0">
                <a:latin typeface="Century Gothic" pitchFamily="34" charset="0"/>
              </a:rPr>
              <a:t>корифеями </a:t>
            </a:r>
            <a:r>
              <a:rPr lang="ru-RU" b="1" i="1" dirty="0" err="1">
                <a:latin typeface="Century Gothic" pitchFamily="34" charset="0"/>
              </a:rPr>
              <a:t>українського</a:t>
            </a:r>
            <a:r>
              <a:rPr lang="ru-RU" b="1" i="1" dirty="0">
                <a:latin typeface="Century Gothic" pitchFamily="34" charset="0"/>
              </a:rPr>
              <a:t> театру</a:t>
            </a:r>
            <a:r>
              <a:rPr lang="ru-RU" dirty="0">
                <a:latin typeface="Century Gothic" pitchFamily="34" charset="0"/>
              </a:rPr>
              <a:t>. </a:t>
            </a:r>
            <a:r>
              <a:rPr lang="ru-RU" dirty="0" err="1">
                <a:latin typeface="Century Gothic" pitchFamily="34" charset="0"/>
              </a:rPr>
              <a:t>Цей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дещо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поетичний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термін</a:t>
            </a:r>
            <a:r>
              <a:rPr lang="ru-RU" dirty="0">
                <a:latin typeface="Century Gothic" pitchFamily="34" charset="0"/>
              </a:rPr>
              <a:t> став </a:t>
            </a:r>
            <a:r>
              <a:rPr lang="ru-RU" dirty="0" err="1">
                <a:latin typeface="Century Gothic" pitchFamily="34" charset="0"/>
              </a:rPr>
              <a:t>нерозривним</a:t>
            </a:r>
            <a:r>
              <a:rPr lang="ru-RU" dirty="0">
                <a:latin typeface="Century Gothic" pitchFamily="34" charset="0"/>
              </a:rPr>
              <a:t> з </a:t>
            </a:r>
            <a:r>
              <a:rPr lang="ru-RU" dirty="0" smtClean="0">
                <a:latin typeface="Century Gothic" pitchFamily="34" charset="0"/>
              </a:rPr>
              <a:t>театром.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87432"/>
            <a:ext cx="5191224" cy="3410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4509120"/>
            <a:ext cx="2952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err="1" smtClean="0">
                <a:solidFill>
                  <a:srgbClr val="002060"/>
                </a:solidFill>
              </a:rPr>
              <a:t>Єлисаветградський</a:t>
            </a:r>
            <a:r>
              <a:rPr lang="uk-UA" sz="2400" b="1" i="1" dirty="0" smtClean="0">
                <a:solidFill>
                  <a:srgbClr val="002060"/>
                </a:solidFill>
              </a:rPr>
              <a:t> Театр</a:t>
            </a:r>
            <a:endParaRPr lang="uk-UA" sz="2400" b="1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019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allon.ru/_ph/16/74321831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4752528" cy="64087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Century Gothic" pitchFamily="34" charset="0"/>
              </a:rPr>
              <a:t>У </a:t>
            </a:r>
            <a:r>
              <a:rPr lang="ru-RU" dirty="0">
                <a:solidFill>
                  <a:srgbClr val="FFFF00"/>
                </a:solidFill>
                <a:latin typeface="Century Gothic" pitchFamily="34" charset="0"/>
              </a:rPr>
              <a:t>1881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році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після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довгих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років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боротьби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корифеїв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українці</a:t>
            </a:r>
            <a:r>
              <a:rPr lang="ru-RU" dirty="0">
                <a:latin typeface="Century Gothic" pitchFamily="34" charset="0"/>
              </a:rPr>
              <a:t> одержали </a:t>
            </a:r>
            <a:r>
              <a:rPr lang="ru-RU" dirty="0" err="1">
                <a:latin typeface="Century Gothic" pitchFamily="34" charset="0"/>
              </a:rPr>
              <a:t>можливість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ставити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вистави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українською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мовою</a:t>
            </a:r>
            <a:r>
              <a:rPr lang="ru-RU" dirty="0">
                <a:latin typeface="Century Gothic" pitchFamily="34" charset="0"/>
              </a:rPr>
              <a:t>. При </a:t>
            </a:r>
            <a:r>
              <a:rPr lang="ru-RU" dirty="0" err="1">
                <a:latin typeface="Century Gothic" pitchFamily="34" charset="0"/>
              </a:rPr>
              <a:t>всіх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обмеженнях</a:t>
            </a:r>
            <a:r>
              <a:rPr lang="ru-RU" dirty="0">
                <a:latin typeface="Century Gothic" pitchFamily="34" charset="0"/>
              </a:rPr>
              <a:t> і </a:t>
            </a:r>
            <a:r>
              <a:rPr lang="ru-RU" dirty="0" err="1">
                <a:latin typeface="Century Gothic" pitchFamily="34" charset="0"/>
              </a:rPr>
              <a:t>умовностях</a:t>
            </a:r>
            <a:r>
              <a:rPr lang="ru-RU" dirty="0">
                <a:latin typeface="Century Gothic" pitchFamily="34" charset="0"/>
              </a:rPr>
              <a:t> (перед кожною </a:t>
            </a:r>
            <a:r>
              <a:rPr lang="ru-RU" dirty="0" err="1">
                <a:latin typeface="Century Gothic" pitchFamily="34" charset="0"/>
              </a:rPr>
              <a:t>українською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виставою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мусила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відбутися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російська</a:t>
            </a:r>
            <a:r>
              <a:rPr lang="ru-RU" dirty="0">
                <a:latin typeface="Century Gothic" pitchFamily="34" charset="0"/>
              </a:rPr>
              <a:t>) </a:t>
            </a:r>
            <a:r>
              <a:rPr lang="ru-RU" dirty="0" err="1">
                <a:latin typeface="Century Gothic" pitchFamily="34" charset="0"/>
              </a:rPr>
              <a:t>цей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крок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міністерства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внутрішніх</a:t>
            </a:r>
            <a:r>
              <a:rPr lang="ru-RU" dirty="0">
                <a:latin typeface="Century Gothic" pitchFamily="34" charset="0"/>
              </a:rPr>
              <a:t> справ все-таки </a:t>
            </a:r>
            <a:r>
              <a:rPr lang="ru-RU" dirty="0" err="1">
                <a:latin typeface="Century Gothic" pitchFamily="34" charset="0"/>
              </a:rPr>
              <a:t>легалізував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український</a:t>
            </a:r>
            <a:r>
              <a:rPr lang="ru-RU" dirty="0">
                <a:latin typeface="Century Gothic" pitchFamily="34" charset="0"/>
              </a:rPr>
              <a:t> театр</a:t>
            </a:r>
            <a:r>
              <a:rPr lang="ru-RU" dirty="0"/>
              <a:t>.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90900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4509120"/>
            <a:ext cx="39090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ТРУПА ТЕАТРУ КОРИФЕЇВ, 1886 р.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82004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ornews.ru/u/2013/img2013061309270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9327" cy="688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26642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entury Gothic" pitchFamily="34" charset="0"/>
              </a:rPr>
              <a:t>1907 р. </a:t>
            </a:r>
            <a:r>
              <a:rPr lang="ru-RU" dirty="0" err="1">
                <a:latin typeface="Century Gothic" pitchFamily="34" charset="0"/>
              </a:rPr>
              <a:t>Миколі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Карповичу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Садовському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вдалося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відкрити</a:t>
            </a:r>
            <a:r>
              <a:rPr lang="ru-RU" dirty="0">
                <a:latin typeface="Century Gothic" pitchFamily="34" charset="0"/>
              </a:rPr>
              <a:t> в </a:t>
            </a:r>
            <a:r>
              <a:rPr lang="ru-RU" dirty="0" err="1">
                <a:latin typeface="Century Gothic" pitchFamily="34" charset="0"/>
              </a:rPr>
              <a:t>Києві</a:t>
            </a:r>
            <a:r>
              <a:rPr lang="ru-RU" dirty="0">
                <a:latin typeface="Century Gothic" pitchFamily="34" charset="0"/>
              </a:rPr>
              <a:t> </a:t>
            </a:r>
            <a:r>
              <a:rPr lang="ru-RU" dirty="0" err="1">
                <a:latin typeface="Century Gothic" pitchFamily="34" charset="0"/>
              </a:rPr>
              <a:t>постійний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Український</a:t>
            </a:r>
            <a:r>
              <a:rPr lang="ru-RU" dirty="0">
                <a:latin typeface="Century Gothic" pitchFamily="34" charset="0"/>
              </a:rPr>
              <a:t> театр.</a:t>
            </a:r>
          </a:p>
          <a:p>
            <a:pPr marL="0" indent="0">
              <a:buNone/>
            </a:pPr>
            <a:r>
              <a:rPr lang="ru-RU" dirty="0">
                <a:latin typeface="Century Gothic" pitchFamily="34" charset="0"/>
              </a:rPr>
              <a:t>У </a:t>
            </a:r>
            <a:r>
              <a:rPr lang="ru-RU" dirty="0" err="1">
                <a:latin typeface="Century Gothic" pitchFamily="34" charset="0"/>
              </a:rPr>
              <a:t>репертуарі</a:t>
            </a:r>
            <a:r>
              <a:rPr lang="ru-RU" dirty="0">
                <a:latin typeface="Century Gothic" pitchFamily="34" charset="0"/>
              </a:rPr>
              <a:t> театру </a:t>
            </a:r>
            <a:r>
              <a:rPr lang="ru-RU" dirty="0" err="1">
                <a:latin typeface="Century Gothic" pitchFamily="34" charset="0"/>
              </a:rPr>
              <a:t>були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такі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вистави</a:t>
            </a:r>
            <a:r>
              <a:rPr lang="ru-RU" dirty="0">
                <a:latin typeface="Century Gothic" pitchFamily="34" charset="0"/>
              </a:rPr>
              <a:t>, як </a:t>
            </a:r>
            <a:r>
              <a:rPr lang="ru-RU" dirty="0">
                <a:solidFill>
                  <a:srgbClr val="FFC000"/>
                </a:solidFill>
                <a:latin typeface="Century Gothic" pitchFamily="34" charset="0"/>
              </a:rPr>
              <a:t>«</a:t>
            </a:r>
            <a:r>
              <a:rPr lang="ru-RU" dirty="0" err="1">
                <a:solidFill>
                  <a:srgbClr val="FFC000"/>
                </a:solidFill>
                <a:latin typeface="Century Gothic" pitchFamily="34" charset="0"/>
              </a:rPr>
              <a:t>Запорожець</a:t>
            </a:r>
            <a:r>
              <a:rPr lang="ru-RU" dirty="0">
                <a:solidFill>
                  <a:srgbClr val="FFC000"/>
                </a:solidFill>
                <a:latin typeface="Century Gothic" pitchFamily="34" charset="0"/>
              </a:rPr>
              <a:t> за </a:t>
            </a:r>
            <a:r>
              <a:rPr lang="ru-RU" dirty="0" err="1">
                <a:solidFill>
                  <a:srgbClr val="FFC000"/>
                </a:solidFill>
                <a:latin typeface="Century Gothic" pitchFamily="34" charset="0"/>
              </a:rPr>
              <a:t>Дунаєм</a:t>
            </a:r>
            <a:r>
              <a:rPr lang="ru-RU" dirty="0">
                <a:solidFill>
                  <a:srgbClr val="FFC000"/>
                </a:solidFill>
                <a:latin typeface="Century Gothic" pitchFamily="34" charset="0"/>
              </a:rPr>
              <a:t>»</a:t>
            </a:r>
            <a:r>
              <a:rPr lang="ru-RU" dirty="0">
                <a:latin typeface="Century Gothic" pitchFamily="34" charset="0"/>
              </a:rPr>
              <a:t>,</a:t>
            </a:r>
            <a:r>
              <a:rPr lang="ru-RU" dirty="0">
                <a:solidFill>
                  <a:srgbClr val="FFC000"/>
                </a:solidFill>
                <a:latin typeface="Century Gothic" pitchFamily="34" charset="0"/>
              </a:rPr>
              <a:t> «Продана наречена»</a:t>
            </a:r>
            <a:r>
              <a:rPr lang="ru-RU" dirty="0">
                <a:latin typeface="Century Gothic" pitchFamily="34" charset="0"/>
              </a:rPr>
              <a:t>, </a:t>
            </a:r>
            <a:r>
              <a:rPr lang="ru-RU" dirty="0">
                <a:solidFill>
                  <a:srgbClr val="FFC000"/>
                </a:solidFill>
                <a:latin typeface="Century Gothic" pitchFamily="34" charset="0"/>
              </a:rPr>
              <a:t>«Галька»</a:t>
            </a:r>
            <a:r>
              <a:rPr lang="ru-RU" dirty="0">
                <a:latin typeface="Century Gothic" pitchFamily="34" charset="0"/>
              </a:rPr>
              <a:t>,</a:t>
            </a:r>
            <a:r>
              <a:rPr lang="ru-RU" dirty="0">
                <a:solidFill>
                  <a:srgbClr val="FFC000"/>
                </a:solidFill>
                <a:latin typeface="Century Gothic" pitchFamily="34" charset="0"/>
              </a:rPr>
              <a:t> «Катерина»</a:t>
            </a:r>
            <a:r>
              <a:rPr lang="ru-RU" dirty="0">
                <a:latin typeface="Century Gothic" pitchFamily="34" charset="0"/>
              </a:rPr>
              <a:t>,</a:t>
            </a:r>
            <a:r>
              <a:rPr lang="ru-RU" dirty="0">
                <a:solidFill>
                  <a:srgbClr val="FFC000"/>
                </a:solidFill>
                <a:latin typeface="Century Gothic" pitchFamily="34" charset="0"/>
              </a:rPr>
              <a:t> «</a:t>
            </a:r>
            <a:r>
              <a:rPr lang="ru-RU" dirty="0" err="1">
                <a:solidFill>
                  <a:srgbClr val="FFC000"/>
                </a:solidFill>
                <a:latin typeface="Century Gothic" pitchFamily="34" charset="0"/>
              </a:rPr>
              <a:t>Енеїда</a:t>
            </a:r>
            <a:r>
              <a:rPr lang="ru-RU" dirty="0" smtClean="0">
                <a:solidFill>
                  <a:srgbClr val="FFC000"/>
                </a:solidFill>
                <a:latin typeface="Century Gothic" pitchFamily="34" charset="0"/>
              </a:rPr>
              <a:t>» </a:t>
            </a:r>
            <a:r>
              <a:rPr lang="ru-RU" dirty="0" err="1" smtClean="0">
                <a:solidFill>
                  <a:srgbClr val="FFC000"/>
                </a:solidFill>
                <a:latin typeface="Century Gothic" pitchFamily="34" charset="0"/>
              </a:rPr>
              <a:t>Котляревського</a:t>
            </a:r>
            <a:r>
              <a:rPr lang="ru-RU" dirty="0">
                <a:latin typeface="Century Gothic" pitchFamily="34" charset="0"/>
              </a:rPr>
              <a:t>. </a:t>
            </a:r>
            <a:r>
              <a:rPr lang="ru-RU" dirty="0" err="1">
                <a:latin typeface="Century Gothic" pitchFamily="34" charset="0"/>
              </a:rPr>
              <a:t>Сміливою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перемогою</a:t>
            </a:r>
            <a:r>
              <a:rPr lang="ru-RU" dirty="0">
                <a:latin typeface="Century Gothic" pitchFamily="34" charset="0"/>
              </a:rPr>
              <a:t> стала постановка </a:t>
            </a:r>
            <a:r>
              <a:rPr lang="ru-RU" dirty="0" err="1">
                <a:latin typeface="Century Gothic" pitchFamily="34" charset="0"/>
              </a:rPr>
              <a:t>українською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мовою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Century Gothic" pitchFamily="34" charset="0"/>
              </a:rPr>
              <a:t>«</a:t>
            </a:r>
            <a:r>
              <a:rPr lang="ru-RU" dirty="0" err="1" smtClean="0">
                <a:solidFill>
                  <a:srgbClr val="FFFF00"/>
                </a:solidFill>
                <a:latin typeface="Century Gothic" pitchFamily="34" charset="0"/>
              </a:rPr>
              <a:t>Ревізора</a:t>
            </a:r>
            <a:r>
              <a:rPr lang="ru-RU" dirty="0" smtClean="0">
                <a:solidFill>
                  <a:srgbClr val="FFFF00"/>
                </a:solidFill>
                <a:latin typeface="Century Gothic" pitchFamily="34" charset="0"/>
              </a:rPr>
              <a:t>» </a:t>
            </a:r>
            <a:r>
              <a:rPr lang="ru-RU" dirty="0" smtClean="0">
                <a:latin typeface="Century Gothic" pitchFamily="34" charset="0"/>
              </a:rPr>
              <a:t>Гоголя.</a:t>
            </a:r>
            <a:endParaRPr lang="ru-RU" dirty="0">
              <a:latin typeface="Century Gothic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5400600" cy="354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2160" y="386104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</a:rPr>
              <a:t>Вистава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 «По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</a:rPr>
              <a:t>ревізії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» 1885 року</a:t>
            </a:r>
          </a:p>
        </p:txBody>
      </p:sp>
    </p:spTree>
    <p:extLst>
      <p:ext uri="{BB962C8B-B14F-4D97-AF65-F5344CB8AC3E}">
        <p14:creationId xmlns:p14="http://schemas.microsoft.com/office/powerpoint/2010/main" xmlns="" val="3254992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allon.ru/_ph/16/74321831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7"/>
            <a:ext cx="8784976" cy="37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err="1">
                <a:latin typeface="Century Gothic" pitchFamily="34" charset="0"/>
              </a:rPr>
              <a:t>Микола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Садовський</a:t>
            </a:r>
            <a:r>
              <a:rPr lang="ru-RU" dirty="0">
                <a:latin typeface="Century Gothic" pitchFamily="34" charset="0"/>
              </a:rPr>
              <a:t> </a:t>
            </a:r>
            <a:r>
              <a:rPr lang="ru-RU" dirty="0" err="1">
                <a:latin typeface="Century Gothic" pitchFamily="34" charset="0"/>
              </a:rPr>
              <a:t>зробив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свій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стаціонарний</a:t>
            </a:r>
            <a:r>
              <a:rPr lang="ru-RU" dirty="0">
                <a:latin typeface="Century Gothic" pitchFamily="34" charset="0"/>
              </a:rPr>
              <a:t> театр </a:t>
            </a:r>
            <a:r>
              <a:rPr lang="ru-RU" dirty="0" err="1">
                <a:latin typeface="Century Gothic" pitchFamily="34" charset="0"/>
              </a:rPr>
              <a:t>по-справжньому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народним</a:t>
            </a:r>
            <a:r>
              <a:rPr lang="ru-RU" dirty="0">
                <a:latin typeface="Century Gothic" pitchFamily="34" charset="0"/>
              </a:rPr>
              <a:t> не </a:t>
            </a:r>
            <a:r>
              <a:rPr lang="ru-RU" dirty="0" err="1">
                <a:latin typeface="Century Gothic" pitchFamily="34" charset="0"/>
              </a:rPr>
              <a:t>тільки</a:t>
            </a:r>
            <a:r>
              <a:rPr lang="ru-RU" dirty="0">
                <a:latin typeface="Century Gothic" pitchFamily="34" charset="0"/>
              </a:rPr>
              <a:t> в </a:t>
            </a:r>
            <a:r>
              <a:rPr lang="ru-RU" dirty="0" err="1">
                <a:latin typeface="Century Gothic" pitchFamily="34" charset="0"/>
              </a:rPr>
              <a:t>репертуарі</a:t>
            </a:r>
            <a:r>
              <a:rPr lang="ru-RU" dirty="0">
                <a:latin typeface="Century Gothic" pitchFamily="34" charset="0"/>
              </a:rPr>
              <a:t>, але й у </a:t>
            </a:r>
            <a:r>
              <a:rPr lang="ru-RU" dirty="0" err="1">
                <a:latin typeface="Century Gothic" pitchFamily="34" charset="0"/>
              </a:rPr>
              <a:t>доступності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його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відвідування</a:t>
            </a:r>
            <a:r>
              <a:rPr lang="ru-RU" dirty="0">
                <a:latin typeface="Century Gothic" pitchFamily="34" charset="0"/>
              </a:rPr>
              <a:t>. </a:t>
            </a:r>
            <a:r>
              <a:rPr lang="ru-RU" dirty="0" err="1">
                <a:latin typeface="Century Gothic" pitchFamily="34" charset="0"/>
              </a:rPr>
              <a:t>Ціни</a:t>
            </a:r>
            <a:r>
              <a:rPr lang="ru-RU" dirty="0">
                <a:latin typeface="Century Gothic" pitchFamily="34" charset="0"/>
              </a:rPr>
              <a:t> на квитки </a:t>
            </a:r>
            <a:r>
              <a:rPr lang="ru-RU" dirty="0" err="1">
                <a:latin typeface="Century Gothic" pitchFamily="34" charset="0"/>
              </a:rPr>
              <a:t>були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значно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нижчими</a:t>
            </a:r>
            <a:r>
              <a:rPr lang="ru-RU" dirty="0">
                <a:latin typeface="Century Gothic" pitchFamily="34" charset="0"/>
              </a:rPr>
              <a:t> за </a:t>
            </a:r>
            <a:r>
              <a:rPr lang="ru-RU" dirty="0" err="1">
                <a:latin typeface="Century Gothic" pitchFamily="34" charset="0"/>
              </a:rPr>
              <a:t>інші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київські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театри</a:t>
            </a:r>
            <a:r>
              <a:rPr lang="ru-RU" dirty="0">
                <a:latin typeface="Century Gothic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Century Gothic" pitchFamily="34" charset="0"/>
              </a:rPr>
              <a:t>Театр </a:t>
            </a:r>
            <a:r>
              <a:rPr lang="ru-RU" dirty="0" err="1">
                <a:latin typeface="Century Gothic" pitchFamily="34" charset="0"/>
              </a:rPr>
              <a:t>Садовського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проіснував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сім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років</a:t>
            </a:r>
            <a:r>
              <a:rPr lang="ru-RU" dirty="0">
                <a:latin typeface="Century Gothic" pitchFamily="34" charset="0"/>
              </a:rPr>
              <a:t>, до початку </a:t>
            </a:r>
            <a:r>
              <a:rPr lang="ru-RU" dirty="0" err="1">
                <a:latin typeface="Century Gothic" pitchFamily="34" charset="0"/>
              </a:rPr>
              <a:t>Першої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світової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війни</a:t>
            </a:r>
            <a:r>
              <a:rPr lang="ru-RU" dirty="0">
                <a:latin typeface="Century Gothic" pitchFamily="34" charset="0"/>
              </a:rPr>
              <a:t> (1914 </a:t>
            </a:r>
            <a:r>
              <a:rPr lang="ru-RU" dirty="0" err="1">
                <a:latin typeface="Century Gothic" pitchFamily="34" charset="0"/>
              </a:rPr>
              <a:t>рік</a:t>
            </a:r>
            <a:r>
              <a:rPr lang="ru-RU" dirty="0">
                <a:latin typeface="Century Gothic" pitchFamily="34" charset="0"/>
              </a:rPr>
              <a:t>), коли </a:t>
            </a:r>
            <a:r>
              <a:rPr lang="ru-RU" dirty="0" err="1">
                <a:latin typeface="Century Gothic" pitchFamily="34" charset="0"/>
              </a:rPr>
              <a:t>владою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було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закрито</a:t>
            </a:r>
            <a:r>
              <a:rPr lang="ru-RU" dirty="0">
                <a:latin typeface="Century Gothic" pitchFamily="34" charset="0"/>
              </a:rPr>
              <a:t> не </a:t>
            </a:r>
            <a:r>
              <a:rPr lang="ru-RU" dirty="0" err="1">
                <a:latin typeface="Century Gothic" pitchFamily="34" charset="0"/>
              </a:rPr>
              <a:t>тільки</a:t>
            </a:r>
            <a:r>
              <a:rPr lang="ru-RU" dirty="0">
                <a:latin typeface="Century Gothic" pitchFamily="34" charset="0"/>
              </a:rPr>
              <a:t> театр, а й </a:t>
            </a:r>
            <a:r>
              <a:rPr lang="ru-RU" dirty="0" err="1">
                <a:latin typeface="Century Gothic" pitchFamily="34" charset="0"/>
              </a:rPr>
              <a:t>усі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українські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газети</a:t>
            </a:r>
            <a:r>
              <a:rPr lang="ru-RU" dirty="0">
                <a:latin typeface="Century Gothic" pitchFamily="34" charset="0"/>
              </a:rPr>
              <a:t>, </a:t>
            </a:r>
            <a:r>
              <a:rPr lang="ru-RU" dirty="0" err="1">
                <a:latin typeface="Century Gothic" pitchFamily="34" charset="0"/>
              </a:rPr>
              <a:t>журнали</a:t>
            </a:r>
            <a:r>
              <a:rPr lang="ru-RU" dirty="0">
                <a:latin typeface="Century Gothic" pitchFamily="34" charset="0"/>
              </a:rPr>
              <a:t>, </a:t>
            </a:r>
            <a:r>
              <a:rPr lang="ru-RU" dirty="0" err="1">
                <a:latin typeface="Century Gothic" pitchFamily="34" charset="0"/>
              </a:rPr>
              <a:t>книгарні</a:t>
            </a:r>
            <a:r>
              <a:rPr lang="ru-RU" dirty="0">
                <a:latin typeface="Century Gothic" pitchFamily="34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5797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151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Pandorica</dc:creator>
  <cp:lastModifiedBy>Sonya</cp:lastModifiedBy>
  <cp:revision>8</cp:revision>
  <dcterms:created xsi:type="dcterms:W3CDTF">2014-04-14T19:02:37Z</dcterms:created>
  <dcterms:modified xsi:type="dcterms:W3CDTF">2015-02-21T12:24:06Z</dcterms:modified>
</cp:coreProperties>
</file>