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598" autoAdjust="0"/>
  </p:normalViewPr>
  <p:slideViewPr>
    <p:cSldViewPr>
      <p:cViewPr varScale="1">
        <p:scale>
          <a:sx n="84" d="100"/>
          <a:sy n="84" d="100"/>
        </p:scale>
        <p:origin x="-5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2F70C-74EB-4571-8848-06015F8F25B2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6C15D-2132-4BB5-9798-EDE5AE5D9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Особенно неприятным для многих оказалось открытие, что стены из бетона и полимербетона радиоактивны. Содержащиеся в этих материалах, пусть 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микроколичествах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радий и торий постоянно распадаются с выделением радиоактивного газа радона. Его концентрация в наших жилых помещениях иногда может превышать ПДК в 1000 раз.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Радон в основном выделяется из земной коры. Любая наземная постройка накапливает этот радиоактивный газ и не дает ему рассеиваться в атмосфере. Считается, что самая высокая концентрация радона скапливается в кирпичных и каменных домах, минимальна его концентрация в деревянных строениях. В наших домах радон выделяют стены, перекрытия, а также водопровод и бытовой газ.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Существенно снижает содержание радона в воздухе регулярное проветривание комнат. Не стоит загромождать вещами вентиляционные отдушины в ванной комнате и туалете. Выделение из стен радона и летучих органических полимеров уменьшается благодаря штукатурке, плотным бумажным обоям. Можно время от времени устраивать сквозняки, рассеивая радон в помещении. Полезно, хотя бы на выходные дни, уехать из городской квартиры в деревенскую избу или расположиться в лесу в туристической палатке.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Моющие обои с полимерной поверхностью экологически тоже не безвредны, но содержание в комнате радона и летучих полимеров они снижают почти в 10 раз.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6C15D-2132-4BB5-9798-EDE5AE5D9D1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Бетонные плиты таят в себе еще одну опасность: в новых домах они активно поглощают влагу из воздуха. Это известно многим новоселам. А сухость комнатного воздуха вызывает не только неприятные ощущения, но и заболевание верхних дыхательных путей, ведет к ломкости волос и шелушению кожи. В сухом воздухе легче происходят разряды статического электричества.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Решить проблему помогают увлажнители. Сосуды с водой можно просто повесить на батареи или поставить под них. Замечено, что дети, живущие в комнатах с аквариумами, реже страдают респираторными заболеваниями. Кроме того, вид воды, колышущихся водорослей, плавающих рыбок успокаивает нервы, развивает эстетическое чувство. Аквариум уместен в любом интерьере.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6C15D-2132-4BB5-9798-EDE5AE5D9D1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Еще одна опасность исходит от современной отделки «под старину» – под дуб или орех. Ведь все это клееное, а значит, выделяющее испарения. Правда, от жесткой мебели они со временем уменьшаются, неприятности бывают только первые три года. А вот мягкая мебель – более серьезная угроза. В последнее время поролоновая или пенополиуретановая набивка полностью вытеснила старые материалы – конский волос, паклю, сухие водоросли. А ведь при механическом разрушении 1 г синтетической набивки выделяется 50–60 мг вредных веществ. И чем старее такая мебель, тем она опаснее. Поэтому мебель из натурального дерева следует сохранять в доме как можно дольше, реставрировать ее и обновлять. А вот от мягкой мебели после десяти лет службы лучше избавиться.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6C15D-2132-4BB5-9798-EDE5AE5D9D1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ПЫЛЬ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Постоянным спутником в наших квартирах и причиной многих заболеваний является пыль. Все мы без исключения пытаемся бороться с пылью в своей квартире. Но если для кого-то бытовая пыль всего лишь неприятность, неудобство, то для больного бронхиальной астмой пыль часто является источником болезни или фактором, поддерживающим и усугубляющим ее проявления.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Любой человек, попадая в запыленное помещение или убирая в квартире, контактируя с пыльными вещами, начинает чихать. Это естественная реакция. Однако у больного аллергическим насморком и бронхиальной астмой домашняя пыль вызывает особое, аллергическое воспаление слизистой оболочки носа, глаз и бронхов. Следствием немедленной аллергии или хронического аллергического воспаления, развивающегося при контакте с домашней пылью, является кашель, затрудненное дыхание, образование вязкой слизи в бронхах, чихание, насморк, заложенность носа,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слезоточение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покраснение глаз. И все это в разных сочетаниях у разных людей. Мягкая мебель в наших квартирах представляет серьезную угрозу пылевого загрязнения.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теперь о чехлах, накидках, подстилках, коврах. Есть дома, где мебель похожа на капусту. Обивка дивана слишком хороша, чтобы на ней сидеть, значит, нужен чехол. Чехол тоже жалко, значит, нужно покрывало. То в свою очередь тоже накрывают полиэтиленом от пыли, но его можно прожечь сигаретой, значит, требуется еще одна «одежда». А ведь все это не что иное, как дополнительные пылесборники.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Любая домашняя пыль – комплексный набор аллергенов, главным из которых является микроскопический клещ. Но вы ошибетесь, решив, что вызывают аллергию сами клещи. Не они опасны как таковые, а продукты их жизнедеятельности и погибшие особи, в первую очередь из-за содержащегося в них кератина. Клещи – крошечные членистоногие, невидимые невооруженным глазом, около 0,3 мм. В домашней пыли обитают два вида клещей, способных вызвать аллергию, называемых «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дерматофагондес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Эти клещи питаются в основном чешуйками отшелушенного рогового слоя кожи человека, который составляет значительную часть домашней пыли. Поэтому наибольшее количество клещей там, где человек спит, а значит – в подушках, матрацах, одеялах и др. Однако только роговых чешуек этим клещам недостаточно. Они находятся в симбиозе с плесневыми грибами, живущими в матрацах. Один грамм пыли из матраца может содержать от 2000 до 15 000 клещей. Тело спящего человека способно прогревать постель до 20–30 °С и дополнительно создавать влажность – идеальные условия для жизнедеятельности клещей, а также плесени.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6C15D-2132-4BB5-9798-EDE5AE5D9D1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7" name="Picture 21" descr="jackson-pollack-001-1"/>
          <p:cNvPicPr>
            <a:picLocks noChangeAspect="1" noChangeArrowheads="1"/>
          </p:cNvPicPr>
          <p:nvPr/>
        </p:nvPicPr>
        <p:blipFill>
          <a:blip r:embed="rId2" cstate="print"/>
          <a:srcRect l="5383" r="22006" b="17201"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</p:spPr>
      </p:pic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05588"/>
            <a:ext cx="2133600" cy="279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305AA11-666C-4F1C-8CFD-846AC1F0A903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05588"/>
            <a:ext cx="2895600" cy="279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05588"/>
            <a:ext cx="2133600" cy="279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C3CDF1-CF6E-4C6C-AA5D-1DD87B0DD6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173163" y="4187825"/>
            <a:ext cx="6716712" cy="842963"/>
          </a:xfrm>
          <a:solidFill>
            <a:srgbClr val="FFFFFF">
              <a:alpha val="78000"/>
            </a:srgb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GB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173163" y="1611313"/>
            <a:ext cx="6716712" cy="1951037"/>
          </a:xfrm>
          <a:solidFill>
            <a:srgbClr val="FFFFFF">
              <a:alpha val="78000"/>
            </a:srgbClr>
          </a:solidFill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672138" y="260350"/>
            <a:ext cx="1738312" cy="6084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5062538" cy="6084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6953250" cy="12239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741488"/>
            <a:ext cx="6953250" cy="460375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6953250" cy="12239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41488"/>
            <a:ext cx="3400425" cy="4603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10025" y="1741488"/>
            <a:ext cx="3400425" cy="4603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41488"/>
            <a:ext cx="3400425" cy="4603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10025" y="1741488"/>
            <a:ext cx="3400425" cy="4603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 descr="jackson-pollack-001-2"/>
          <p:cNvPicPr>
            <a:picLocks noChangeAspect="1" noChangeArrowheads="1"/>
          </p:cNvPicPr>
          <p:nvPr/>
        </p:nvPicPr>
        <p:blipFill>
          <a:blip r:embed="rId15" cstate="print"/>
          <a:srcRect l="13200"/>
          <a:stretch>
            <a:fillRect/>
          </a:stretch>
        </p:blipFill>
        <p:spPr bwMode="auto">
          <a:xfrm>
            <a:off x="0" y="0"/>
            <a:ext cx="9144000" cy="695642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350"/>
            <a:ext cx="69532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41488"/>
            <a:ext cx="695325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3163" y="4187825"/>
            <a:ext cx="6716712" cy="2241571"/>
          </a:xfrm>
        </p:spPr>
        <p:txBody>
          <a:bodyPr/>
          <a:lstStyle/>
          <a:p>
            <a:pPr algn="r"/>
            <a:r>
              <a:rPr lang="ru-RU" sz="2800" b="0" dirty="0" smtClean="0"/>
              <a:t>Подготовили </a:t>
            </a:r>
          </a:p>
          <a:p>
            <a:pPr algn="r"/>
            <a:r>
              <a:rPr lang="ru-RU" sz="2800" b="0" dirty="0" smtClean="0"/>
              <a:t>ученицы 11-У класса</a:t>
            </a:r>
          </a:p>
          <a:p>
            <a:pPr algn="r"/>
            <a:r>
              <a:rPr lang="ru-RU" sz="2800" b="0" dirty="0" err="1" smtClean="0"/>
              <a:t>Романенкова</a:t>
            </a:r>
            <a:r>
              <a:rPr lang="ru-RU" sz="2800" b="0" dirty="0" smtClean="0"/>
              <a:t> Дарья</a:t>
            </a:r>
          </a:p>
          <a:p>
            <a:pPr algn="r"/>
            <a:r>
              <a:rPr lang="ru-RU" sz="2800" b="0" dirty="0" err="1" smtClean="0"/>
              <a:t>Шкурко</a:t>
            </a:r>
            <a:r>
              <a:rPr lang="ru-RU" sz="2800" b="0" dirty="0" smtClean="0"/>
              <a:t> Алина</a:t>
            </a:r>
            <a:endParaRPr lang="ru-RU" sz="2800" b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Экология квартиры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188720"/>
          <a:ext cx="8358246" cy="53340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286148"/>
                <a:gridCol w="507209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Материалы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Влияние материалов на</a:t>
                      </a:r>
                    </a:p>
                    <a:p>
                      <a:pPr algn="ctr"/>
                      <a:r>
                        <a:rPr lang="ru-RU" sz="2200" dirty="0" smtClean="0"/>
                        <a:t>здоровье человека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200" dirty="0" smtClean="0"/>
                        <a:t>ДСП</a:t>
                      </a:r>
                      <a:r>
                        <a:rPr lang="ru-RU" sz="2200" baseline="0" dirty="0" smtClean="0"/>
                        <a:t>, ДВП</a:t>
                      </a:r>
                      <a:endParaRPr lang="ru-R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dirty="0"/>
                        <a:t>Формальдегид и фенол, обладающий мутагенными свойствами, может вызвать хроническое отравление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200" dirty="0"/>
                        <a:t>Монтажная пена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dirty="0"/>
                        <a:t>Воздействие токсических веществ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200" dirty="0"/>
                        <a:t>Пластик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dirty="0"/>
                        <a:t>Содержат тяжёлые металлы, вызывающие необратимые изменения в организме человека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200" dirty="0" err="1" smtClean="0"/>
                        <a:t>Ковролин</a:t>
                      </a:r>
                      <a:endParaRPr lang="ru-R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dirty="0"/>
                        <a:t>Заболевания органов дыхания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200" dirty="0"/>
                        <a:t>Линолеум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dirty="0"/>
                        <a:t>Хлорвинил и пластификаторы могут вызвать отравления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200" dirty="0"/>
                        <a:t>Поливинилхлорид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dirty="0"/>
                        <a:t>Источник радиации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4282" y="142852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/>
              <a:t>Материалы, обустраивающие квартиру и их влияние на человека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57232"/>
          </a:xfrm>
        </p:spPr>
        <p:txBody>
          <a:bodyPr/>
          <a:lstStyle/>
          <a:p>
            <a:r>
              <a:rPr lang="ru-RU" sz="2800" b="0" i="1" dirty="0" smtClean="0"/>
              <a:t>Радиоактивный бетон</a:t>
            </a:r>
            <a:endParaRPr lang="ru-RU" sz="2800" b="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642918"/>
            <a:ext cx="8286808" cy="347787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Стены </a:t>
            </a:r>
            <a:r>
              <a:rPr lang="ru-RU" sz="2000" dirty="0"/>
              <a:t>из бетона и полимербетона радиоактивны. Содержащиеся в этих материалах, пусть в </a:t>
            </a:r>
            <a:r>
              <a:rPr lang="ru-RU" sz="2000" dirty="0" err="1"/>
              <a:t>микроколичествах</a:t>
            </a:r>
            <a:r>
              <a:rPr lang="ru-RU" sz="2000" dirty="0"/>
              <a:t>, радий и торий постоянно распадаются с выделением радиоактивного газа </a:t>
            </a:r>
            <a:r>
              <a:rPr lang="ru-RU" sz="2000" dirty="0" smtClean="0"/>
              <a:t>радона. </a:t>
            </a:r>
          </a:p>
          <a:p>
            <a:pPr algn="just"/>
            <a:r>
              <a:rPr lang="ru-RU" sz="2000" dirty="0" smtClean="0"/>
              <a:t>Считается</a:t>
            </a:r>
            <a:r>
              <a:rPr lang="ru-RU" sz="2000" dirty="0"/>
              <a:t>, что самая высокая концентрация радона скапливается в кирпичных и каменных домах, минимальна его концентрация в деревянных строениях. В наших домах радон выделяют стены, перекрытия, а также водопровод и бытовой газ.</a:t>
            </a:r>
          </a:p>
          <a:p>
            <a:pPr algn="just"/>
            <a:r>
              <a:rPr lang="ru-RU" sz="2000" dirty="0"/>
              <a:t>Существенно снижает содержание радона в воздухе регулярное проветривание комнат. </a:t>
            </a:r>
            <a:r>
              <a:rPr lang="ru-RU" sz="2000" dirty="0" smtClean="0"/>
              <a:t>Выделение </a:t>
            </a:r>
            <a:r>
              <a:rPr lang="ru-RU" sz="2000" dirty="0"/>
              <a:t>из стен радона и летучих органических полимеров уменьшается благодаря штукатурке, плотным бумажным </a:t>
            </a:r>
            <a:r>
              <a:rPr lang="ru-RU" sz="2000" dirty="0" smtClean="0"/>
              <a:t>обоям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http://i2.pinger.pl/pgr407/bebd5e24001237fc4cc715d9/e51054264fcefa17f7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60" y="4136282"/>
            <a:ext cx="2721718" cy="2721718"/>
          </a:xfrm>
          <a:prstGeom prst="rect">
            <a:avLst/>
          </a:prstGeom>
          <a:noFill/>
        </p:spPr>
      </p:pic>
      <p:pic>
        <p:nvPicPr>
          <p:cNvPr id="6148" name="Picture 4" descr="http://stroimekodom.ru/uploads/2010/01/ekod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189971"/>
            <a:ext cx="4691042" cy="2668029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57232"/>
          </a:xfrm>
        </p:spPr>
        <p:txBody>
          <a:bodyPr/>
          <a:lstStyle/>
          <a:p>
            <a:r>
              <a:rPr lang="ru-RU" sz="2800" b="0" i="1" dirty="0" smtClean="0"/>
              <a:t>Радиоактивный бетон</a:t>
            </a:r>
            <a:endParaRPr lang="ru-RU" sz="2800" b="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642918"/>
            <a:ext cx="7858180" cy="40626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Бетонные плиты таят в себе еще одну опасность: в новых домах они активно поглощают влагу из воздуха. А сухость комнатного воздуха вызывает не только неприятные ощущения, но и заболевание верхних дыхательных путей, ведет к ломкости волос и шелушению кожи</a:t>
            </a:r>
          </a:p>
          <a:p>
            <a:pPr algn="just"/>
            <a:r>
              <a:rPr lang="ru-RU" sz="2000" dirty="0" smtClean="0"/>
              <a:t>Решить проблему помогают увлажнители. Сосуды с водой можно просто повесить на батареи или поставить под них. Замечено, что дети, живущие в комнатах с аквариумами, реже страдают респираторными заболеваниями. Кроме того, вид воды, колышущихся водорослей, плавающих рыбок успокаивает нервы, развивает эстетическое чувство. Аквариум уместен в любом интерьере.</a:t>
            </a:r>
          </a:p>
          <a:p>
            <a:endParaRPr lang="ru-RU" dirty="0"/>
          </a:p>
        </p:txBody>
      </p:sp>
      <p:pic>
        <p:nvPicPr>
          <p:cNvPr id="2050" name="Picture 2" descr="http://image3.xtranews.de/wp-content/uploads/2013/09/Aquariumsimple.jpg"/>
          <p:cNvPicPr>
            <a:picLocks noChangeAspect="1" noChangeArrowheads="1"/>
          </p:cNvPicPr>
          <p:nvPr/>
        </p:nvPicPr>
        <p:blipFill>
          <a:blip r:embed="rId3" cstate="print"/>
          <a:srcRect t="18539"/>
          <a:stretch>
            <a:fillRect/>
          </a:stretch>
        </p:blipFill>
        <p:spPr bwMode="auto">
          <a:xfrm>
            <a:off x="1714480" y="4459564"/>
            <a:ext cx="5813604" cy="239843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4071942"/>
            <a:ext cx="7715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 последнее время поролоновая или пенополиуретановая набивка полностью вытеснила старые материалы – конский волос, паклю, сухие водоросли. А ведь при механическом разрушении 1 г синтетической набивки выделяется 50–60 мг вредных веществ. И чем старее такая мебель, тем она опаснее. Поэтому </a:t>
            </a:r>
            <a:r>
              <a:rPr lang="ru-RU" sz="2000" dirty="0" smtClean="0"/>
              <a:t>от </a:t>
            </a:r>
            <a:r>
              <a:rPr lang="ru-RU" sz="2000" dirty="0"/>
              <a:t>мягкой мебели после десяти лет службы лучше избавиться.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857232"/>
          </a:xfrm>
        </p:spPr>
        <p:txBody>
          <a:bodyPr/>
          <a:lstStyle/>
          <a:p>
            <a:r>
              <a:rPr lang="ru-RU" sz="3600" b="0" i="1" dirty="0" smtClean="0"/>
              <a:t>Мебель</a:t>
            </a:r>
            <a:endParaRPr lang="ru-RU" sz="3600" b="0" i="1" dirty="0"/>
          </a:p>
        </p:txBody>
      </p:sp>
      <p:pic>
        <p:nvPicPr>
          <p:cNvPr id="23554" name="Picture 2" descr="http://stopmebel.ru/d/141253/d/188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928670"/>
            <a:ext cx="4857784" cy="2312306"/>
          </a:xfrm>
          <a:prstGeom prst="rect">
            <a:avLst/>
          </a:prstGeom>
          <a:noFill/>
        </p:spPr>
      </p:pic>
      <p:pic>
        <p:nvPicPr>
          <p:cNvPr id="8194" name="Picture 2" descr="http://viva-group.com.ua/images/img_tmp/Stoccolma.png"/>
          <p:cNvPicPr>
            <a:picLocks noChangeAspect="1" noChangeArrowheads="1"/>
          </p:cNvPicPr>
          <p:nvPr/>
        </p:nvPicPr>
        <p:blipFill>
          <a:blip r:embed="rId4"/>
          <a:srcRect l="15217" t="19286" r="21739" b="14285"/>
          <a:stretch>
            <a:fillRect/>
          </a:stretch>
        </p:blipFill>
        <p:spPr bwMode="auto">
          <a:xfrm flipH="1">
            <a:off x="5429256" y="1490320"/>
            <a:ext cx="2214578" cy="2367308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/>
          <a:lstStyle/>
          <a:p>
            <a:r>
              <a:rPr lang="ru-RU" sz="2800" b="0" i="1" dirty="0" smtClean="0"/>
              <a:t>Пыль</a:t>
            </a:r>
            <a:endParaRPr lang="ru-RU" sz="2800" b="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642918"/>
            <a:ext cx="75724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000" dirty="0" smtClean="0"/>
              <a:t>Следствием аллергии при </a:t>
            </a:r>
            <a:r>
              <a:rPr lang="ru-RU" sz="2000" dirty="0"/>
              <a:t>контакте с домашней пылью, является </a:t>
            </a:r>
            <a:r>
              <a:rPr lang="ru-RU" sz="2000" dirty="0" err="1" smtClean="0"/>
              <a:t>кашель,чихание</a:t>
            </a:r>
            <a:r>
              <a:rPr lang="ru-RU" sz="2000" dirty="0"/>
              <a:t>, насморк, </a:t>
            </a:r>
            <a:r>
              <a:rPr lang="ru-RU" sz="2000" dirty="0" err="1" smtClean="0"/>
              <a:t>слезоточение</a:t>
            </a:r>
            <a:r>
              <a:rPr lang="ru-RU" sz="2000" dirty="0"/>
              <a:t>, покраснение глаз. </a:t>
            </a:r>
            <a:endParaRPr lang="ru-RU" sz="2000" dirty="0" smtClean="0"/>
          </a:p>
          <a:p>
            <a:pPr algn="just"/>
            <a:r>
              <a:rPr lang="ru-RU" sz="2000" dirty="0" smtClean="0"/>
              <a:t>Мягкая </a:t>
            </a:r>
            <a:r>
              <a:rPr lang="ru-RU" sz="2000" dirty="0"/>
              <a:t>мебель в наших квартирах представляет серьезную угрозу пылевого загрязнения.</a:t>
            </a:r>
          </a:p>
          <a:p>
            <a:pPr algn="just"/>
            <a:r>
              <a:rPr lang="ru-RU" sz="2000" dirty="0" smtClean="0"/>
              <a:t>Любая </a:t>
            </a:r>
            <a:r>
              <a:rPr lang="ru-RU" sz="2000" dirty="0"/>
              <a:t>домашняя пыль – комплексный набор аллергенов, главным из которых является микроскопический клещ. </a:t>
            </a:r>
            <a:r>
              <a:rPr lang="ru-RU" sz="2000" dirty="0" smtClean="0"/>
              <a:t>В домашней </a:t>
            </a:r>
            <a:r>
              <a:rPr lang="ru-RU" sz="2000" dirty="0"/>
              <a:t>пыли обитают два вида клещей, способных вызвать </a:t>
            </a:r>
            <a:r>
              <a:rPr lang="ru-RU" sz="2000" dirty="0" smtClean="0"/>
              <a:t>аллергию.</a:t>
            </a:r>
            <a:endParaRPr lang="ru-RU" sz="2000" dirty="0"/>
          </a:p>
        </p:txBody>
      </p:sp>
      <p:pic>
        <p:nvPicPr>
          <p:cNvPr id="26628" name="Picture 4" descr="http://www5.0zz0.com/2013/03/05/21/428452098.jpg"/>
          <p:cNvPicPr>
            <a:picLocks noChangeAspect="1" noChangeArrowheads="1"/>
          </p:cNvPicPr>
          <p:nvPr/>
        </p:nvPicPr>
        <p:blipFill>
          <a:blip r:embed="rId3" cstate="print"/>
          <a:srcRect l="16566" r="13124"/>
          <a:stretch>
            <a:fillRect/>
          </a:stretch>
        </p:blipFill>
        <p:spPr bwMode="auto">
          <a:xfrm>
            <a:off x="5429256" y="3714752"/>
            <a:ext cx="2857520" cy="3000396"/>
          </a:xfrm>
          <a:prstGeom prst="rect">
            <a:avLst/>
          </a:prstGeom>
          <a:noFill/>
        </p:spPr>
      </p:pic>
      <p:pic>
        <p:nvPicPr>
          <p:cNvPr id="26632" name="Picture 8" descr="http://vidomosti-ua.com/photo/original-13479731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14752"/>
            <a:ext cx="5024472" cy="30146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868" y="610136"/>
            <a:ext cx="407196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Эти клещи питаются в основном чешуйками отшелушенного рогового слоя кожи человека, п</a:t>
            </a:r>
            <a:r>
              <a:rPr lang="ru-RU" sz="2000" dirty="0" smtClean="0"/>
              <a:t>оэтому </a:t>
            </a:r>
            <a:r>
              <a:rPr lang="ru-RU" sz="2000" dirty="0"/>
              <a:t>наибольшее количество клещей там, где человек </a:t>
            </a:r>
            <a:r>
              <a:rPr lang="ru-RU" sz="2000" dirty="0" smtClean="0"/>
              <a:t>спит.</a:t>
            </a:r>
          </a:p>
          <a:p>
            <a:pPr algn="just"/>
            <a:r>
              <a:rPr lang="ru-RU" sz="2000" dirty="0" smtClean="0"/>
              <a:t>Однако </a:t>
            </a:r>
            <a:r>
              <a:rPr lang="ru-RU" sz="2000" dirty="0"/>
              <a:t>только роговых чешуек этим клещам недостаточно. Они находятся в симбиозе с плесневыми грибами, живущими в матрацах. Один грамм пыли из матраца может содержать от 2000 до 15 000 клещей. Тело спящего человека способно прогревать постель до 20–30 °С и дополнительно создавать влажность – идеальные условия для жизнедеятельности клещей, а также плесени.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4578" name="Picture 2" descr="http://www.ximmarket.ru/db.img/pylevoj_klesh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86057"/>
            <a:ext cx="3000396" cy="3880513"/>
          </a:xfrm>
          <a:prstGeom prst="rect">
            <a:avLst/>
          </a:prstGeom>
          <a:noFill/>
        </p:spPr>
      </p:pic>
      <p:pic>
        <p:nvPicPr>
          <p:cNvPr id="24582" name="Picture 6" descr="http://imoveis.culturamix.com/blog/wp-content/gallery/3_50/combata-os-acaros-da-melhor-forma-possivel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42918"/>
            <a:ext cx="3026404" cy="2000264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r>
              <a:rPr lang="ru-RU" sz="2800" b="0" i="1" dirty="0" smtClean="0"/>
              <a:t>Пыль</a:t>
            </a:r>
            <a:endParaRPr lang="ru-RU" sz="2800" b="0" i="1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04548"/>
            <a:ext cx="7929618" cy="6753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Чтобы уменьшить контакт с пылью, следует соблюдать следующие правила: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 smtClean="0"/>
          </a:p>
          <a:p>
            <a:pPr algn="ctr"/>
            <a:endParaRPr lang="ru-RU" dirty="0"/>
          </a:p>
          <a:p>
            <a:pPr>
              <a:lnSpc>
                <a:spcPct val="114000"/>
              </a:lnSpc>
              <a:buFont typeface="Wingdings" pitchFamily="2" charset="2"/>
              <a:buChar char="v"/>
            </a:pPr>
            <a:r>
              <a:rPr lang="ru-RU" dirty="0"/>
              <a:t>Хорошо проветривать и просушивать постель.</a:t>
            </a:r>
          </a:p>
          <a:p>
            <a:pPr>
              <a:lnSpc>
                <a:spcPct val="114000"/>
              </a:lnSpc>
              <a:buFont typeface="Wingdings" pitchFamily="2" charset="2"/>
              <a:buChar char="v"/>
            </a:pPr>
            <a:r>
              <a:rPr lang="ru-RU" dirty="0"/>
              <a:t>Чаще менять постельное белье.</a:t>
            </a:r>
          </a:p>
          <a:p>
            <a:pPr>
              <a:lnSpc>
                <a:spcPct val="114000"/>
              </a:lnSpc>
              <a:buFont typeface="Wingdings" pitchFamily="2" charset="2"/>
              <a:buChar char="v"/>
            </a:pPr>
            <a:r>
              <a:rPr lang="ru-RU" dirty="0"/>
              <a:t>Источником пыли являются книги, поэтому их нужно регулярно чистить пылесосом и держать на застекленных полках и в шкафах.</a:t>
            </a:r>
          </a:p>
          <a:p>
            <a:pPr>
              <a:lnSpc>
                <a:spcPct val="114000"/>
              </a:lnSpc>
              <a:buFont typeface="Wingdings" pitchFamily="2" charset="2"/>
              <a:buChar char="v"/>
            </a:pPr>
            <a:r>
              <a:rPr lang="ru-RU" dirty="0"/>
              <a:t>Чаще проветривать комнаты.</a:t>
            </a:r>
          </a:p>
          <a:p>
            <a:pPr>
              <a:lnSpc>
                <a:spcPct val="114000"/>
              </a:lnSpc>
              <a:buFont typeface="Wingdings" pitchFamily="2" charset="2"/>
              <a:buChar char="v"/>
            </a:pPr>
            <a:r>
              <a:rPr lang="ru-RU" dirty="0"/>
              <a:t>Регулярно проводить влажную уборку.</a:t>
            </a:r>
          </a:p>
          <a:p>
            <a:pPr>
              <a:lnSpc>
                <a:spcPct val="114000"/>
              </a:lnSpc>
              <a:buFont typeface="Wingdings" pitchFamily="2" charset="2"/>
              <a:buChar char="v"/>
            </a:pPr>
            <a:r>
              <a:rPr lang="ru-RU" dirty="0"/>
              <a:t>Не следует злоупотреблять ковриками, особенно возле кухонной раковины, в ванной или в туалете. Конечно, у ковров, паласов свое предназначение: заглушать шум и впитывать пыль, которая так или иначе появляется в жилищах. Ковры нужно регулярно чистить пылесосом или выбивать на улице палкой, хорошо очищать от пыли с помощью снега.</a:t>
            </a:r>
          </a:p>
          <a:p>
            <a:pPr>
              <a:lnSpc>
                <a:spcPct val="114000"/>
              </a:lnSpc>
              <a:buFont typeface="Wingdings" pitchFamily="2" charset="2"/>
              <a:buChar char="v"/>
            </a:pPr>
            <a:r>
              <a:rPr lang="ru-RU" dirty="0"/>
              <a:t>Источником опасного запыления является старый поролон в креслах и диванах. Поролон необходимо заменять каждые 5–7 лет.</a:t>
            </a:r>
          </a:p>
          <a:p>
            <a:pPr>
              <a:lnSpc>
                <a:spcPct val="114000"/>
              </a:lnSpc>
              <a:buFont typeface="Wingdings" pitchFamily="2" charset="2"/>
              <a:buChar char="v"/>
            </a:pPr>
            <a:r>
              <a:rPr lang="ru-RU" dirty="0"/>
              <a:t>Стараться избавиться от безделушек, которые собирают пыль.</a:t>
            </a:r>
          </a:p>
          <a:p>
            <a:pPr>
              <a:lnSpc>
                <a:spcPct val="114000"/>
              </a:lnSpc>
              <a:buFont typeface="Wingdings" pitchFamily="2" charset="2"/>
              <a:buChar char="v"/>
            </a:pPr>
            <a:r>
              <a:rPr lang="ru-RU" dirty="0"/>
              <a:t>По возможности установить в квартире прибор для увлажнения и очищения воздуха.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285852" y="1571612"/>
            <a:ext cx="6716712" cy="3786214"/>
          </a:xfrm>
          <a:prstGeom prst="ellipse">
            <a:avLst/>
          </a:prstGeom>
          <a:solidFill>
            <a:srgbClr val="FFFFFF">
              <a:alpha val="88000"/>
            </a:srgbClr>
          </a:solidFill>
          <a:effectLst>
            <a:softEdge rad="127000"/>
          </a:effectLst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F218"/>
      </a:accent1>
      <a:accent2>
        <a:srgbClr val="125BBB"/>
      </a:accent2>
      <a:accent3>
        <a:srgbClr val="FFFFFF"/>
      </a:accent3>
      <a:accent4>
        <a:srgbClr val="000000"/>
      </a:accent4>
      <a:accent5>
        <a:srgbClr val="FFF7AB"/>
      </a:accent5>
      <a:accent6>
        <a:srgbClr val="0F52A9"/>
      </a:accent6>
      <a:hlink>
        <a:srgbClr val="D90E09"/>
      </a:hlink>
      <a:folHlink>
        <a:srgbClr val="F62B26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8E8AB4"/>
        </a:dk1>
        <a:lt1>
          <a:srgbClr val="F8F8F8"/>
        </a:lt1>
        <a:dk2>
          <a:srgbClr val="5D5888"/>
        </a:dk2>
        <a:lt2>
          <a:srgbClr val="FFFFFF"/>
        </a:lt2>
        <a:accent1>
          <a:srgbClr val="191077"/>
        </a:accent1>
        <a:accent2>
          <a:srgbClr val="BC0606"/>
        </a:accent2>
        <a:accent3>
          <a:srgbClr val="B6B4C3"/>
        </a:accent3>
        <a:accent4>
          <a:srgbClr val="D4D4D4"/>
        </a:accent4>
        <a:accent5>
          <a:srgbClr val="ABAABD"/>
        </a:accent5>
        <a:accent6>
          <a:srgbClr val="AA0505"/>
        </a:accent6>
        <a:hlink>
          <a:srgbClr val="FF9933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E8AB4"/>
        </a:dk1>
        <a:lt1>
          <a:srgbClr val="F8F8F8"/>
        </a:lt1>
        <a:dk2>
          <a:srgbClr val="5D5888"/>
        </a:dk2>
        <a:lt2>
          <a:srgbClr val="FFFFFF"/>
        </a:lt2>
        <a:accent1>
          <a:srgbClr val="FFFFFF"/>
        </a:accent1>
        <a:accent2>
          <a:srgbClr val="BC0606"/>
        </a:accent2>
        <a:accent3>
          <a:srgbClr val="B6B4C3"/>
        </a:accent3>
        <a:accent4>
          <a:srgbClr val="D4D4D4"/>
        </a:accent4>
        <a:accent5>
          <a:srgbClr val="FFFFFF"/>
        </a:accent5>
        <a:accent6>
          <a:srgbClr val="AA0505"/>
        </a:accent6>
        <a:hlink>
          <a:srgbClr val="FF9933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8E8AB4"/>
        </a:dk1>
        <a:lt1>
          <a:srgbClr val="F8F8F8"/>
        </a:lt1>
        <a:dk2>
          <a:srgbClr val="5D5888"/>
        </a:dk2>
        <a:lt2>
          <a:srgbClr val="FFFFFF"/>
        </a:lt2>
        <a:accent1>
          <a:srgbClr val="5D5888"/>
        </a:accent1>
        <a:accent2>
          <a:srgbClr val="BC0606"/>
        </a:accent2>
        <a:accent3>
          <a:srgbClr val="B6B4C3"/>
        </a:accent3>
        <a:accent4>
          <a:srgbClr val="D4D4D4"/>
        </a:accent4>
        <a:accent5>
          <a:srgbClr val="B6B4C3"/>
        </a:accent5>
        <a:accent6>
          <a:srgbClr val="AA0505"/>
        </a:accent6>
        <a:hlink>
          <a:srgbClr val="FF9933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8E8AB4"/>
        </a:dk1>
        <a:lt1>
          <a:srgbClr val="F8F8F8"/>
        </a:lt1>
        <a:dk2>
          <a:srgbClr val="5D5888"/>
        </a:dk2>
        <a:lt2>
          <a:srgbClr val="463F83"/>
        </a:lt2>
        <a:accent1>
          <a:srgbClr val="5D5888"/>
        </a:accent1>
        <a:accent2>
          <a:srgbClr val="BC0606"/>
        </a:accent2>
        <a:accent3>
          <a:srgbClr val="B6B4C3"/>
        </a:accent3>
        <a:accent4>
          <a:srgbClr val="D4D4D4"/>
        </a:accent4>
        <a:accent5>
          <a:srgbClr val="B6B4C3"/>
        </a:accent5>
        <a:accent6>
          <a:srgbClr val="AA0505"/>
        </a:accent6>
        <a:hlink>
          <a:srgbClr val="FF9933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00223</Template>
  <TotalTime>183</TotalTime>
  <Words>1168</Words>
  <Application>Microsoft Office PowerPoint</Application>
  <PresentationFormat>Экран (4:3)</PresentationFormat>
  <Paragraphs>65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Default Design</vt:lpstr>
      <vt:lpstr>Экология квартиры</vt:lpstr>
      <vt:lpstr>Слайд 2</vt:lpstr>
      <vt:lpstr>Радиоактивный бетон</vt:lpstr>
      <vt:lpstr>Радиоактивный бетон</vt:lpstr>
      <vt:lpstr>Мебель</vt:lpstr>
      <vt:lpstr>Пыль</vt:lpstr>
      <vt:lpstr>Пыль</vt:lpstr>
      <vt:lpstr>Слайд 8</vt:lpstr>
      <vt:lpstr>Спасибо за внимание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Dasha</dc:creator>
  <cp:lastModifiedBy>Admin</cp:lastModifiedBy>
  <cp:revision>21</cp:revision>
  <dcterms:created xsi:type="dcterms:W3CDTF">2013-11-19T02:09:22Z</dcterms:created>
  <dcterms:modified xsi:type="dcterms:W3CDTF">2013-11-19T05:40:22Z</dcterms:modified>
</cp:coreProperties>
</file>