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4C75092-81A3-4862-9B17-B6D040765478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C19D2A-02A9-4FC0-AE82-C3FB672B601F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5092-81A3-4862-9B17-B6D040765478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9D2A-02A9-4FC0-AE82-C3FB672B60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5092-81A3-4862-9B17-B6D040765478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9D2A-02A9-4FC0-AE82-C3FB672B60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4C75092-81A3-4862-9B17-B6D040765478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C19D2A-02A9-4FC0-AE82-C3FB672B601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5092-81A3-4862-9B17-B6D040765478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C19D2A-02A9-4FC0-AE82-C3FB672B601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4C75092-81A3-4862-9B17-B6D040765478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C19D2A-02A9-4FC0-AE82-C3FB672B601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4C75092-81A3-4862-9B17-B6D040765478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C19D2A-02A9-4FC0-AE82-C3FB672B601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5092-81A3-4862-9B17-B6D040765478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C19D2A-02A9-4FC0-AE82-C3FB672B601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5092-81A3-4862-9B17-B6D040765478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C19D2A-02A9-4FC0-AE82-C3FB672B60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4C75092-81A3-4862-9B17-B6D040765478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C19D2A-02A9-4FC0-AE82-C3FB672B601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24C75092-81A3-4862-9B17-B6D040765478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78C19D2A-02A9-4FC0-AE82-C3FB672B601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24C75092-81A3-4862-9B17-B6D040765478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78C19D2A-02A9-4FC0-AE82-C3FB672B601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854" y="2967335"/>
            <a:ext cx="89543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Урбанізація</a:t>
            </a:r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</a:t>
            </a:r>
            <a:r>
              <a:rPr lang="ru-RU" sz="54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її</a:t>
            </a:r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наслідки</a:t>
            </a:r>
            <a:endParaRPr lang="ru-RU" sz="54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562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Заходи </a:t>
            </a:r>
            <a:r>
              <a:rPr lang="ru-RU" sz="2000" dirty="0" err="1" smtClean="0">
                <a:solidFill>
                  <a:srgbClr val="FFFF00"/>
                </a:solidFill>
              </a:rPr>
              <a:t>щодо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поліпшення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якості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повітря</a:t>
            </a:r>
            <a:r>
              <a:rPr lang="ru-RU" sz="2000" dirty="0" smtClean="0">
                <a:solidFill>
                  <a:srgbClr val="FFFF00"/>
                </a:solidFill>
              </a:rPr>
              <a:t> в </a:t>
            </a:r>
            <a:r>
              <a:rPr lang="ru-RU" sz="2000" dirty="0" err="1" smtClean="0">
                <a:solidFill>
                  <a:srgbClr val="FFFF00"/>
                </a:solidFill>
              </a:rPr>
              <a:t>приміщеннях</a:t>
            </a:r>
            <a:r>
              <a:rPr lang="ru-RU" sz="2000" dirty="0" smtClean="0">
                <a:solidFill>
                  <a:srgbClr val="FFFF00"/>
                </a:solidFill>
              </a:rPr>
              <a:t>: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1642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е</a:t>
            </a:r>
            <a:r>
              <a:rPr lang="ru-RU" sz="2000" dirty="0" err="1" smtClean="0"/>
              <a:t>фективний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засіб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</a:t>
            </a:r>
            <a:r>
              <a:rPr lang="ru-RU" sz="2000" dirty="0" smtClean="0"/>
              <a:t> </a:t>
            </a:r>
            <a:r>
              <a:rPr lang="ru-RU" sz="2000" dirty="0" err="1" smtClean="0"/>
              <a:t>токсинів</a:t>
            </a:r>
            <a:r>
              <a:rPr lang="ru-RU" sz="2000" dirty="0" smtClean="0"/>
              <a:t> – </a:t>
            </a:r>
            <a:r>
              <a:rPr lang="ru-RU" sz="2000" dirty="0" err="1" smtClean="0"/>
              <a:t>домашні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рослини</a:t>
            </a:r>
            <a:r>
              <a:rPr lang="ru-RU" sz="20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/>
              <a:t>    </a:t>
            </a:r>
            <a:r>
              <a:rPr lang="ru-RU" sz="2000" dirty="0" err="1" smtClean="0"/>
              <a:t>замість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освіжувачів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використовувати</a:t>
            </a:r>
            <a:r>
              <a:rPr lang="ru-RU" sz="2000" dirty="0" smtClean="0"/>
              <a:t> оцет, наливши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в </a:t>
            </a:r>
            <a:r>
              <a:rPr lang="ru-RU" sz="2000" dirty="0" err="1" smtClean="0"/>
              <a:t>тарілку</a:t>
            </a:r>
            <a:r>
              <a:rPr lang="ru-RU" sz="2000" dirty="0" smtClean="0"/>
              <a:t> і </a:t>
            </a:r>
            <a:r>
              <a:rPr lang="ru-RU" sz="2000" dirty="0" err="1" smtClean="0"/>
              <a:t>поставити</a:t>
            </a:r>
            <a:r>
              <a:rPr lang="ru-RU" sz="2000" dirty="0" smtClean="0"/>
              <a:t> на 1-2 </a:t>
            </a:r>
            <a:r>
              <a:rPr lang="ru-RU" sz="2000" dirty="0" err="1" smtClean="0"/>
              <a:t>години</a:t>
            </a:r>
            <a:r>
              <a:rPr lang="ru-RU" sz="2000" dirty="0" smtClean="0"/>
              <a:t> в </a:t>
            </a:r>
            <a:r>
              <a:rPr lang="ru-RU" sz="2000" dirty="0" err="1" smtClean="0"/>
              <a:t>кімнаті</a:t>
            </a:r>
            <a:r>
              <a:rPr lang="ru-RU" sz="2000" dirty="0" smtClean="0"/>
              <a:t>; в </a:t>
            </a:r>
            <a:r>
              <a:rPr lang="ru-RU" sz="2000" dirty="0" err="1" smtClean="0"/>
              <a:t>закритих</a:t>
            </a:r>
            <a:r>
              <a:rPr lang="ru-RU" sz="2000" dirty="0" smtClean="0"/>
              <a:t> невеликих </a:t>
            </a:r>
            <a:r>
              <a:rPr lang="ru-RU" sz="2000" dirty="0" err="1" smtClean="0"/>
              <a:t>приміщення</a:t>
            </a:r>
            <a:r>
              <a:rPr lang="ru-RU" sz="2000" dirty="0" smtClean="0"/>
              <a:t> (холодильники, туалет) </a:t>
            </a:r>
            <a:r>
              <a:rPr lang="ru-RU" sz="2000" dirty="0" err="1" smtClean="0"/>
              <a:t>поставити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відкриту</a:t>
            </a:r>
            <a:r>
              <a:rPr lang="ru-RU" sz="2000" dirty="0" smtClean="0"/>
              <a:t> коробку з </a:t>
            </a:r>
            <a:r>
              <a:rPr lang="ru-RU" sz="2000" dirty="0" err="1" smtClean="0"/>
              <a:t>харчовою</a:t>
            </a:r>
            <a:r>
              <a:rPr lang="ru-RU" sz="2000" dirty="0" smtClean="0"/>
              <a:t> содою; внести в </a:t>
            </a:r>
            <a:r>
              <a:rPr lang="ru-RU" sz="2000" dirty="0" err="1" smtClean="0"/>
              <a:t>кімнату</a:t>
            </a:r>
            <a:r>
              <a:rPr lang="ru-RU" sz="2000" dirty="0" smtClean="0"/>
              <a:t> </a:t>
            </a:r>
            <a:r>
              <a:rPr lang="ru-RU" sz="2000" dirty="0" err="1" smtClean="0"/>
              <a:t>свіжу</a:t>
            </a:r>
            <a:r>
              <a:rPr lang="ru-RU" sz="2000" dirty="0" smtClean="0"/>
              <a:t> </a:t>
            </a:r>
            <a:r>
              <a:rPr lang="ru-RU" sz="2000" dirty="0" err="1" smtClean="0"/>
              <a:t>гілку</a:t>
            </a:r>
            <a:r>
              <a:rPr lang="ru-RU" sz="2000" dirty="0" smtClean="0"/>
              <a:t> </a:t>
            </a:r>
            <a:r>
              <a:rPr lang="ru-RU" sz="2000" dirty="0" err="1" smtClean="0"/>
              <a:t>ялини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сосни;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/>
              <a:t>    </a:t>
            </a:r>
            <a:r>
              <a:rPr lang="ru-RU" sz="2000" dirty="0" err="1" smtClean="0"/>
              <a:t>замість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підбілювачів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харчову</a:t>
            </a:r>
            <a:r>
              <a:rPr lang="ru-RU" sz="2000" dirty="0" smtClean="0"/>
              <a:t> соду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буру;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/>
              <a:t>    </a:t>
            </a:r>
            <a:r>
              <a:rPr lang="ru-RU" sz="2000" dirty="0" err="1" smtClean="0"/>
              <a:t>робити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регулярне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вологе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прибирання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приміщення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провітрювання</a:t>
            </a:r>
            <a:r>
              <a:rPr lang="ru-RU" sz="20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/>
              <a:t>    не </a:t>
            </a:r>
            <a:r>
              <a:rPr lang="ru-RU" sz="2000" dirty="0" err="1" smtClean="0"/>
              <a:t>залишати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відкритими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пляшки</a:t>
            </a:r>
            <a:r>
              <a:rPr lang="ru-RU" sz="2000" dirty="0" smtClean="0"/>
              <a:t> з </a:t>
            </a:r>
            <a:r>
              <a:rPr lang="ru-RU" sz="2000" dirty="0" err="1" smtClean="0"/>
              <a:t>миючими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дезінфікуючими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засобами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2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Питна</a:t>
            </a:r>
            <a:r>
              <a:rPr lang="ru-RU" sz="2000" dirty="0" smtClean="0"/>
              <a:t> вода – </a:t>
            </a:r>
            <a:r>
              <a:rPr lang="ru-RU" sz="2000" dirty="0" err="1" smtClean="0"/>
              <a:t>найважливіший</a:t>
            </a:r>
            <a:r>
              <a:rPr lang="ru-RU" sz="2000" dirty="0" smtClean="0"/>
              <a:t> фактор </a:t>
            </a:r>
            <a:r>
              <a:rPr lang="ru-RU" sz="2000" dirty="0" err="1" smtClean="0"/>
              <a:t>здоров’я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. В </a:t>
            </a:r>
            <a:r>
              <a:rPr lang="ru-RU" sz="2000" dirty="0" err="1" smtClean="0"/>
              <a:t>крани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міських</a:t>
            </a:r>
            <a:r>
              <a:rPr lang="ru-RU" sz="2000" dirty="0" smtClean="0"/>
              <a:t> квартир </a:t>
            </a:r>
            <a:r>
              <a:rPr lang="ru-RU" sz="2000" dirty="0" err="1" smtClean="0"/>
              <a:t>питна</a:t>
            </a:r>
            <a:r>
              <a:rPr lang="ru-RU" sz="2000" dirty="0" smtClean="0"/>
              <a:t> вода </a:t>
            </a:r>
            <a:r>
              <a:rPr lang="ru-RU" sz="2000" dirty="0" err="1" smtClean="0"/>
              <a:t>потрапляє</a:t>
            </a:r>
            <a:r>
              <a:rPr lang="ru-RU" sz="2000" dirty="0" smtClean="0"/>
              <a:t> з </a:t>
            </a:r>
            <a:r>
              <a:rPr lang="ru-RU" sz="2000" dirty="0" err="1" smtClean="0"/>
              <a:t>річок</a:t>
            </a:r>
            <a:r>
              <a:rPr lang="ru-RU" sz="2000" dirty="0" smtClean="0"/>
              <a:t>, </a:t>
            </a:r>
            <a:r>
              <a:rPr lang="ru-RU" sz="2000" dirty="0" err="1" smtClean="0"/>
              <a:t>водосховищ</a:t>
            </a:r>
            <a:r>
              <a:rPr lang="ru-RU" sz="2000" dirty="0" smtClean="0"/>
              <a:t>, озер, з </a:t>
            </a:r>
            <a:r>
              <a:rPr lang="ru-RU" sz="2000" dirty="0" err="1" smtClean="0"/>
              <a:t>підземних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глибин</a:t>
            </a:r>
            <a:r>
              <a:rPr lang="ru-RU" sz="2000" dirty="0" smtClean="0"/>
              <a:t>. </a:t>
            </a:r>
            <a:r>
              <a:rPr lang="ru-RU" sz="2000" dirty="0" err="1" smtClean="0"/>
              <a:t>Найчистіша</a:t>
            </a:r>
            <a:r>
              <a:rPr lang="ru-RU" sz="2000" dirty="0" smtClean="0"/>
              <a:t> – </a:t>
            </a:r>
            <a:r>
              <a:rPr lang="ru-RU" sz="2000" dirty="0" err="1" smtClean="0"/>
              <a:t>підземна</a:t>
            </a:r>
            <a:r>
              <a:rPr lang="ru-RU" sz="2000" dirty="0" smtClean="0"/>
              <a:t> (особливо </a:t>
            </a:r>
            <a:r>
              <a:rPr lang="ru-RU" sz="2000" dirty="0" err="1" smtClean="0"/>
              <a:t>глибинна</a:t>
            </a:r>
            <a:r>
              <a:rPr lang="ru-RU" sz="2000" dirty="0" smtClean="0"/>
              <a:t>, </a:t>
            </a:r>
            <a:r>
              <a:rPr lang="ru-RU" sz="2000" dirty="0" err="1" smtClean="0"/>
              <a:t>артезіанська</a:t>
            </a:r>
            <a:r>
              <a:rPr lang="ru-RU" sz="2000" dirty="0" smtClean="0"/>
              <a:t>) вода. Але для великих </a:t>
            </a:r>
            <a:r>
              <a:rPr lang="ru-RU" sz="2000" dirty="0" err="1" smtClean="0"/>
              <a:t>міст</a:t>
            </a:r>
            <a:r>
              <a:rPr lang="ru-RU" sz="2000" dirty="0" smtClean="0"/>
              <a:t> </a:t>
            </a:r>
            <a:r>
              <a:rPr lang="ru-RU" sz="2000" dirty="0" err="1" smtClean="0"/>
              <a:t>цієї</a:t>
            </a:r>
            <a:r>
              <a:rPr lang="ru-RU" sz="2000" dirty="0" smtClean="0"/>
              <a:t> води не </a:t>
            </a:r>
            <a:r>
              <a:rPr lang="ru-RU" sz="2000" dirty="0" err="1" smtClean="0"/>
              <a:t>вистачає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56792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За </a:t>
            </a:r>
            <a:r>
              <a:rPr lang="ru-RU" sz="2000" dirty="0" err="1" smtClean="0"/>
              <a:t>даними</a:t>
            </a:r>
            <a:r>
              <a:rPr lang="ru-RU" sz="2000" dirty="0" smtClean="0"/>
              <a:t> ВООЗ, вода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містити</a:t>
            </a:r>
            <a:r>
              <a:rPr lang="ru-RU" sz="2000" dirty="0" smtClean="0"/>
              <a:t> 13 </a:t>
            </a:r>
            <a:r>
              <a:rPr lang="ru-RU" sz="2000" dirty="0" err="1" smtClean="0"/>
              <a:t>тисяч</a:t>
            </a:r>
            <a:r>
              <a:rPr lang="ru-RU" sz="2000" dirty="0" smtClean="0"/>
              <a:t> </a:t>
            </a:r>
            <a:r>
              <a:rPr lang="ru-RU" sz="2000" dirty="0" err="1" smtClean="0"/>
              <a:t>токсичних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, водою </a:t>
            </a:r>
            <a:r>
              <a:rPr lang="ru-RU" sz="2000" dirty="0" err="1" smtClean="0"/>
              <a:t>передається</a:t>
            </a:r>
            <a:r>
              <a:rPr lang="ru-RU" sz="2000" dirty="0" smtClean="0"/>
              <a:t> до 80% </a:t>
            </a:r>
            <a:r>
              <a:rPr lang="ru-RU" sz="2000" dirty="0" err="1" smtClean="0"/>
              <a:t>усіх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захворювань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у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 </a:t>
            </a:r>
            <a:r>
              <a:rPr lang="ru-RU" sz="2000" dirty="0" err="1" smtClean="0"/>
              <a:t>щорічно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вмирає</a:t>
            </a:r>
            <a:r>
              <a:rPr lang="ru-RU" sz="2000" dirty="0" smtClean="0"/>
              <a:t> 25 млн </a:t>
            </a:r>
            <a:r>
              <a:rPr lang="ru-RU" sz="2000" dirty="0" err="1" smtClean="0"/>
              <a:t>осіб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природна</a:t>
            </a:r>
            <a:r>
              <a:rPr lang="ru-RU" sz="2000" dirty="0" smtClean="0"/>
              <a:t> вода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придатна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вживання</a:t>
            </a:r>
            <a:r>
              <a:rPr lang="ru-RU" sz="2000" dirty="0" smtClean="0"/>
              <a:t>, вона проходить </a:t>
            </a:r>
            <a:r>
              <a:rPr lang="ru-RU" sz="2000" dirty="0" err="1" smtClean="0"/>
              <a:t>декілька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стадій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знезараження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водопровідних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станціях</a:t>
            </a:r>
            <a:r>
              <a:rPr lang="ru-RU" sz="2000" dirty="0" smtClean="0"/>
              <a:t>. </a:t>
            </a:r>
            <a:r>
              <a:rPr lang="ru-RU" sz="2000" dirty="0" err="1" smtClean="0"/>
              <a:t>Способи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забруднених</a:t>
            </a:r>
            <a:r>
              <a:rPr lang="ru-RU" sz="2000" dirty="0" smtClean="0"/>
              <a:t> вод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об’єднати</a:t>
            </a:r>
            <a:r>
              <a:rPr lang="ru-RU" sz="2000" dirty="0" smtClean="0"/>
              <a:t> в </a:t>
            </a:r>
            <a:r>
              <a:rPr lang="ru-RU" sz="2000" dirty="0" err="1" smtClean="0"/>
              <a:t>такі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: </a:t>
            </a:r>
            <a:r>
              <a:rPr lang="ru-RU" sz="2000" dirty="0" err="1" smtClean="0"/>
              <a:t>механічні</a:t>
            </a:r>
            <a:r>
              <a:rPr lang="ru-RU" sz="2000" dirty="0" smtClean="0"/>
              <a:t>, </a:t>
            </a:r>
            <a:r>
              <a:rPr lang="ru-RU" sz="2000" dirty="0" err="1" smtClean="0"/>
              <a:t>фізичні</a:t>
            </a:r>
            <a:r>
              <a:rPr lang="ru-RU" sz="2000" dirty="0" smtClean="0"/>
              <a:t>, </a:t>
            </a:r>
            <a:r>
              <a:rPr lang="ru-RU" sz="2000" dirty="0" err="1" smtClean="0"/>
              <a:t>фізико-механічні</a:t>
            </a:r>
            <a:r>
              <a:rPr lang="ru-RU" sz="2000" dirty="0" smtClean="0"/>
              <a:t>, </a:t>
            </a:r>
            <a:r>
              <a:rPr lang="ru-RU" sz="2000" dirty="0" err="1" smtClean="0"/>
              <a:t>фізико-хімнічні</a:t>
            </a:r>
            <a:r>
              <a:rPr lang="ru-RU" sz="2000" dirty="0" smtClean="0"/>
              <a:t>; </a:t>
            </a:r>
            <a:r>
              <a:rPr lang="ru-RU" sz="2000" dirty="0" err="1" smtClean="0"/>
              <a:t>біологічні</a:t>
            </a:r>
            <a:r>
              <a:rPr lang="ru-RU" sz="2000" dirty="0" smtClean="0"/>
              <a:t>, </a:t>
            </a:r>
            <a:r>
              <a:rPr lang="ru-RU" sz="2000" dirty="0" err="1" smtClean="0"/>
              <a:t>комплексн</a:t>
            </a:r>
            <a:endParaRPr 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52" y="1556461"/>
            <a:ext cx="4203435" cy="259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3096"/>
            <a:ext cx="4463826" cy="237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4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визначених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методів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у </a:t>
            </a:r>
            <a:r>
              <a:rPr lang="ru-RU" sz="2000" dirty="0" err="1" smtClean="0"/>
              <a:t>воді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можуть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знаходитись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різноманітні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віруси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бактерії</a:t>
            </a:r>
            <a:r>
              <a:rPr lang="ru-RU" sz="2000" dirty="0" smtClean="0"/>
              <a:t> (</a:t>
            </a:r>
            <a:r>
              <a:rPr lang="ru-RU" sz="2000" dirty="0" err="1" smtClean="0"/>
              <a:t>дизентерійні</a:t>
            </a:r>
            <a:r>
              <a:rPr lang="ru-RU" sz="2000" dirty="0" smtClean="0"/>
              <a:t> </a:t>
            </a:r>
            <a:r>
              <a:rPr lang="ru-RU" sz="2000" dirty="0" err="1" smtClean="0"/>
              <a:t>бактерії</a:t>
            </a:r>
            <a:r>
              <a:rPr lang="ru-RU" sz="2000" dirty="0" smtClean="0"/>
              <a:t>, </a:t>
            </a:r>
            <a:r>
              <a:rPr lang="ru-RU" sz="2000" dirty="0" err="1" smtClean="0"/>
              <a:t>холерний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вібріон</a:t>
            </a:r>
            <a:r>
              <a:rPr lang="ru-RU" sz="2000" dirty="0" smtClean="0"/>
              <a:t>, </a:t>
            </a:r>
            <a:r>
              <a:rPr lang="ru-RU" sz="2000" dirty="0" err="1" smtClean="0"/>
              <a:t>збудники</a:t>
            </a:r>
            <a:r>
              <a:rPr lang="ru-RU" sz="2000" dirty="0" smtClean="0"/>
              <a:t> </a:t>
            </a:r>
            <a:r>
              <a:rPr lang="ru-RU" sz="2000" dirty="0" err="1" smtClean="0"/>
              <a:t>черевного</a:t>
            </a:r>
            <a:r>
              <a:rPr lang="ru-RU" sz="2000" dirty="0" smtClean="0"/>
              <a:t> тифу, </a:t>
            </a:r>
            <a:r>
              <a:rPr lang="ru-RU" sz="2000" dirty="0" err="1" smtClean="0"/>
              <a:t>вірус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поліомієліту</a:t>
            </a:r>
            <a:r>
              <a:rPr lang="ru-RU" sz="2000" dirty="0" smtClean="0"/>
              <a:t>, </a:t>
            </a:r>
            <a:r>
              <a:rPr lang="ru-RU" sz="2000" dirty="0" err="1" smtClean="0"/>
              <a:t>вірус</a:t>
            </a:r>
            <a:r>
              <a:rPr lang="ru-RU" sz="2000" dirty="0" smtClean="0"/>
              <a:t> гепатиту 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.).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Знешкодити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мікроорганізми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які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залишились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можна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чотирма</a:t>
            </a:r>
            <a:r>
              <a:rPr lang="ru-RU" sz="2000" dirty="0" smtClean="0">
                <a:solidFill>
                  <a:srgbClr val="FFFF00"/>
                </a:solidFill>
              </a:rPr>
              <a:t> способами: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420888"/>
            <a:ext cx="54543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 smtClean="0"/>
              <a:t>термічно</a:t>
            </a:r>
            <a:r>
              <a:rPr lang="ru-RU" sz="2000" dirty="0" smtClean="0"/>
              <a:t> (</a:t>
            </a:r>
            <a:r>
              <a:rPr lang="ru-RU" sz="2000" dirty="0" err="1" smtClean="0"/>
              <a:t>скип’ятити</a:t>
            </a:r>
            <a:r>
              <a:rPr lang="ru-RU" sz="2000" dirty="0" smtClean="0"/>
              <a:t>);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/>
              <a:t>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</a:t>
            </a:r>
            <a:r>
              <a:rPr lang="ru-RU" sz="2000" dirty="0" err="1" smtClean="0"/>
              <a:t>сильних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окисників</a:t>
            </a:r>
            <a:r>
              <a:rPr lang="ru-RU" sz="2000" dirty="0" smtClean="0"/>
              <a:t> (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хлору, озону, марганцевого </a:t>
            </a:r>
            <a:r>
              <a:rPr lang="ru-RU" sz="2000" dirty="0" err="1" smtClean="0"/>
              <a:t>калію</a:t>
            </a:r>
            <a:r>
              <a:rPr lang="ru-RU" sz="2000" dirty="0" smtClean="0"/>
              <a:t>);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 smtClean="0"/>
              <a:t>впливом</a:t>
            </a:r>
            <a:r>
              <a:rPr lang="ru-RU" sz="2000" dirty="0" smtClean="0"/>
              <a:t> </a:t>
            </a:r>
            <a:r>
              <a:rPr lang="ru-RU" sz="2000" dirty="0" err="1" smtClean="0"/>
              <a:t>іонів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благородних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металів</a:t>
            </a:r>
            <a:r>
              <a:rPr lang="ru-RU" sz="2000" dirty="0" smtClean="0"/>
              <a:t> (</a:t>
            </a:r>
            <a:r>
              <a:rPr lang="ru-RU" sz="2000" dirty="0" err="1" smtClean="0"/>
              <a:t>зазвичай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срібло</a:t>
            </a:r>
            <a:r>
              <a:rPr lang="ru-RU" sz="2000" dirty="0" smtClean="0"/>
              <a:t>);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 smtClean="0"/>
              <a:t>фізичними</a:t>
            </a:r>
            <a:r>
              <a:rPr lang="ru-RU" sz="2000" dirty="0" smtClean="0"/>
              <a:t> методами (за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</a:t>
            </a:r>
            <a:r>
              <a:rPr lang="ru-RU" sz="2000" dirty="0" err="1" smtClean="0"/>
              <a:t>ультрафіолетових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променяів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ультразвуку).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2309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07417"/>
            <a:ext cx="4824536" cy="272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Для </a:t>
            </a:r>
            <a:r>
              <a:rPr lang="ru-RU" sz="2000" dirty="0" err="1" smtClean="0"/>
              <a:t>мешканців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 шум – справа </a:t>
            </a:r>
            <a:r>
              <a:rPr lang="ru-RU" sz="2000" dirty="0" err="1" smtClean="0"/>
              <a:t>звичайна</a:t>
            </a:r>
            <a:r>
              <a:rPr lang="ru-RU" sz="2000" dirty="0" smtClean="0"/>
              <a:t>. </a:t>
            </a:r>
            <a:r>
              <a:rPr lang="ru-RU" sz="2000" dirty="0" err="1" smtClean="0"/>
              <a:t>Досить</a:t>
            </a:r>
            <a:r>
              <a:rPr lang="ru-RU" sz="2000" dirty="0" smtClean="0"/>
              <a:t> часто </a:t>
            </a:r>
            <a:r>
              <a:rPr lang="ru-RU" sz="2000" dirty="0" err="1" smtClean="0"/>
              <a:t>людина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не </a:t>
            </a:r>
            <a:r>
              <a:rPr lang="ru-RU" sz="2000" dirty="0" err="1" smtClean="0"/>
              <a:t>замислюється</a:t>
            </a:r>
            <a:r>
              <a:rPr lang="ru-RU" sz="2000" dirty="0" smtClean="0"/>
              <a:t> над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протиприродністю</a:t>
            </a:r>
            <a:r>
              <a:rPr lang="ru-RU" sz="2000" dirty="0" smtClean="0"/>
              <a:t>. В будь-</a:t>
            </a:r>
            <a:r>
              <a:rPr lang="ru-RU" sz="2000" dirty="0" err="1" smtClean="0"/>
              <a:t>якому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регіоні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 </a:t>
            </a:r>
            <a:r>
              <a:rPr lang="ru-RU" sz="2000" dirty="0" err="1" smtClean="0"/>
              <a:t>шумить</a:t>
            </a:r>
            <a:r>
              <a:rPr lang="ru-RU" sz="2000" dirty="0" smtClean="0"/>
              <a:t> автотранспорт, </a:t>
            </a:r>
            <a:r>
              <a:rPr lang="ru-RU" sz="2000" dirty="0" err="1" smtClean="0"/>
              <a:t>гуркоче</a:t>
            </a:r>
            <a:r>
              <a:rPr lang="ru-RU" sz="2000" dirty="0" smtClean="0"/>
              <a:t> трамвай, з </a:t>
            </a:r>
            <a:r>
              <a:rPr lang="ru-RU" sz="2000" dirty="0" err="1" smtClean="0"/>
              <a:t>певним</a:t>
            </a:r>
            <a:r>
              <a:rPr lang="ru-RU" sz="2000" dirty="0" smtClean="0"/>
              <a:t> шумом </a:t>
            </a:r>
            <a:r>
              <a:rPr lang="ru-RU" sz="2000" dirty="0" err="1" smtClean="0"/>
              <a:t>працює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підприємством</a:t>
            </a:r>
            <a:r>
              <a:rPr lang="ru-RU" sz="2000" dirty="0" smtClean="0"/>
              <a:t>, </a:t>
            </a:r>
            <a:r>
              <a:rPr lang="ru-RU" sz="2000" dirty="0" err="1" smtClean="0"/>
              <a:t>поблизу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літають</a:t>
            </a:r>
            <a:r>
              <a:rPr lang="ru-RU" sz="2000" dirty="0" smtClean="0"/>
              <a:t> з </a:t>
            </a:r>
            <a:r>
              <a:rPr lang="ru-RU" sz="2000" dirty="0" err="1" smtClean="0"/>
              <a:t>аеродрому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літаки</a:t>
            </a:r>
            <a:r>
              <a:rPr lang="ru-RU" sz="2000" dirty="0" smtClean="0"/>
              <a:t>. В квартирах </a:t>
            </a:r>
            <a:r>
              <a:rPr lang="ru-RU" sz="2000" dirty="0" err="1" smtClean="0"/>
              <a:t>шумлять</a:t>
            </a:r>
            <a:r>
              <a:rPr lang="ru-RU" sz="2000" dirty="0" smtClean="0"/>
              <a:t> холодильники і </a:t>
            </a:r>
            <a:r>
              <a:rPr lang="ru-RU" sz="2000" dirty="0" err="1" smtClean="0"/>
              <a:t>пральні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машини</a:t>
            </a:r>
            <a:r>
              <a:rPr lang="ru-RU" sz="2000" dirty="0" smtClean="0"/>
              <a:t>, в </a:t>
            </a:r>
            <a:r>
              <a:rPr lang="ru-RU" sz="2000" dirty="0" err="1" smtClean="0"/>
              <a:t>під’їздах</a:t>
            </a:r>
            <a:r>
              <a:rPr lang="ru-RU" sz="2000" dirty="0" smtClean="0"/>
              <a:t> – </a:t>
            </a:r>
            <a:r>
              <a:rPr lang="ru-RU" sz="2000" dirty="0" err="1" smtClean="0"/>
              <a:t>ліфти</a:t>
            </a:r>
            <a:r>
              <a:rPr lang="ru-RU" sz="2000" dirty="0" smtClean="0"/>
              <a:t>.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перелік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продовжити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65712"/>
            <a:ext cx="324534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07" y="2507417"/>
            <a:ext cx="3605386" cy="243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4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171400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Для </a:t>
            </a:r>
            <a:r>
              <a:rPr lang="ru-RU" sz="2000" dirty="0" err="1" smtClean="0"/>
              <a:t>позначення</a:t>
            </a:r>
            <a:r>
              <a:rPr lang="ru-RU" sz="2000" dirty="0" smtClean="0"/>
              <a:t> комплексного </a:t>
            </a:r>
            <a:r>
              <a:rPr lang="ru-RU" sz="2000" dirty="0" err="1" smtClean="0"/>
              <a:t>впливу</a:t>
            </a:r>
            <a:r>
              <a:rPr lang="ru-RU" sz="2000" dirty="0" smtClean="0"/>
              <a:t> шуму на </a:t>
            </a:r>
            <a:r>
              <a:rPr lang="ru-RU" sz="2000" dirty="0" err="1" smtClean="0"/>
              <a:t>людину</a:t>
            </a:r>
            <a:r>
              <a:rPr lang="ru-RU" sz="2000" dirty="0" smtClean="0"/>
              <a:t> медики ввели </a:t>
            </a:r>
            <a:r>
              <a:rPr lang="ru-RU" sz="2000" dirty="0" err="1" smtClean="0"/>
              <a:t>термін</a:t>
            </a:r>
            <a:r>
              <a:rPr lang="ru-RU" sz="2000" dirty="0" smtClean="0"/>
              <a:t> – “</a:t>
            </a:r>
            <a:r>
              <a:rPr lang="ru-RU" sz="2000" dirty="0" err="1" smtClean="0"/>
              <a:t>шумова</a:t>
            </a:r>
            <a:r>
              <a:rPr lang="ru-RU" sz="2000" dirty="0" smtClean="0"/>
              <a:t> хвороба”. Симптомами </a:t>
            </a:r>
            <a:r>
              <a:rPr lang="ru-RU" sz="2000" dirty="0" err="1" smtClean="0"/>
              <a:t>цієї</a:t>
            </a:r>
            <a:r>
              <a:rPr lang="ru-RU" sz="2000" dirty="0" smtClean="0"/>
              <a:t> </a:t>
            </a:r>
            <a:r>
              <a:rPr lang="ru-RU" sz="2000" dirty="0" err="1" smtClean="0"/>
              <a:t>хвороби</a:t>
            </a:r>
            <a:r>
              <a:rPr lang="ru-RU" sz="2000" dirty="0" smtClean="0"/>
              <a:t> є </a:t>
            </a:r>
            <a:r>
              <a:rPr lang="ru-RU" sz="2000" dirty="0" err="1" smtClean="0"/>
              <a:t>головний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</a:t>
            </a:r>
            <a:r>
              <a:rPr lang="ru-RU" sz="2000" dirty="0" smtClean="0"/>
              <a:t>, </a:t>
            </a:r>
            <a:r>
              <a:rPr lang="ru-RU" sz="2000" dirty="0" err="1" smtClean="0"/>
              <a:t>нудота</a:t>
            </a:r>
            <a:r>
              <a:rPr lang="ru-RU" sz="2000" dirty="0" smtClean="0"/>
              <a:t>, </a:t>
            </a:r>
            <a:r>
              <a:rPr lang="ru-RU" sz="2000" dirty="0" err="1" smtClean="0"/>
              <a:t>дратівливість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досить</a:t>
            </a:r>
            <a:r>
              <a:rPr lang="ru-RU" sz="2000" dirty="0" smtClean="0"/>
              <a:t> часто </a:t>
            </a:r>
            <a:r>
              <a:rPr lang="ru-RU" sz="2000" dirty="0" err="1" smtClean="0"/>
              <a:t>супроводжуються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тимчасовим</a:t>
            </a:r>
            <a:r>
              <a:rPr lang="ru-RU" sz="2000" dirty="0" smtClean="0"/>
              <a:t> </a:t>
            </a:r>
            <a:r>
              <a:rPr lang="ru-RU" sz="2000" dirty="0" err="1" smtClean="0"/>
              <a:t>зниженням</a:t>
            </a:r>
            <a:r>
              <a:rPr lang="ru-RU" sz="2000" dirty="0" smtClean="0"/>
              <a:t> слуху. До </a:t>
            </a:r>
            <a:r>
              <a:rPr lang="ru-RU" sz="2000" dirty="0" err="1" smtClean="0"/>
              <a:t>шумової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хвороби</a:t>
            </a:r>
            <a:r>
              <a:rPr lang="ru-RU" sz="2000" dirty="0" smtClean="0"/>
              <a:t> </a:t>
            </a:r>
            <a:r>
              <a:rPr lang="ru-RU" sz="2000" dirty="0" err="1" smtClean="0"/>
              <a:t>схильні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мешканців</a:t>
            </a:r>
            <a:r>
              <a:rPr lang="ru-RU" sz="2000" dirty="0" smtClean="0"/>
              <a:t> великих </a:t>
            </a:r>
            <a:r>
              <a:rPr lang="ru-RU" sz="2000" dirty="0" err="1" smtClean="0"/>
              <a:t>міст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постійно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шумові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навантаження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</a:t>
            </a:r>
            <a:r>
              <a:rPr lang="ru-RU" sz="2000" dirty="0" err="1" smtClean="0"/>
              <a:t>нормативні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рівні</a:t>
            </a:r>
            <a:r>
              <a:rPr lang="ru-RU" sz="2000" dirty="0" smtClean="0"/>
              <a:t> звуку в дБ для </a:t>
            </a:r>
            <a:r>
              <a:rPr lang="ru-RU" sz="2000" dirty="0" err="1" smtClean="0"/>
              <a:t>мешканців</a:t>
            </a:r>
            <a:r>
              <a:rPr lang="ru-RU" sz="2000" dirty="0" smtClean="0"/>
              <a:t> </a:t>
            </a:r>
            <a:r>
              <a:rPr lang="ru-RU" sz="2000" dirty="0" err="1" smtClean="0"/>
              <a:t>житлових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кварталів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повинні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становити</a:t>
            </a:r>
            <a:r>
              <a:rPr lang="ru-RU" sz="2000" dirty="0" smtClean="0"/>
              <a:t> 55 вдень і 45 </a:t>
            </a:r>
            <a:r>
              <a:rPr lang="ru-RU" sz="2000" dirty="0" err="1" smtClean="0"/>
              <a:t>вночі</a:t>
            </a:r>
            <a:r>
              <a:rPr lang="ru-RU" sz="2000" dirty="0" smtClean="0"/>
              <a:t>. </a:t>
            </a:r>
            <a:r>
              <a:rPr lang="ru-RU" sz="2000" dirty="0" err="1" smtClean="0"/>
              <a:t>Однак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джерела</a:t>
            </a:r>
            <a:r>
              <a:rPr lang="ru-RU" sz="2000" dirty="0" smtClean="0"/>
              <a:t> техногенного шуму </a:t>
            </a:r>
            <a:r>
              <a:rPr lang="ru-RU" sz="2000" dirty="0" err="1" smtClean="0"/>
              <a:t>вносять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вагомий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внесок</a:t>
            </a:r>
            <a:r>
              <a:rPr lang="ru-RU" sz="2000" dirty="0" smtClean="0"/>
              <a:t> у </a:t>
            </a:r>
            <a:r>
              <a:rPr lang="ru-RU" sz="2000" dirty="0" err="1" smtClean="0"/>
              <a:t>звукове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середовище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. У </a:t>
            </a:r>
            <a:r>
              <a:rPr lang="ru-RU" sz="2000" dirty="0" err="1" smtClean="0"/>
              <a:t>сучасних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міських</a:t>
            </a:r>
            <a:r>
              <a:rPr lang="ru-RU" sz="2000" dirty="0" smtClean="0"/>
              <a:t> районах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рухом</a:t>
            </a:r>
            <a:r>
              <a:rPr lang="ru-RU" sz="2000" dirty="0" smtClean="0"/>
              <a:t> транспорту </a:t>
            </a:r>
            <a:r>
              <a:rPr lang="ru-RU" sz="2000" dirty="0" err="1" smtClean="0"/>
              <a:t>рівень</a:t>
            </a:r>
            <a:r>
              <a:rPr lang="ru-RU" sz="2000" dirty="0" smtClean="0"/>
              <a:t> шуму </a:t>
            </a:r>
            <a:r>
              <a:rPr lang="ru-RU" sz="2000" dirty="0" err="1" smtClean="0"/>
              <a:t>близький</a:t>
            </a:r>
            <a:r>
              <a:rPr lang="ru-RU" sz="2000" dirty="0" smtClean="0"/>
              <a:t> до </a:t>
            </a:r>
            <a:r>
              <a:rPr lang="ru-RU" sz="2000" dirty="0" err="1" smtClean="0"/>
              <a:t>небезпечної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межі</a:t>
            </a:r>
            <a:r>
              <a:rPr lang="ru-RU" sz="2000" dirty="0" smtClean="0"/>
              <a:t> у 80 дБ.</a:t>
            </a:r>
            <a:endParaRPr lang="ru-RU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428396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3024543"/>
            <a:ext cx="3528392" cy="357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2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848872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7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62447" y="2967335"/>
            <a:ext cx="5419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</a:t>
            </a:r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54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увагу</a:t>
            </a:r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4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/>
              <a:t>Урбанізація</a:t>
            </a:r>
            <a:r>
              <a:rPr lang="ru-RU" sz="2000" dirty="0" smtClean="0"/>
              <a:t> (</a:t>
            </a:r>
            <a:r>
              <a:rPr lang="ru-RU" sz="2000" dirty="0" err="1" smtClean="0"/>
              <a:t>від</a:t>
            </a:r>
            <a:r>
              <a:rPr lang="ru-RU" sz="2000" dirty="0" smtClean="0"/>
              <a:t> лат. </a:t>
            </a:r>
            <a:r>
              <a:rPr lang="en-US" sz="2000" dirty="0" err="1" smtClean="0"/>
              <a:t>urbanos</a:t>
            </a:r>
            <a:r>
              <a:rPr lang="en-US" sz="2000" dirty="0" smtClean="0"/>
              <a:t> – </a:t>
            </a:r>
            <a:r>
              <a:rPr lang="ru-RU" sz="2000" dirty="0" err="1" smtClean="0"/>
              <a:t>міський</a:t>
            </a:r>
            <a:r>
              <a:rPr lang="ru-RU" sz="2000" dirty="0" smtClean="0"/>
              <a:t>) </a:t>
            </a:r>
            <a:r>
              <a:rPr lang="ru-RU" sz="2000" dirty="0" err="1" smtClean="0"/>
              <a:t>означає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</a:t>
            </a:r>
            <a:r>
              <a:rPr lang="ru-RU" sz="2000" dirty="0" smtClean="0"/>
              <a:t> і </a:t>
            </a:r>
            <a:r>
              <a:rPr lang="ru-RU" sz="2000" dirty="0" err="1" smtClean="0"/>
              <a:t>міського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підвищення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ролі</a:t>
            </a:r>
            <a:r>
              <a:rPr lang="ru-RU" sz="2000" dirty="0" smtClean="0"/>
              <a:t> в </a:t>
            </a:r>
            <a:r>
              <a:rPr lang="ru-RU" sz="2000" dirty="0" err="1" smtClean="0"/>
              <a:t>соціально-економічному</a:t>
            </a:r>
            <a:r>
              <a:rPr lang="ru-RU" sz="2000" dirty="0" smtClean="0"/>
              <a:t> та культурному </a:t>
            </a:r>
            <a:r>
              <a:rPr lang="ru-RU" sz="2000" dirty="0" err="1" smtClean="0"/>
              <a:t>житті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суспільства</a:t>
            </a:r>
            <a:r>
              <a:rPr lang="ru-RU" sz="2000" dirty="0" smtClean="0"/>
              <a:t>. </a:t>
            </a:r>
            <a:r>
              <a:rPr lang="ru-RU" sz="2000" dirty="0" err="1" smtClean="0"/>
              <a:t>Способи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виникнення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</a:t>
            </a:r>
            <a:r>
              <a:rPr lang="ru-RU" sz="2000" dirty="0" smtClean="0"/>
              <a:t> в </a:t>
            </a:r>
            <a:r>
              <a:rPr lang="ru-RU" sz="2000" dirty="0" err="1" smtClean="0"/>
              <a:t>історії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людства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різними</a:t>
            </a:r>
            <a:r>
              <a:rPr lang="ru-RU" sz="2000" dirty="0" smtClean="0"/>
              <a:t>.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виникали</a:t>
            </a:r>
            <a:r>
              <a:rPr lang="ru-RU" sz="2000" dirty="0" smtClean="0"/>
              <a:t> як </a:t>
            </a:r>
            <a:r>
              <a:rPr lang="ru-RU" sz="2000" dirty="0" err="1" smtClean="0"/>
              <a:t>сумісні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ремісників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полегшувало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виробничу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діяльність</a:t>
            </a:r>
            <a:r>
              <a:rPr lang="ru-RU" sz="2000" dirty="0" smtClean="0"/>
              <a:t>, як </a:t>
            </a:r>
            <a:r>
              <a:rPr lang="ru-RU" sz="2000" dirty="0" err="1" smtClean="0"/>
              <a:t>центри</a:t>
            </a:r>
            <a:r>
              <a:rPr lang="ru-RU" sz="2000" dirty="0" smtClean="0"/>
              <a:t> </a:t>
            </a:r>
            <a:r>
              <a:rPr lang="ru-RU" sz="2000" dirty="0" err="1" smtClean="0"/>
              <a:t>торгівлі</a:t>
            </a:r>
            <a:r>
              <a:rPr lang="ru-RU" sz="2000" dirty="0" smtClean="0"/>
              <a:t>, як </a:t>
            </a:r>
            <a:r>
              <a:rPr lang="ru-RU" sz="2000" dirty="0" err="1" smtClean="0"/>
              <a:t>воєнні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укріплення</a:t>
            </a:r>
            <a:r>
              <a:rPr lang="ru-RU" sz="2000" dirty="0" smtClean="0"/>
              <a:t> (</a:t>
            </a:r>
            <a:r>
              <a:rPr lang="ru-RU" sz="2000" dirty="0" err="1" smtClean="0"/>
              <a:t>фортеці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49352"/>
            <a:ext cx="4381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1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Проявився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</a:t>
            </a:r>
            <a:r>
              <a:rPr lang="ru-RU" sz="2000" dirty="0" smtClean="0"/>
              <a:t> </a:t>
            </a:r>
            <a:r>
              <a:rPr lang="ru-RU" sz="2000" dirty="0" err="1" smtClean="0"/>
              <a:t>урбанізації</a:t>
            </a:r>
            <a:r>
              <a:rPr lang="ru-RU" sz="2000" dirty="0" smtClean="0"/>
              <a:t> і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. До 1918 р. </a:t>
            </a:r>
            <a:r>
              <a:rPr lang="ru-RU" sz="2000" dirty="0" err="1" smtClean="0"/>
              <a:t>країна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аграрною і в </a:t>
            </a:r>
            <a:r>
              <a:rPr lang="ru-RU" sz="2000" dirty="0" err="1" smtClean="0"/>
              <a:t>містах</a:t>
            </a:r>
            <a:r>
              <a:rPr lang="ru-RU" sz="2000" dirty="0" smtClean="0"/>
              <a:t> проживало 18%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Інтенсивна</a:t>
            </a:r>
            <a:r>
              <a:rPr lang="ru-RU" sz="2000" dirty="0" smtClean="0"/>
              <a:t> </a:t>
            </a:r>
            <a:r>
              <a:rPr lang="ru-RU" sz="2000" dirty="0" err="1" smtClean="0"/>
              <a:t>урбанізація</a:t>
            </a:r>
            <a:r>
              <a:rPr lang="ru-RU" sz="2000" dirty="0" smtClean="0"/>
              <a:t>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розпочалася</a:t>
            </a:r>
            <a:r>
              <a:rPr lang="ru-RU" sz="2000" dirty="0" smtClean="0"/>
              <a:t> в 1926-1939 </a:t>
            </a:r>
            <a:r>
              <a:rPr lang="ru-RU" sz="2000" dirty="0" err="1" smtClean="0"/>
              <a:t>рр</a:t>
            </a:r>
            <a:r>
              <a:rPr lang="ru-RU" sz="2000" dirty="0" smtClean="0"/>
              <a:t>., коли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взято курс на </a:t>
            </a:r>
            <a:r>
              <a:rPr lang="ru-RU" sz="2000" dirty="0" err="1" smtClean="0"/>
              <a:t>індустріалізацію</a:t>
            </a:r>
            <a:r>
              <a:rPr lang="ru-RU" sz="2000" dirty="0" smtClean="0"/>
              <a:t> народного </a:t>
            </a:r>
            <a:r>
              <a:rPr lang="ru-RU" sz="2000" dirty="0" err="1" smtClean="0"/>
              <a:t>господарства</a:t>
            </a:r>
            <a:r>
              <a:rPr lang="ru-RU" sz="2000" dirty="0" smtClean="0"/>
              <a:t>, </a:t>
            </a:r>
            <a:r>
              <a:rPr lang="ru-RU" sz="2000" dirty="0" err="1" smtClean="0"/>
              <a:t>тобто</a:t>
            </a:r>
            <a:r>
              <a:rPr lang="ru-RU" sz="2000" dirty="0" smtClean="0"/>
              <a:t> </a:t>
            </a:r>
            <a:r>
              <a:rPr lang="ru-RU" sz="2000" dirty="0" err="1" smtClean="0"/>
              <a:t>всього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за 13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чисельність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зросла</a:t>
            </a:r>
            <a:r>
              <a:rPr lang="ru-RU" sz="2000" dirty="0" smtClean="0"/>
              <a:t> у 2,4 рази. За 1940-70 </a:t>
            </a:r>
            <a:r>
              <a:rPr lang="ru-RU" sz="2000" dirty="0" err="1" smtClean="0"/>
              <a:t>рр</a:t>
            </a:r>
            <a:r>
              <a:rPr lang="ru-RU" sz="2000" dirty="0" smtClean="0"/>
              <a:t>. </a:t>
            </a:r>
            <a:r>
              <a:rPr lang="ru-RU" sz="2000" dirty="0" err="1" smtClean="0"/>
              <a:t>чисельність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зростала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вже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нижчими</a:t>
            </a:r>
            <a:r>
              <a:rPr lang="ru-RU" sz="2000" dirty="0" smtClean="0"/>
              <a:t> темпами, </a:t>
            </a:r>
            <a:r>
              <a:rPr lang="ru-RU" sz="2000" dirty="0" err="1" smtClean="0"/>
              <a:t>бо</a:t>
            </a:r>
            <a:r>
              <a:rPr lang="ru-RU" sz="2000" dirty="0" smtClean="0"/>
              <a:t> за 30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воно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збільшилось</a:t>
            </a:r>
            <a:r>
              <a:rPr lang="ru-RU" sz="2000" dirty="0" smtClean="0"/>
              <a:t> у 1,9 рази.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44124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4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260648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З </a:t>
            </a:r>
            <a:r>
              <a:rPr lang="ru-RU" sz="2000" dirty="0" err="1" smtClean="0"/>
              <a:t>середини</a:t>
            </a:r>
            <a:r>
              <a:rPr lang="ru-RU" sz="2000" dirty="0" smtClean="0"/>
              <a:t> 50-х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ХХ ст. </a:t>
            </a:r>
            <a:r>
              <a:rPr lang="ru-RU" sz="2000" dirty="0" err="1" smtClean="0"/>
              <a:t>почався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етап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інтенсивного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</a:t>
            </a:r>
            <a:r>
              <a:rPr lang="ru-RU" sz="2000" dirty="0" smtClean="0"/>
              <a:t> і </a:t>
            </a:r>
            <a:r>
              <a:rPr lang="ru-RU" sz="2000" dirty="0" err="1" smtClean="0"/>
              <a:t>чисельності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.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за </a:t>
            </a:r>
            <a:r>
              <a:rPr lang="ru-RU" sz="2000" dirty="0" err="1" smtClean="0"/>
              <a:t>останні</a:t>
            </a:r>
            <a:r>
              <a:rPr lang="ru-RU" sz="2000" dirty="0" smtClean="0"/>
              <a:t> 30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частка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зросла</a:t>
            </a:r>
            <a:r>
              <a:rPr lang="ru-RU" sz="2000" dirty="0" smtClean="0"/>
              <a:t> у 2,2 рази та становила на </a:t>
            </a:r>
            <a:r>
              <a:rPr lang="ru-RU" sz="2000" dirty="0" err="1" smtClean="0"/>
              <a:t>кінець</a:t>
            </a:r>
            <a:r>
              <a:rPr lang="ru-RU" sz="2000" dirty="0" smtClean="0"/>
              <a:t> ХХ ст.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70% </a:t>
            </a:r>
            <a:r>
              <a:rPr lang="ru-RU" sz="2000" dirty="0" err="1" smtClean="0"/>
              <a:t>загальної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чисельності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. За </a:t>
            </a:r>
            <a:r>
              <a:rPr lang="ru-RU" sz="2000" dirty="0" err="1" smtClean="0"/>
              <a:t>кількістю</a:t>
            </a:r>
            <a:r>
              <a:rPr lang="ru-RU" sz="2000" dirty="0" smtClean="0"/>
              <a:t> великих </a:t>
            </a:r>
            <a:r>
              <a:rPr lang="ru-RU" sz="2000" dirty="0" err="1" smtClean="0"/>
              <a:t>міст</a:t>
            </a:r>
            <a:r>
              <a:rPr lang="ru-RU" sz="2000" dirty="0" smtClean="0"/>
              <a:t> (з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понад</a:t>
            </a:r>
            <a:r>
              <a:rPr lang="ru-RU" sz="2000" dirty="0" smtClean="0"/>
              <a:t> 100 тис.) наша держава </a:t>
            </a:r>
            <a:r>
              <a:rPr lang="ru-RU" sz="2000" dirty="0" err="1" smtClean="0"/>
              <a:t>тепер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посідає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одне</a:t>
            </a:r>
            <a:r>
              <a:rPr lang="ru-RU" sz="2000" dirty="0" smtClean="0"/>
              <a:t> з </a:t>
            </a:r>
            <a:r>
              <a:rPr lang="ru-RU" sz="2000" dirty="0" err="1" smtClean="0"/>
              <a:t>провідних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місць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, таких </a:t>
            </a:r>
            <a:r>
              <a:rPr lang="ru-RU" sz="2000" dirty="0" err="1" smtClean="0"/>
              <a:t>міст</a:t>
            </a:r>
            <a:r>
              <a:rPr lang="ru-RU" sz="2000" dirty="0" smtClean="0"/>
              <a:t> </a:t>
            </a:r>
            <a:r>
              <a:rPr lang="ru-RU" sz="2000" dirty="0" err="1" smtClean="0"/>
              <a:t>зара</a:t>
            </a:r>
            <a:r>
              <a:rPr lang="ru-RU" sz="2000" dirty="0" smtClean="0"/>
              <a:t> – 61.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є 7 </a:t>
            </a:r>
            <a:r>
              <a:rPr lang="ru-RU" sz="2000" dirty="0" err="1" smtClean="0"/>
              <a:t>міст</a:t>
            </a:r>
            <a:r>
              <a:rPr lang="ru-RU" sz="2000" dirty="0" smtClean="0"/>
              <a:t> з </a:t>
            </a:r>
            <a:r>
              <a:rPr lang="ru-RU" sz="2000" dirty="0" err="1" smtClean="0"/>
              <a:t>населенням</a:t>
            </a:r>
            <a:r>
              <a:rPr lang="ru-RU" sz="2000" dirty="0" smtClean="0"/>
              <a:t>, яке </a:t>
            </a:r>
            <a:r>
              <a:rPr lang="ru-RU" sz="2000" dirty="0" err="1" smtClean="0"/>
              <a:t>перевищило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</a:t>
            </a:r>
            <a:r>
              <a:rPr lang="ru-RU" sz="2000" dirty="0" err="1" smtClean="0"/>
              <a:t>сягає</a:t>
            </a:r>
            <a:r>
              <a:rPr lang="ru-RU" sz="2000" dirty="0" smtClean="0"/>
              <a:t> </a:t>
            </a:r>
            <a:r>
              <a:rPr lang="ru-RU" sz="2000" dirty="0" err="1" smtClean="0"/>
              <a:t>мільйона</a:t>
            </a:r>
            <a:r>
              <a:rPr lang="ru-RU" sz="2000" dirty="0" smtClean="0"/>
              <a:t> </a:t>
            </a:r>
            <a:r>
              <a:rPr lang="ru-RU" sz="2000" dirty="0" err="1" smtClean="0"/>
              <a:t>осіб</a:t>
            </a:r>
            <a:r>
              <a:rPr lang="ru-RU" sz="2000" dirty="0" smtClean="0"/>
              <a:t>: </a:t>
            </a:r>
            <a:r>
              <a:rPr lang="ru-RU" sz="2000" dirty="0" err="1" smtClean="0"/>
              <a:t>Київ</a:t>
            </a:r>
            <a:r>
              <a:rPr lang="ru-RU" sz="2000" dirty="0" smtClean="0"/>
              <a:t>, </a:t>
            </a:r>
            <a:r>
              <a:rPr lang="ru-RU" sz="2000" dirty="0" err="1" smtClean="0"/>
              <a:t>Дніпропетровськ</a:t>
            </a:r>
            <a:r>
              <a:rPr lang="ru-RU" sz="2000" dirty="0" smtClean="0"/>
              <a:t>, Одеса, </a:t>
            </a:r>
            <a:r>
              <a:rPr lang="ru-RU" sz="2000" dirty="0" err="1" smtClean="0"/>
              <a:t>Донецьк</a:t>
            </a:r>
            <a:r>
              <a:rPr lang="ru-RU" sz="2000" dirty="0" smtClean="0"/>
              <a:t>, </a:t>
            </a:r>
            <a:r>
              <a:rPr lang="ru-RU" sz="2000" dirty="0" err="1" smtClean="0"/>
              <a:t>Харків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Запоріжжя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Кривий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Ріг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4" y="11749"/>
            <a:ext cx="381642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835672" cy="253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25310"/>
            <a:ext cx="4248472" cy="221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1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5689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FFFF00"/>
                </a:solidFill>
              </a:rPr>
              <a:t>Сучасне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місто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надає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своїм</a:t>
            </a:r>
            <a:r>
              <a:rPr lang="ru-RU" sz="2000" b="1" dirty="0" smtClean="0">
                <a:solidFill>
                  <a:srgbClr val="FFFF00"/>
                </a:solidFill>
              </a:rPr>
              <a:t> жителям </a:t>
            </a:r>
            <a:r>
              <a:rPr lang="ru-RU" sz="2000" b="1" dirty="0" err="1" smtClean="0">
                <a:solidFill>
                  <a:srgbClr val="FFFF00"/>
                </a:solidFill>
              </a:rPr>
              <a:t>багато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переваг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економічного</a:t>
            </a:r>
            <a:r>
              <a:rPr lang="ru-RU" sz="2000" b="1" dirty="0" smtClean="0">
                <a:solidFill>
                  <a:srgbClr val="FFFF00"/>
                </a:solidFill>
              </a:rPr>
              <a:t>, </a:t>
            </a:r>
            <a:r>
              <a:rPr lang="ru-RU" sz="2000" b="1" dirty="0" err="1" smtClean="0">
                <a:solidFill>
                  <a:srgbClr val="FFFF00"/>
                </a:solidFill>
              </a:rPr>
              <a:t>соціального</a:t>
            </a:r>
            <a:r>
              <a:rPr lang="ru-RU" sz="2000" b="1" dirty="0" smtClean="0">
                <a:solidFill>
                  <a:srgbClr val="FFFF00"/>
                </a:solidFill>
              </a:rPr>
              <a:t> та </a:t>
            </a:r>
            <a:r>
              <a:rPr lang="ru-RU" sz="2000" b="1" dirty="0" err="1" smtClean="0">
                <a:solidFill>
                  <a:srgbClr val="FFFF00"/>
                </a:solidFill>
              </a:rPr>
              <a:t>суб’єктивного</a:t>
            </a:r>
            <a:r>
              <a:rPr lang="ru-RU" sz="2000" b="1" dirty="0" smtClean="0">
                <a:solidFill>
                  <a:srgbClr val="FFFF00"/>
                </a:solidFill>
              </a:rPr>
              <a:t> характеру, а </a:t>
            </a:r>
            <a:r>
              <a:rPr lang="ru-RU" sz="2000" b="1" dirty="0" err="1" smtClean="0">
                <a:solidFill>
                  <a:srgbClr val="FFFF00"/>
                </a:solidFill>
              </a:rPr>
              <a:t>саме</a:t>
            </a:r>
            <a:r>
              <a:rPr lang="ru-RU" sz="2000" dirty="0" smtClean="0">
                <a:solidFill>
                  <a:srgbClr val="FFFF00"/>
                </a:solidFill>
              </a:rPr>
              <a:t>: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    </a:t>
            </a:r>
            <a:r>
              <a:rPr lang="ru-RU" sz="2000" dirty="0" err="1" smtClean="0"/>
              <a:t>наявність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місць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можливість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    </a:t>
            </a:r>
            <a:r>
              <a:rPr lang="ru-RU" sz="2000" dirty="0" err="1" smtClean="0"/>
              <a:t>зосередження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закладів</a:t>
            </a:r>
            <a:r>
              <a:rPr lang="ru-RU" sz="2000" dirty="0" smtClean="0"/>
              <a:t> науки та </a:t>
            </a:r>
            <a:r>
              <a:rPr lang="ru-RU" sz="2000" dirty="0" err="1" smtClean="0"/>
              <a:t>культури</a:t>
            </a:r>
            <a:r>
              <a:rPr lang="ru-RU" sz="20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    </a:t>
            </a:r>
            <a:r>
              <a:rPr lang="ru-RU" sz="2000" dirty="0" err="1" smtClean="0"/>
              <a:t>забезпечення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висококваліфікованої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медичної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допомоги</a:t>
            </a:r>
            <a:r>
              <a:rPr lang="ru-RU" sz="20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    </a:t>
            </a:r>
            <a:r>
              <a:rPr lang="ru-RU" sz="2000" dirty="0" err="1" smtClean="0"/>
              <a:t>можливість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створювати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кращі</a:t>
            </a:r>
            <a:r>
              <a:rPr lang="ru-RU" sz="2000" dirty="0" smtClean="0"/>
              <a:t> </a:t>
            </a:r>
            <a:r>
              <a:rPr lang="ru-RU" sz="2000" dirty="0" err="1" smtClean="0"/>
              <a:t>житлові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соціально-побутові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умови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    </a:t>
            </a:r>
            <a:r>
              <a:rPr lang="ru-RU" sz="2000" dirty="0" err="1" smtClean="0"/>
              <a:t>розвиток</a:t>
            </a:r>
            <a:r>
              <a:rPr lang="ru-RU" sz="2000" dirty="0" smtClean="0"/>
              <a:t> </a:t>
            </a:r>
            <a:r>
              <a:rPr lang="ru-RU" sz="2000" dirty="0" err="1" smtClean="0"/>
              <a:t>міжнародного</a:t>
            </a:r>
            <a:r>
              <a:rPr lang="ru-RU" sz="2000" dirty="0" smtClean="0"/>
              <a:t> та </a:t>
            </a:r>
            <a:r>
              <a:rPr lang="ru-RU" sz="2000" dirty="0" err="1" smtClean="0"/>
              <a:t>регіональної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культури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3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Незважаючи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переваги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, </a:t>
            </a:r>
            <a:r>
              <a:rPr lang="ru-RU" sz="2000" dirty="0" err="1" smtClean="0"/>
              <a:t>міське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середовище</a:t>
            </a:r>
            <a:r>
              <a:rPr lang="ru-RU" sz="2000" dirty="0" smtClean="0"/>
              <a:t> для людей є </a:t>
            </a:r>
            <a:r>
              <a:rPr lang="ru-RU" sz="2000" dirty="0" err="1" smtClean="0"/>
              <a:t>штучним</a:t>
            </a:r>
            <a:r>
              <a:rPr lang="ru-RU" sz="2000" dirty="0" smtClean="0"/>
              <a:t> і </a:t>
            </a:r>
            <a:r>
              <a:rPr lang="ru-RU" sz="2000" dirty="0" err="1" smtClean="0"/>
              <a:t>відірваним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природного, того, в </a:t>
            </a:r>
            <a:r>
              <a:rPr lang="ru-RU" sz="2000" dirty="0" err="1" smtClean="0"/>
              <a:t>якому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тисячоліттями</a:t>
            </a:r>
            <a:r>
              <a:rPr lang="ru-RU" sz="2000" dirty="0" smtClean="0"/>
              <a:t> проходило </a:t>
            </a:r>
            <a:r>
              <a:rPr lang="ru-RU" sz="2000" dirty="0" err="1" smtClean="0"/>
              <a:t>їхнє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. </a:t>
            </a:r>
            <a:r>
              <a:rPr lang="ru-RU" sz="2000" dirty="0" err="1" smtClean="0"/>
              <a:t>Штучне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середовище</a:t>
            </a:r>
            <a:r>
              <a:rPr lang="ru-RU" sz="2000" dirty="0" smtClean="0"/>
              <a:t> </a:t>
            </a:r>
            <a:r>
              <a:rPr lang="ru-RU" sz="2000" dirty="0" err="1" smtClean="0"/>
              <a:t>шкідливо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впливає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здоров’я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 атмосферного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, </a:t>
            </a:r>
            <a:r>
              <a:rPr lang="ru-RU" sz="2000" dirty="0" err="1" smtClean="0"/>
              <a:t>дефіцит</a:t>
            </a:r>
            <a:r>
              <a:rPr lang="ru-RU" sz="2000" dirty="0" smtClean="0"/>
              <a:t> </a:t>
            </a:r>
            <a:r>
              <a:rPr lang="ru-RU" sz="2000" dirty="0" err="1" smtClean="0"/>
              <a:t>сонячного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проміння</a:t>
            </a:r>
            <a:r>
              <a:rPr lang="ru-RU" sz="2000" dirty="0" smtClean="0"/>
              <a:t>, води,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скупченістю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недостатністю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зелених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насаджень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.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небезпеку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здоров’я</a:t>
            </a:r>
            <a:r>
              <a:rPr lang="ru-RU" sz="2000" dirty="0" smtClean="0"/>
              <a:t> людей у </a:t>
            </a:r>
            <a:r>
              <a:rPr lang="ru-RU" sz="2000" dirty="0" err="1" smtClean="0"/>
              <a:t>місті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становлять</a:t>
            </a:r>
            <a:r>
              <a:rPr lang="ru-RU" sz="2000" dirty="0" smtClean="0"/>
              <a:t> </a:t>
            </a:r>
            <a:r>
              <a:rPr lang="ru-RU" sz="2000" dirty="0" err="1" smtClean="0"/>
              <a:t>шумові</a:t>
            </a:r>
            <a:r>
              <a:rPr lang="ru-RU" sz="2000" dirty="0" smtClean="0"/>
              <a:t>, </a:t>
            </a:r>
            <a:r>
              <a:rPr lang="ru-RU" sz="2000" dirty="0" err="1" smtClean="0"/>
              <a:t>вібраційні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навантаження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транспортні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проблеми</a:t>
            </a:r>
            <a:r>
              <a:rPr lang="ru-RU" sz="2000" dirty="0" smtClean="0"/>
              <a:t>, </a:t>
            </a:r>
            <a:r>
              <a:rPr lang="ru-RU" sz="2000" dirty="0" err="1" smtClean="0"/>
              <a:t>вплив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електричних</a:t>
            </a:r>
            <a:r>
              <a:rPr lang="ru-RU" sz="2000" dirty="0" smtClean="0"/>
              <a:t>, </a:t>
            </a:r>
            <a:r>
              <a:rPr lang="ru-RU" sz="2000" dirty="0" err="1" smtClean="0"/>
              <a:t>магнітних</a:t>
            </a:r>
            <a:r>
              <a:rPr lang="ru-RU" sz="2000" dirty="0" smtClean="0"/>
              <a:t>, </a:t>
            </a:r>
            <a:r>
              <a:rPr lang="ru-RU" sz="2000" dirty="0" err="1" smtClean="0"/>
              <a:t>іонізаційних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377" y="2852936"/>
            <a:ext cx="3672408" cy="329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" y="3645023"/>
            <a:ext cx="5183857" cy="309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20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0925" y="116632"/>
            <a:ext cx="5814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Отже</a:t>
            </a:r>
            <a:r>
              <a:rPr lang="ru-RU" sz="2000" dirty="0" smtClean="0"/>
              <a:t>, в </a:t>
            </a:r>
            <a:r>
              <a:rPr lang="ru-RU" sz="2000" dirty="0" err="1" smtClean="0"/>
              <a:t>умовах</a:t>
            </a:r>
            <a:r>
              <a:rPr lang="ru-RU" sz="2000" dirty="0" smtClean="0"/>
              <a:t> великого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загострюються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сторони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життєзабезпечення</a:t>
            </a:r>
            <a:r>
              <a:rPr lang="ru-RU" sz="2000" dirty="0" smtClean="0"/>
              <a:t> людей: </a:t>
            </a:r>
            <a:r>
              <a:rPr lang="ru-RU" sz="2000" dirty="0" err="1" smtClean="0"/>
              <a:t>постачання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достатньої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повноцінних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продуктів</a:t>
            </a:r>
            <a:r>
              <a:rPr lang="ru-RU" sz="2000" dirty="0" smtClean="0"/>
              <a:t> </a:t>
            </a:r>
            <a:r>
              <a:rPr lang="ru-RU" sz="2000" dirty="0" err="1" smtClean="0"/>
              <a:t>харчування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питної</a:t>
            </a:r>
            <a:r>
              <a:rPr lang="ru-RU" sz="2000" dirty="0" smtClean="0"/>
              <a:t> води; контроль і </a:t>
            </a:r>
            <a:r>
              <a:rPr lang="ru-RU" sz="2000" dirty="0" err="1" smtClean="0"/>
              <a:t>запобігання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; </a:t>
            </a:r>
            <a:r>
              <a:rPr lang="ru-RU" sz="2000" dirty="0" err="1" smtClean="0"/>
              <a:t>водних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ресурсів</a:t>
            </a:r>
            <a:r>
              <a:rPr lang="ru-RU" sz="2000" dirty="0" smtClean="0"/>
              <a:t>, </a:t>
            </a:r>
            <a:r>
              <a:rPr lang="ru-RU" sz="2000" dirty="0" err="1" smtClean="0"/>
              <a:t>грунтів</a:t>
            </a:r>
            <a:r>
              <a:rPr lang="ru-RU" sz="2000" dirty="0" smtClean="0"/>
              <a:t>; </a:t>
            </a:r>
            <a:r>
              <a:rPr lang="ru-RU" sz="2000" dirty="0" err="1" smtClean="0"/>
              <a:t>утилізація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захоронення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нагромаджуваних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шкідливих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виробничих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побутових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відходів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соціальні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проблеми</a:t>
            </a:r>
            <a:r>
              <a:rPr lang="ru-RU" sz="2000" dirty="0" smtClean="0"/>
              <a:t>, </a:t>
            </a:r>
            <a:r>
              <a:rPr lang="ru-RU" sz="2000" dirty="0" err="1" smtClean="0"/>
              <a:t>пов’язані</a:t>
            </a:r>
            <a:r>
              <a:rPr lang="ru-RU" sz="2000" dirty="0" smtClean="0"/>
              <a:t> з </a:t>
            </a:r>
            <a:r>
              <a:rPr lang="ru-RU" sz="2000" dirty="0" err="1" smtClean="0"/>
              <a:t>різким</a:t>
            </a:r>
            <a:r>
              <a:rPr lang="ru-RU" sz="2000" dirty="0" smtClean="0"/>
              <a:t> </a:t>
            </a:r>
            <a:r>
              <a:rPr lang="ru-RU" sz="2000" dirty="0" err="1" smtClean="0"/>
              <a:t>зменшенням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вільного</a:t>
            </a:r>
            <a:r>
              <a:rPr lang="ru-RU" sz="2000" dirty="0" smtClean="0"/>
              <a:t> “</a:t>
            </a:r>
            <a:r>
              <a:rPr lang="ru-RU" sz="2000" dirty="0" err="1" smtClean="0"/>
              <a:t>життєвого</a:t>
            </a:r>
            <a:r>
              <a:rPr lang="ru-RU" sz="2000" dirty="0" smtClean="0"/>
              <a:t>” простору, </a:t>
            </a:r>
            <a:r>
              <a:rPr lang="ru-RU" sz="2000" dirty="0" err="1" smtClean="0"/>
              <a:t>зростанням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</a:t>
            </a:r>
            <a:r>
              <a:rPr lang="ru-RU" sz="2000" dirty="0" smtClean="0"/>
              <a:t> у </a:t>
            </a:r>
            <a:r>
              <a:rPr lang="ru-RU" sz="2000" dirty="0" err="1" smtClean="0"/>
              <a:t>високу</a:t>
            </a:r>
            <a:r>
              <a:rPr lang="ru-RU" sz="2000" dirty="0" smtClean="0"/>
              <a:t>, </a:t>
            </a:r>
            <a:r>
              <a:rPr lang="ru-RU" sz="2000" dirty="0" err="1" smtClean="0"/>
              <a:t>збільшенням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захворювань</a:t>
            </a:r>
            <a:r>
              <a:rPr lang="ru-RU" sz="2000" dirty="0" smtClean="0"/>
              <a:t>, </a:t>
            </a:r>
            <a:r>
              <a:rPr lang="ru-RU" sz="2000" dirty="0" err="1" smtClean="0"/>
              <a:t>зумовлених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забрудненням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3331013" cy="25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02284"/>
            <a:ext cx="315690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4292"/>
            <a:ext cx="602714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73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/>
              <a:t>Основними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атмосфери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 є транспорт, </a:t>
            </a:r>
            <a:r>
              <a:rPr lang="ru-RU" sz="2000" dirty="0" err="1" smtClean="0"/>
              <a:t>енергетичні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промисловість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8023" y="275872"/>
            <a:ext cx="435787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Зниження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якості</a:t>
            </a:r>
            <a:r>
              <a:rPr lang="ru-RU" sz="2000" dirty="0" smtClean="0"/>
              <a:t> атмосферного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небезпечне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здоров’я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мешканців</a:t>
            </a:r>
            <a:r>
              <a:rPr lang="ru-RU" sz="2000" dirty="0" smtClean="0"/>
              <a:t>. Людина за </a:t>
            </a:r>
            <a:r>
              <a:rPr lang="ru-RU" sz="2000" dirty="0" err="1" smtClean="0"/>
              <a:t>добу</a:t>
            </a:r>
            <a:r>
              <a:rPr lang="ru-RU" sz="2000" dirty="0" smtClean="0"/>
              <a:t> </a:t>
            </a:r>
            <a:r>
              <a:rPr lang="ru-RU" sz="2000" dirty="0" err="1" smtClean="0"/>
              <a:t>вживає</a:t>
            </a:r>
            <a:r>
              <a:rPr lang="ru-RU" sz="2000" dirty="0" smtClean="0"/>
              <a:t> в </a:t>
            </a:r>
            <a:r>
              <a:rPr lang="ru-RU" sz="2000" dirty="0" err="1" smtClean="0"/>
              <a:t>середньому</a:t>
            </a:r>
            <a:r>
              <a:rPr lang="ru-RU" sz="2000" dirty="0" smtClean="0"/>
              <a:t> 25 кг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.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,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вміст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забруднювачів</a:t>
            </a:r>
            <a:r>
              <a:rPr lang="ru-RU" sz="2000" dirty="0" smtClean="0"/>
              <a:t> в </a:t>
            </a:r>
            <a:r>
              <a:rPr lang="ru-RU" sz="2000" dirty="0" err="1" smtClean="0"/>
              <a:t>повітрі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незначний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сумарна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потрапляє</a:t>
            </a:r>
            <a:r>
              <a:rPr lang="ru-RU" sz="2000" dirty="0" smtClean="0"/>
              <a:t> в </a:t>
            </a:r>
            <a:r>
              <a:rPr lang="ru-RU" sz="2000" dirty="0" err="1" smtClean="0"/>
              <a:t>організм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диханні</a:t>
            </a:r>
            <a:r>
              <a:rPr lang="ru-RU" sz="2000" dirty="0" smtClean="0"/>
              <a:t>,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виявитись</a:t>
            </a:r>
            <a:r>
              <a:rPr lang="ru-RU" sz="2000" dirty="0" smtClean="0"/>
              <a:t> токсичною.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поширеною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шкідливою</a:t>
            </a:r>
            <a:r>
              <a:rPr lang="ru-RU" sz="2000" dirty="0" smtClean="0"/>
              <a:t> </a:t>
            </a:r>
            <a:r>
              <a:rPr lang="ru-RU" sz="2000" dirty="0" err="1" smtClean="0"/>
              <a:t>домішкою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середовища</a:t>
            </a:r>
            <a:r>
              <a:rPr lang="ru-RU" sz="2000" dirty="0" smtClean="0"/>
              <a:t> є </a:t>
            </a:r>
            <a:r>
              <a:rPr lang="ru-RU" sz="2000" dirty="0" err="1" smtClean="0"/>
              <a:t>чадний</a:t>
            </a:r>
            <a:r>
              <a:rPr lang="ru-RU" sz="2000" dirty="0" smtClean="0"/>
              <a:t> газ. </a:t>
            </a:r>
            <a:r>
              <a:rPr lang="ru-RU" sz="2000" dirty="0" err="1" smtClean="0"/>
              <a:t>Надмірна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газу в </a:t>
            </a:r>
            <a:r>
              <a:rPr lang="ru-RU" sz="2000" dirty="0" err="1" smtClean="0"/>
              <a:t>повітрі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призводить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швидкої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втомлюваності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, головного болю, </a:t>
            </a:r>
            <a:r>
              <a:rPr lang="ru-RU" sz="2000" dirty="0" err="1" smtClean="0"/>
              <a:t>запаморочення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ослаблення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пам’яті</a:t>
            </a:r>
            <a:r>
              <a:rPr lang="ru-RU" sz="2000" dirty="0" smtClean="0"/>
              <a:t>, </a:t>
            </a:r>
            <a:r>
              <a:rPr lang="ru-RU" sz="2000" dirty="0" err="1" smtClean="0"/>
              <a:t>порушення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серцево-судинної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систем </a:t>
            </a:r>
            <a:r>
              <a:rPr lang="ru-RU" sz="2000" dirty="0" err="1" smtClean="0"/>
              <a:t>організму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60075"/>
            <a:ext cx="35718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1" y="4509120"/>
            <a:ext cx="4589181" cy="219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6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58901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Специфіка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проживання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місті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веде</a:t>
            </a:r>
            <a:r>
              <a:rPr lang="ru-RU" sz="2000" dirty="0" smtClean="0"/>
              <a:t> до того,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люди 80-95% </a:t>
            </a:r>
            <a:r>
              <a:rPr lang="ru-RU" sz="2000" dirty="0" err="1" smtClean="0"/>
              <a:t>свого</a:t>
            </a:r>
            <a:r>
              <a:rPr lang="ru-RU" sz="2000" dirty="0" smtClean="0"/>
              <a:t> часу </a:t>
            </a:r>
            <a:r>
              <a:rPr lang="ru-RU" sz="2000" dirty="0" err="1" smtClean="0"/>
              <a:t>проводять</a:t>
            </a:r>
            <a:r>
              <a:rPr lang="ru-RU" sz="2000" dirty="0" smtClean="0"/>
              <a:t> в </a:t>
            </a:r>
            <a:r>
              <a:rPr lang="ru-RU" sz="2000" dirty="0" err="1" smtClean="0"/>
              <a:t>приміщеннях</a:t>
            </a:r>
            <a:r>
              <a:rPr lang="ru-RU" sz="2000" dirty="0" smtClean="0"/>
              <a:t> (</a:t>
            </a:r>
            <a:r>
              <a:rPr lang="ru-RU" sz="2000" dirty="0" err="1" smtClean="0"/>
              <a:t>житлові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будинки</a:t>
            </a:r>
            <a:r>
              <a:rPr lang="ru-RU" sz="2000" dirty="0" smtClean="0"/>
              <a:t>, метро, </a:t>
            </a:r>
            <a:r>
              <a:rPr lang="ru-RU" sz="2000" dirty="0" err="1" smtClean="0"/>
              <a:t>службові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приміщення</a:t>
            </a:r>
            <a:r>
              <a:rPr lang="ru-RU" sz="2000" dirty="0" smtClean="0"/>
              <a:t>). Одним з </a:t>
            </a:r>
            <a:r>
              <a:rPr lang="ru-RU" sz="2000" dirty="0" err="1" smtClean="0"/>
              <a:t>показників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є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приміщень</a:t>
            </a:r>
            <a:r>
              <a:rPr lang="ru-RU" sz="2000" dirty="0" smtClean="0"/>
              <a:t>. </a:t>
            </a:r>
            <a:r>
              <a:rPr lang="ru-RU" sz="2000" dirty="0" err="1" smtClean="0"/>
              <a:t>Згідно</a:t>
            </a:r>
            <a:r>
              <a:rPr lang="ru-RU" sz="2000" dirty="0" smtClean="0"/>
              <a:t> з </a:t>
            </a:r>
            <a:r>
              <a:rPr lang="ru-RU" sz="2000" dirty="0" err="1" smtClean="0"/>
              <a:t>оцінкою</a:t>
            </a:r>
            <a:r>
              <a:rPr lang="ru-RU" sz="2000" dirty="0" smtClean="0"/>
              <a:t> Агентства з </a:t>
            </a:r>
            <a:r>
              <a:rPr lang="ru-RU" sz="2000" dirty="0" err="1" smtClean="0"/>
              <a:t>охорони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навколишнього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середовища</a:t>
            </a:r>
            <a:r>
              <a:rPr lang="ru-RU" sz="2000" dirty="0" smtClean="0"/>
              <a:t> США,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</a:t>
            </a:r>
            <a:r>
              <a:rPr lang="ru-RU" sz="2000" dirty="0" err="1" smtClean="0"/>
              <a:t>всередині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приміщень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забруднено</a:t>
            </a:r>
            <a:r>
              <a:rPr lang="ru-RU" sz="2000" dirty="0" smtClean="0"/>
              <a:t> у 100 </a:t>
            </a:r>
            <a:r>
              <a:rPr lang="ru-RU" sz="2000" dirty="0" err="1" smtClean="0"/>
              <a:t>разів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</a:t>
            </a:r>
            <a:r>
              <a:rPr lang="ru-RU" sz="2000" dirty="0" err="1" smtClean="0"/>
              <a:t>зовні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568863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8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33</TotalTime>
  <Words>1062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BlackTie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4</cp:revision>
  <dcterms:created xsi:type="dcterms:W3CDTF">2014-02-25T16:31:57Z</dcterms:created>
  <dcterms:modified xsi:type="dcterms:W3CDTF">2014-02-25T17:43:56Z</dcterms:modified>
</cp:coreProperties>
</file>