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7406-8C9F-486C-91B9-7E4B7FFDD7E3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B579-E6EC-42A7-BAC7-12751A17444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7406-8C9F-486C-91B9-7E4B7FFDD7E3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B579-E6EC-42A7-BAC7-12751A1744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7406-8C9F-486C-91B9-7E4B7FFDD7E3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B579-E6EC-42A7-BAC7-12751A1744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7406-8C9F-486C-91B9-7E4B7FFDD7E3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B579-E6EC-42A7-BAC7-12751A17444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7406-8C9F-486C-91B9-7E4B7FFDD7E3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B579-E6EC-42A7-BAC7-12751A1744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7406-8C9F-486C-91B9-7E4B7FFDD7E3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B579-E6EC-42A7-BAC7-12751A17444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7406-8C9F-486C-91B9-7E4B7FFDD7E3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B579-E6EC-42A7-BAC7-12751A17444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7406-8C9F-486C-91B9-7E4B7FFDD7E3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B579-E6EC-42A7-BAC7-12751A1744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7406-8C9F-486C-91B9-7E4B7FFDD7E3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B579-E6EC-42A7-BAC7-12751A1744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7406-8C9F-486C-91B9-7E4B7FFDD7E3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B579-E6EC-42A7-BAC7-12751A1744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7406-8C9F-486C-91B9-7E4B7FFDD7E3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B579-E6EC-42A7-BAC7-12751A17444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4307406-8C9F-486C-91B9-7E4B7FFDD7E3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DAEB579-E6EC-42A7-BAC7-12751A17444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5661248"/>
            <a:ext cx="5832648" cy="1196752"/>
          </a:xfrm>
        </p:spPr>
        <p:txBody>
          <a:bodyPr>
            <a:normAutofit/>
          </a:bodyPr>
          <a:lstStyle/>
          <a:p>
            <a:r>
              <a:rPr lang="uk-UA" sz="4000" dirty="0" smtClean="0">
                <a:solidFill>
                  <a:schemeClr val="accent1">
                    <a:lumMod val="75000"/>
                  </a:schemeClr>
                </a:solidFill>
              </a:rPr>
              <a:t>Ділове листування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988840"/>
          </a:xfrm>
        </p:spPr>
        <p:txBody>
          <a:bodyPr/>
          <a:lstStyle/>
          <a:p>
            <a:r>
              <a:rPr lang="uk-UA" sz="9600" b="0" i="1" dirty="0" smtClean="0">
                <a:solidFill>
                  <a:schemeClr val="accent1">
                    <a:lumMod val="50000"/>
                  </a:schemeClr>
                </a:solidFill>
              </a:rPr>
              <a:t>Листування</a:t>
            </a:r>
            <a:endParaRPr lang="ru-RU" sz="9600" b="0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88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Лист-</a:t>
            </a:r>
            <a:r>
              <a:rPr lang="ru-RU" sz="3200" dirty="0" err="1">
                <a:solidFill>
                  <a:schemeClr val="accent1">
                    <a:lumMod val="75000"/>
                  </a:schemeClr>
                </a:solidFill>
              </a:rPr>
              <a:t>відповідь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ru-RU" sz="3200" dirty="0" err="1">
                <a:solidFill>
                  <a:schemeClr val="accent1">
                    <a:lumMod val="75000"/>
                  </a:schemeClr>
                </a:solidFill>
              </a:rPr>
              <a:t>підтвердження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) </a:t>
            </a:r>
          </a:p>
          <a:p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Шановний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п.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Пекарський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! </a:t>
            </a:r>
          </a:p>
          <a:p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Ми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офіційно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підтверджуємо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свою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згоду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розробку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проекту з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організації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спільного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виробництва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супутникових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антен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. Створена нами з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цього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приводу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технічна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комісія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чолі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з п.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Івановим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прибуде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на переговори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наступного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місяця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. </a:t>
            </a:r>
          </a:p>
          <a:p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Просимо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повідомити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зручні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для вас час і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місце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переговорів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. </a:t>
            </a:r>
          </a:p>
          <a:p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З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повагою</a:t>
            </a: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92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6858000"/>
            <a:ext cx="6091079" cy="31541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D:\Картинки\Уроки\0026-051-Konve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16632"/>
            <a:ext cx="9144000" cy="3096344"/>
          </a:xfrm>
        </p:spPr>
        <p:txBody>
          <a:bodyPr>
            <a:noAutofit/>
          </a:bodyPr>
          <a:lstStyle/>
          <a:p>
            <a:pPr algn="r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Лист –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</a:rPr>
              <a:t>це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</a:rPr>
              <a:t>поширений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 вид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</a:rPr>
              <a:t>документації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, один з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</a:rPr>
              <a:t>способів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</a:rPr>
              <a:t>обміну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</a:rPr>
              <a:t>інформацією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algn="r"/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</a:rPr>
              <a:t>Діловий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 лист –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</a:rPr>
              <a:t>завжди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</a:rPr>
              <a:t>офіційне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</a:rPr>
              <a:t>повідомлення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</a:rPr>
              <a:t>Інформація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</a:rPr>
              <a:t>що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</a:rPr>
              <a:t>міститься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 в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</a:rPr>
              <a:t>діловому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</a:rPr>
              <a:t>листі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, носить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</a:rPr>
              <a:t>протокольний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 характер. </a:t>
            </a:r>
          </a:p>
        </p:txBody>
      </p:sp>
    </p:spTree>
    <p:extLst>
      <p:ext uri="{BB962C8B-B14F-4D97-AF65-F5344CB8AC3E}">
        <p14:creationId xmlns:p14="http://schemas.microsoft.com/office/powerpoint/2010/main" val="314337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Картинки\Уроки\i.jpe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4584" y="0"/>
            <a:ext cx="10656000" cy="684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900607" y="116632"/>
            <a:ext cx="9433048" cy="1224136"/>
          </a:xfrm>
        </p:spPr>
        <p:txBody>
          <a:bodyPr/>
          <a:lstStyle/>
          <a:p>
            <a:r>
              <a:rPr lang="uk-UA" sz="4800" b="0" dirty="0" smtClean="0">
                <a:solidFill>
                  <a:schemeClr val="accent1">
                    <a:lumMod val="75000"/>
                  </a:schemeClr>
                </a:solidFill>
              </a:rPr>
              <a:t>Історія ділового листування</a:t>
            </a:r>
            <a:endParaRPr lang="ru-RU" sz="4800" b="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57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</p:spPr>
        <p:txBody>
          <a:bodyPr/>
          <a:lstStyle/>
          <a:p>
            <a:pPr algn="ctr"/>
            <a:r>
              <a:rPr lang="uk-UA" sz="4800" dirty="0" smtClean="0">
                <a:solidFill>
                  <a:schemeClr val="accent1">
                    <a:lumMod val="75000"/>
                  </a:schemeClr>
                </a:solidFill>
              </a:rPr>
              <a:t>Класифікація ділового листування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0" y="1700808"/>
            <a:ext cx="9144000" cy="5157192"/>
          </a:xfrm>
        </p:spPr>
        <p:txBody>
          <a:bodyPr>
            <a:normAutofit/>
          </a:bodyPr>
          <a:lstStyle/>
          <a:p>
            <a:pPr marL="342900" indent="-342900">
              <a:buBlip>
                <a:blip r:embed="rId2"/>
              </a:buBlip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За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</a:rPr>
              <a:t>функціональною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</a:rPr>
              <a:t>ознакою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листа 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Blip>
                <a:blip r:embed="rId2"/>
              </a:buBlip>
            </a:pP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Blip>
                <a:blip r:embed="rId2"/>
              </a:buBlip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За </a:t>
            </a: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</a:rPr>
              <a:t>структурними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</a:rPr>
              <a:t>ознаками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листа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Blip>
                <a:blip r:embed="rId2"/>
              </a:buBlip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За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</a:rPr>
              <a:t>тематичною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</a:rPr>
              <a:t>ознакою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листа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Blip>
                <a:blip r:embed="rId2"/>
              </a:buBlip>
            </a:pP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Blip>
                <a:blip r:embed="rId2"/>
              </a:buBlip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За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</a:rPr>
              <a:t>ознакою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адресата</a:t>
            </a:r>
          </a:p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342900" indent="-342900">
              <a:buBlip>
                <a:blip r:embed="rId2"/>
              </a:buBlip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За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</a:rPr>
              <a:t>композиційними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</a:rPr>
              <a:t>особливостями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листа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008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D:\Картинки\Уроки\4ea7a4ae537abe25388d976500a1a8bfthumb640x48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20"/>
          <a:stretch/>
        </p:blipFill>
        <p:spPr bwMode="auto">
          <a:xfrm>
            <a:off x="0" y="-59619"/>
            <a:ext cx="9648000" cy="689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</p:spPr>
        <p:txBody>
          <a:bodyPr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Правила </a:t>
            </a:r>
            <a:r>
              <a:rPr lang="ru-RU" sz="4800" dirty="0" err="1">
                <a:solidFill>
                  <a:schemeClr val="accent1">
                    <a:lumMod val="75000"/>
                  </a:schemeClr>
                </a:solidFill>
              </a:rPr>
              <a:t>складання</a:t>
            </a:r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800" dirty="0" err="1">
                <a:solidFill>
                  <a:schemeClr val="accent1">
                    <a:lumMod val="75000"/>
                  </a:schemeClr>
                </a:solidFill>
              </a:rPr>
              <a:t>ділового</a:t>
            </a:r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 листа</a:t>
            </a:r>
          </a:p>
        </p:txBody>
      </p:sp>
    </p:spTree>
    <p:extLst>
      <p:ext uri="{BB962C8B-B14F-4D97-AF65-F5344CB8AC3E}">
        <p14:creationId xmlns:p14="http://schemas.microsoft.com/office/powerpoint/2010/main" val="1585221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764704"/>
          </a:xfrm>
        </p:spPr>
        <p:txBody>
          <a:bodyPr/>
          <a:lstStyle/>
          <a:p>
            <a:pPr algn="ctr"/>
            <a:r>
              <a:rPr lang="ru-RU" sz="4800" dirty="0" err="1">
                <a:solidFill>
                  <a:schemeClr val="accent1">
                    <a:lumMod val="75000"/>
                  </a:schemeClr>
                </a:solidFill>
              </a:rPr>
              <a:t>Реквізити</a:t>
            </a:r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800" dirty="0" err="1">
                <a:solidFill>
                  <a:schemeClr val="accent1">
                    <a:lumMod val="75000"/>
                  </a:schemeClr>
                </a:solidFill>
              </a:rPr>
              <a:t>службового</a:t>
            </a:r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 листа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124744"/>
            <a:ext cx="9144000" cy="5733256"/>
          </a:xfrm>
        </p:spPr>
        <p:txBody>
          <a:bodyPr>
            <a:noAutofit/>
          </a:bodyPr>
          <a:lstStyle/>
          <a:p>
            <a:pPr marL="285750" indent="-285750">
              <a:buBlip>
                <a:blip r:embed="rId2"/>
              </a:buBlip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Дата </a:t>
            </a:r>
          </a:p>
          <a:p>
            <a:pPr marL="285750" indent="-285750">
              <a:buBlip>
                <a:blip r:embed="rId2"/>
              </a:buBlip>
            </a:pP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Blip>
                <a:blip r:embed="rId2"/>
              </a:buBlip>
            </a:pP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Індекс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Blip>
                <a:blip r:embed="rId2"/>
              </a:buBlip>
            </a:pP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Blip>
                <a:blip r:embed="rId2"/>
              </a:buBlip>
            </a:pP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Посилання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на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індекс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та дату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вихідного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документа </a:t>
            </a:r>
          </a:p>
          <a:p>
            <a:pPr marL="285750" indent="-285750">
              <a:buBlip>
                <a:blip r:embed="rId2"/>
              </a:buBlip>
            </a:pP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Blip>
                <a:blip r:embed="rId2"/>
              </a:buBlip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Гриф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обмеження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доступу до документа </a:t>
            </a:r>
          </a:p>
          <a:p>
            <a:pPr marL="285750" indent="-285750">
              <a:buBlip>
                <a:blip r:embed="rId2"/>
              </a:buBlip>
            </a:pP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Blip>
                <a:blip r:embed="rId2"/>
              </a:buBlip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Адресат </a:t>
            </a: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Blip>
                <a:blip r:embed="rId2"/>
              </a:buBlip>
            </a:pP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Blip>
                <a:blip r:embed="rId2"/>
              </a:buBlip>
            </a:pP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Резолюції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Blip>
                <a:blip r:embed="rId2"/>
              </a:buBlip>
            </a:pP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Blip>
                <a:blip r:embed="rId2"/>
              </a:buBlip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Заголовок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до тексту </a:t>
            </a:r>
          </a:p>
          <a:p>
            <a:pPr marL="285750" indent="-285750">
              <a:buBlip>
                <a:blip r:embed="rId2"/>
              </a:buBlip>
            </a:pP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Blip>
                <a:blip r:embed="rId2"/>
              </a:buBlip>
            </a:pP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Позначка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про контроль </a:t>
            </a:r>
          </a:p>
          <a:p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955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-33184"/>
            <a:ext cx="9144000" cy="6858000"/>
          </a:xfrm>
        </p:spPr>
        <p:txBody>
          <a:bodyPr>
            <a:normAutofit/>
          </a:bodyPr>
          <a:lstStyle/>
          <a:p>
            <a:pPr marL="285750" indent="-285750">
              <a:buBlip>
                <a:blip r:embed="rId2"/>
              </a:buBlip>
            </a:pP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Текст </a:t>
            </a:r>
          </a:p>
          <a:p>
            <a:pPr marL="285750" indent="-285750">
              <a:buBlip>
                <a:blip r:embed="rId2"/>
              </a:buBlip>
            </a:pP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Blip>
                <a:blip r:embed="rId2"/>
              </a:buBlip>
            </a:pP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Позначка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про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наявність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додатка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285750" indent="-285750">
              <a:buBlip>
                <a:blip r:embed="rId2"/>
              </a:buBlip>
            </a:pP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Blip>
                <a:blip r:embed="rId2"/>
              </a:buBlip>
            </a:pP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Підпис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285750" indent="-285750">
              <a:buBlip>
                <a:blip r:embed="rId2"/>
              </a:buBlip>
            </a:pP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Blip>
                <a:blip r:embed="rId2"/>
              </a:buBlip>
            </a:pP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Гриф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погодження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285750" indent="-285750">
              <a:buBlip>
                <a:blip r:embed="rId2"/>
              </a:buBlip>
            </a:pP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Blip>
                <a:blip r:embed="rId2"/>
              </a:buBlip>
            </a:pP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Відбиток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печатки </a:t>
            </a:r>
          </a:p>
          <a:p>
            <a:pPr marL="285750" indent="-285750">
              <a:buBlip>
                <a:blip r:embed="rId2"/>
              </a:buBlip>
            </a:pP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Blip>
                <a:blip r:embed="rId2"/>
              </a:buBlip>
            </a:pP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Прізвище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виконавця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та номер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його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телефону </a:t>
            </a:r>
          </a:p>
          <a:p>
            <a:pPr marL="285750" indent="-285750">
              <a:buBlip>
                <a:blip r:embed="rId2"/>
              </a:buBlip>
            </a:pP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Blip>
                <a:blip r:embed="rId2"/>
              </a:buBlip>
            </a:pP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Позначка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про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виконання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документа та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відправлення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його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до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справи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285750" indent="-285750">
              <a:buBlip>
                <a:blip r:embed="rId2"/>
              </a:buBlip>
            </a:pP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Blip>
                <a:blip r:embed="rId2"/>
              </a:buBlip>
            </a:pP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Позначка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про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перенесення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даних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машинний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носій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285750" indent="-285750">
              <a:buBlip>
                <a:blip r:embed="rId2"/>
              </a:buBlip>
            </a:pP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Blip>
                <a:blip r:embed="rId2"/>
              </a:buBlip>
            </a:pP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Позначка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про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надходження</a:t>
            </a: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6105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3200" dirty="0" err="1">
                <a:solidFill>
                  <a:schemeClr val="accent1">
                    <a:lumMod val="75000"/>
                  </a:schemeClr>
                </a:solidFill>
              </a:rPr>
              <a:t>Листи-прохання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Шановні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Ви,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мабуть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, уже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знаєте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що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наша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компанія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розпочала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будівництво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гальванічного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цеху нового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зразка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Однак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, на жаль, у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процесі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роботи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виявилося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що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ми не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маємо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достатньої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кількості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фахівців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для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його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випробування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та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експлуатації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. Ось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чому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ми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звертаємось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до вас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із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проханням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допомогти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нам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із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підготовкою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відповідних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кваліфікованих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кадрів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.’ </a:t>
            </a:r>
          </a:p>
          <a:p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У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зв’язку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з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цим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просимо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відрядити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до нас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кількох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досвідчених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спеціалістів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які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б могли провести курс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навчання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місці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й,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можливо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, дали б нам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деякі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практичні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рекомендації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. </a:t>
            </a:r>
          </a:p>
          <a:p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Сподіваємось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що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ви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не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відмовитесь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допомогти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нам. </a:t>
            </a:r>
          </a:p>
          <a:p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Наперед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вдячні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endParaRPr lang="ru-RU" dirty="0"/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підпис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73312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Лист-</a:t>
            </a:r>
            <a:r>
              <a:rPr lang="ru-RU" sz="3200" dirty="0" err="1">
                <a:solidFill>
                  <a:schemeClr val="accent1">
                    <a:lumMod val="75000"/>
                  </a:schemeClr>
                </a:solidFill>
              </a:rPr>
              <a:t>погодження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Шановні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панове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! </a:t>
            </a:r>
          </a:p>
          <a:p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Висловлюю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щиру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подяку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за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пропозицію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працювати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з вами над _.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Уважно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вивчивши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запропонований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вами проект контракту, я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вирішив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погодитись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ваші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умови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Ще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раз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дякую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й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сподіваюсь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що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наша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співпраця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буде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плідною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. </a:t>
            </a:r>
          </a:p>
          <a:p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З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найкращими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побажаннями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_ </a:t>
            </a:r>
          </a:p>
          <a:p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підпис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5306483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56</TotalTime>
  <Words>332</Words>
  <Application>Microsoft Office PowerPoint</Application>
  <PresentationFormat>Экран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Листування</vt:lpstr>
      <vt:lpstr>Презентация PowerPoint</vt:lpstr>
      <vt:lpstr>Історія ділового листування</vt:lpstr>
      <vt:lpstr>Класифікація ділового листування</vt:lpstr>
      <vt:lpstr>Правила складання ділового листа</vt:lpstr>
      <vt:lpstr>Реквізити службового листа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Листування</dc:title>
  <dc:creator>samsung</dc:creator>
  <cp:lastModifiedBy>samsung</cp:lastModifiedBy>
  <cp:revision>6</cp:revision>
  <dcterms:created xsi:type="dcterms:W3CDTF">2014-01-26T12:05:13Z</dcterms:created>
  <dcterms:modified xsi:type="dcterms:W3CDTF">2014-01-26T13:01:16Z</dcterms:modified>
</cp:coreProperties>
</file>