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8603FDC-E32A-4AB5-989C-0864C3EAD2B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6154" autoAdjust="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12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ru-RU" smtClean="0"/>
              <a:t>11.12.2013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ru-RU" smtClean="0"/>
              <a:t>11.12.2013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ru-RU" smtClean="0"/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ru-RU" smtClean="0"/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ru-RU" smtClean="0"/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ru-RU" smtClean="0"/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ru-RU" smtClean="0"/>
              <a:t>11.12.2013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ru-RU" smtClean="0"/>
              <a:t>11.12.2013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ru-RU" smtClean="0"/>
              <a:t>11.12.2013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ru-RU" smtClean="0"/>
              <a:t>11.12.2013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ru-RU" smtClean="0"/>
              <a:t>11.12.2013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ru-RU" smtClean="0"/>
              <a:t>11.12.2013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ru-RU" smtClean="0"/>
              <a:pPr/>
              <a:t>11.12.2013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4283" y="791156"/>
            <a:ext cx="9602789" cy="2667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err="1">
                <a:solidFill>
                  <a:srgbClr val="3691AA">
                    <a:lumMod val="50000"/>
                  </a:srgbClr>
                </a:solidFill>
              </a:rPr>
              <a:t>Ксенофобія-це</a:t>
            </a:r>
            <a:r>
              <a:rPr lang="ru-RU" dirty="0">
                <a:solidFill>
                  <a:srgbClr val="3691AA">
                    <a:lumMod val="50000"/>
                  </a:srgbClr>
                </a:solidFill>
              </a:rPr>
              <a:t> страх </a:t>
            </a:r>
            <a:r>
              <a:rPr lang="ru-RU" dirty="0" err="1">
                <a:solidFill>
                  <a:srgbClr val="3691AA">
                    <a:lumMod val="50000"/>
                  </a:srgbClr>
                </a:solidFill>
              </a:rPr>
              <a:t>або</a:t>
            </a:r>
            <a:r>
              <a:rPr lang="ru-RU" dirty="0">
                <a:solidFill>
                  <a:srgbClr val="3691AA">
                    <a:lumMod val="50000"/>
                  </a:srgbClr>
                </a:solidFill>
              </a:rPr>
              <a:t> </a:t>
            </a:r>
            <a:r>
              <a:rPr lang="ru-RU" dirty="0" smtClean="0">
                <a:solidFill>
                  <a:srgbClr val="3691AA">
                    <a:lumMod val="50000"/>
                  </a:srgbClr>
                </a:solidFill>
              </a:rPr>
              <a:t>ненависть?</a:t>
            </a:r>
            <a:endParaRPr lang="ru-RU" sz="6000" b="0" i="0" dirty="0">
              <a:solidFill>
                <a:srgbClr val="3691AA">
                  <a:lumMod val="50000"/>
                </a:srgbClr>
              </a:solidFill>
              <a:latin typeface="Georgia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4283" y="4087152"/>
            <a:ext cx="9601200" cy="99060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1800" b="0" i="0" baseline="0" dirty="0" smtClean="0">
                <a:solidFill>
                  <a:srgbClr val="3691AA"/>
                </a:solidFill>
              </a:rPr>
              <a:t>Презентацію підготували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b="0" i="0" baseline="0" dirty="0" smtClean="0">
                <a:solidFill>
                  <a:srgbClr val="3691AA"/>
                </a:solidFill>
              </a:rPr>
              <a:t>учениці 11-Ф класу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b="0" i="0" baseline="0" dirty="0" smtClean="0">
                <a:solidFill>
                  <a:srgbClr val="3691AA"/>
                </a:solidFill>
              </a:rPr>
              <a:t>Рискаль Анна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 smtClean="0">
                <a:solidFill>
                  <a:srgbClr val="3691AA"/>
                </a:solidFill>
              </a:rPr>
              <a:t>І </a:t>
            </a:r>
            <a:r>
              <a:rPr lang="uk-UA" dirty="0" err="1" smtClean="0">
                <a:solidFill>
                  <a:srgbClr val="3691AA"/>
                </a:solidFill>
              </a:rPr>
              <a:t>Семененко</a:t>
            </a:r>
            <a:r>
              <a:rPr lang="uk-UA" dirty="0" smtClean="0">
                <a:solidFill>
                  <a:srgbClr val="3691AA"/>
                </a:solidFill>
              </a:rPr>
              <a:t> Анна</a:t>
            </a:r>
            <a:endParaRPr lang="ru-RU" sz="1800" b="0" i="0" baseline="0" dirty="0">
              <a:solidFill>
                <a:srgbClr val="369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782" y="375032"/>
            <a:ext cx="10829415" cy="41422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err="1"/>
              <a:t>Ксенофобські</a:t>
            </a:r>
            <a:r>
              <a:rPr lang="ru-RU" sz="2800" dirty="0"/>
              <a:t> </a:t>
            </a:r>
            <a:r>
              <a:rPr lang="ru-RU" sz="2800" dirty="0" err="1"/>
              <a:t>настрої</a:t>
            </a:r>
            <a:r>
              <a:rPr lang="ru-RU" sz="2800" dirty="0"/>
              <a:t> </a:t>
            </a:r>
            <a:r>
              <a:rPr lang="ru-RU" sz="2800" dirty="0" err="1"/>
              <a:t>сприймають</a:t>
            </a:r>
            <a:r>
              <a:rPr lang="ru-RU" sz="2800" dirty="0"/>
              <a:t> </a:t>
            </a:r>
            <a:r>
              <a:rPr lang="ru-RU" sz="2800" dirty="0" err="1"/>
              <a:t>боляче</a:t>
            </a:r>
            <a:r>
              <a:rPr lang="ru-RU" sz="2800" dirty="0"/>
              <a:t> не </a:t>
            </a:r>
            <a:r>
              <a:rPr lang="ru-RU" sz="2800" dirty="0" err="1"/>
              <a:t>лише</a:t>
            </a:r>
            <a:r>
              <a:rPr lang="ru-RU" sz="2800" dirty="0"/>
              <a:t> особи, на </a:t>
            </a:r>
            <a:r>
              <a:rPr lang="ru-RU" sz="2800" dirty="0" err="1"/>
              <a:t>яких</a:t>
            </a:r>
            <a:r>
              <a:rPr lang="ru-RU" sz="2800" dirty="0"/>
              <a:t> вони </a:t>
            </a:r>
            <a:r>
              <a:rPr lang="ru-RU" sz="2800" dirty="0" err="1"/>
              <a:t>спрямовані</a:t>
            </a:r>
            <a:r>
              <a:rPr lang="ru-RU" sz="2800" dirty="0"/>
              <a:t>, але і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носії</a:t>
            </a:r>
            <a:r>
              <a:rPr lang="ru-RU" sz="2800" dirty="0"/>
              <a:t>. </a:t>
            </a:r>
            <a:r>
              <a:rPr lang="ru-RU" sz="2800" dirty="0" err="1"/>
              <a:t>Ксенофобія</a:t>
            </a:r>
            <a:r>
              <a:rPr lang="ru-RU" sz="2800" dirty="0"/>
              <a:t> одних </a:t>
            </a:r>
            <a:r>
              <a:rPr lang="ru-RU" sz="2800" dirty="0" err="1"/>
              <a:t>відносно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зустрічає</a:t>
            </a:r>
            <a:r>
              <a:rPr lang="ru-RU" sz="2800" dirty="0"/>
              <a:t> </a:t>
            </a:r>
            <a:r>
              <a:rPr lang="ru-RU" sz="2800" dirty="0" err="1"/>
              <a:t>зворотну</a:t>
            </a:r>
            <a:r>
              <a:rPr lang="ru-RU" sz="2800" dirty="0"/>
              <a:t>, </a:t>
            </a:r>
            <a:r>
              <a:rPr lang="ru-RU" sz="2800" dirty="0" err="1"/>
              <a:t>іноді</a:t>
            </a:r>
            <a:r>
              <a:rPr lang="ru-RU" sz="2800" dirty="0"/>
              <a:t> </a:t>
            </a:r>
            <a:r>
              <a:rPr lang="ru-RU" sz="2800" dirty="0" err="1"/>
              <a:t>ще</a:t>
            </a:r>
            <a:r>
              <a:rPr lang="ru-RU" sz="2800" dirty="0"/>
              <a:t> </a:t>
            </a:r>
            <a:r>
              <a:rPr lang="ru-RU" sz="2800" dirty="0" err="1"/>
              <a:t>жорстокішу</a:t>
            </a:r>
            <a:r>
              <a:rPr lang="ru-RU" sz="2800" dirty="0"/>
              <a:t> </a:t>
            </a:r>
            <a:r>
              <a:rPr lang="ru-RU" sz="2800" dirty="0" err="1"/>
              <a:t>реакцію</a:t>
            </a:r>
            <a:r>
              <a:rPr lang="ru-RU" sz="2800" dirty="0"/>
              <a:t>, </a:t>
            </a:r>
            <a:r>
              <a:rPr lang="ru-RU" sz="2800" dirty="0" err="1"/>
              <a:t>після</a:t>
            </a:r>
            <a:r>
              <a:rPr lang="ru-RU" sz="2800" dirty="0"/>
              <a:t> </a:t>
            </a:r>
            <a:r>
              <a:rPr lang="ru-RU" sz="2800" dirty="0" err="1"/>
              <a:t>чого</a:t>
            </a:r>
            <a:r>
              <a:rPr lang="ru-RU" sz="2800" dirty="0"/>
              <a:t> </a:t>
            </a:r>
            <a:r>
              <a:rPr lang="ru-RU" sz="2800" dirty="0" err="1"/>
              <a:t>її</a:t>
            </a:r>
            <a:r>
              <a:rPr lang="ru-RU" sz="2800" dirty="0"/>
              <a:t> прояви </a:t>
            </a:r>
            <a:r>
              <a:rPr lang="ru-RU" sz="2800" dirty="0" err="1"/>
              <a:t>зростають</a:t>
            </a:r>
            <a:r>
              <a:rPr lang="ru-RU" sz="2800" dirty="0"/>
              <a:t> в </a:t>
            </a:r>
            <a:r>
              <a:rPr lang="ru-RU" sz="2800" dirty="0" err="1"/>
              <a:t>геометричній</a:t>
            </a:r>
            <a:r>
              <a:rPr lang="ru-RU" sz="2800" dirty="0"/>
              <a:t>  </a:t>
            </a:r>
            <a:r>
              <a:rPr lang="ru-RU" sz="2800" dirty="0" err="1"/>
              <a:t>прогресії</a:t>
            </a:r>
            <a:r>
              <a:rPr lang="ru-RU" sz="2800" dirty="0"/>
              <a:t>, а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взаємодія</a:t>
            </a:r>
            <a:r>
              <a:rPr lang="ru-RU" sz="2800" dirty="0"/>
              <a:t> </a:t>
            </a:r>
            <a:r>
              <a:rPr lang="ru-RU" sz="2800" dirty="0" err="1"/>
              <a:t>набуває</a:t>
            </a:r>
            <a:r>
              <a:rPr lang="ru-RU" sz="2800" dirty="0"/>
              <a:t> </a:t>
            </a:r>
            <a:r>
              <a:rPr lang="ru-RU" sz="2800" dirty="0" err="1"/>
              <a:t>конфліктного</a:t>
            </a:r>
            <a:r>
              <a:rPr lang="ru-RU" sz="2800" dirty="0"/>
              <a:t> характеру.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94" b="100000" l="0" r="100000">
                        <a14:foregroundMark x1="71833" y1="26667" x2="88083" y2="851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884869"/>
            <a:ext cx="6621886" cy="3973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6" b="100000" l="926" r="100000">
                        <a14:foregroundMark x1="6296" y1="84167" x2="6111" y2="96111"/>
                        <a14:foregroundMark x1="70370" y1="42778" x2="85185" y2="99167"/>
                        <a14:foregroundMark x1="57407" y1="73889" x2="62407" y2="99167"/>
                        <a14:foregroundMark x1="55000" y1="68333" x2="51111" y2="60833"/>
                        <a14:foregroundMark x1="67407" y1="26111" x2="65370" y2="25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1886" y="3129566"/>
            <a:ext cx="5592651" cy="3728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465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326" y="465185"/>
            <a:ext cx="4467251" cy="414223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/>
              <a:t>Для </a:t>
            </a:r>
            <a:r>
              <a:rPr lang="ru-RU" sz="2400" dirty="0" err="1"/>
              <a:t>людини</a:t>
            </a:r>
            <a:r>
              <a:rPr lang="ru-RU" sz="2400" dirty="0"/>
              <a:t>, яка </a:t>
            </a:r>
            <a:r>
              <a:rPr lang="ru-RU" sz="2400" dirty="0" err="1"/>
              <a:t>перебуває</a:t>
            </a:r>
            <a:r>
              <a:rPr lang="ru-RU" sz="2400" dirty="0"/>
              <a:t> у </a:t>
            </a:r>
            <a:r>
              <a:rPr lang="ru-RU" sz="2400" dirty="0" err="1"/>
              <a:t>стані</a:t>
            </a:r>
            <a:r>
              <a:rPr lang="ru-RU" sz="2400" dirty="0"/>
              <a:t> </a:t>
            </a:r>
            <a:r>
              <a:rPr lang="ru-RU" sz="2400" dirty="0" err="1"/>
              <a:t>ксенофобії</a:t>
            </a:r>
            <a:r>
              <a:rPr lang="ru-RU" sz="2400" dirty="0"/>
              <a:t>, </a:t>
            </a:r>
            <a:r>
              <a:rPr lang="ru-RU" sz="2400" dirty="0" err="1"/>
              <a:t>характерне</a:t>
            </a:r>
            <a:r>
              <a:rPr lang="ru-RU" sz="2400" dirty="0"/>
              <a:t> </a:t>
            </a:r>
            <a:r>
              <a:rPr lang="ru-RU" sz="2400" dirty="0" err="1"/>
              <a:t>неадекватне</a:t>
            </a:r>
            <a:r>
              <a:rPr lang="ru-RU" sz="2400" dirty="0"/>
              <a:t> </a:t>
            </a:r>
            <a:r>
              <a:rPr lang="ru-RU" sz="2400" dirty="0" err="1"/>
              <a:t>переживання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</a:t>
            </a:r>
            <a:r>
              <a:rPr lang="ru-RU" sz="2400" dirty="0" err="1"/>
              <a:t>почуття</a:t>
            </a:r>
            <a:r>
              <a:rPr lang="ru-RU" sz="2400" dirty="0"/>
              <a:t>: </a:t>
            </a:r>
            <a:r>
              <a:rPr lang="ru-RU" sz="2400" dirty="0" err="1"/>
              <a:t>побоювання</a:t>
            </a:r>
            <a:r>
              <a:rPr lang="ru-RU" sz="2400" dirty="0"/>
              <a:t>, </a:t>
            </a:r>
            <a:r>
              <a:rPr lang="ru-RU" sz="2400" dirty="0" err="1"/>
              <a:t>переляк</a:t>
            </a:r>
            <a:r>
              <a:rPr lang="ru-RU" sz="2400" dirty="0"/>
              <a:t>, </a:t>
            </a:r>
            <a:r>
              <a:rPr lang="ru-RU" sz="2400" dirty="0" err="1"/>
              <a:t>жах</a:t>
            </a:r>
            <a:r>
              <a:rPr lang="ru-RU" sz="2400" dirty="0"/>
              <a:t>, </a:t>
            </a:r>
            <a:r>
              <a:rPr lang="ru-RU" sz="2400" dirty="0" err="1"/>
              <a:t>тривога</a:t>
            </a:r>
            <a:r>
              <a:rPr lang="ru-RU" sz="2400" dirty="0"/>
              <a:t>. </a:t>
            </a:r>
            <a:r>
              <a:rPr lang="ru-RU" sz="2400" dirty="0" err="1"/>
              <a:t>Отже</a:t>
            </a:r>
            <a:r>
              <a:rPr lang="ru-RU" sz="2400" dirty="0"/>
              <a:t>, прояви </a:t>
            </a:r>
            <a:r>
              <a:rPr lang="ru-RU" sz="2400" dirty="0" err="1"/>
              <a:t>ксенофобії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варіювати</a:t>
            </a:r>
            <a:r>
              <a:rPr lang="ru-RU" sz="2400" dirty="0"/>
              <a:t> за формою, в </a:t>
            </a:r>
            <a:r>
              <a:rPr lang="ru-RU" sz="2400" dirty="0" err="1"/>
              <a:t>залежності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інтенсивності</a:t>
            </a:r>
            <a:r>
              <a:rPr lang="ru-RU" sz="2400" dirty="0"/>
              <a:t> у </a:t>
            </a:r>
            <a:r>
              <a:rPr lang="ru-RU" sz="2400" dirty="0" err="1"/>
              <a:t>певного</a:t>
            </a:r>
            <a:r>
              <a:rPr lang="ru-RU" sz="2400" dirty="0"/>
              <a:t> </a:t>
            </a:r>
            <a:r>
              <a:rPr lang="ru-RU" sz="2400" dirty="0" err="1"/>
              <a:t>суб’єкта</a:t>
            </a:r>
            <a:r>
              <a:rPr lang="ru-RU" sz="2400" dirty="0"/>
              <a:t>. </a:t>
            </a:r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поширених</a:t>
            </a:r>
            <a:r>
              <a:rPr lang="ru-RU" sz="2400" dirty="0"/>
              <a:t> форм </a:t>
            </a:r>
            <a:r>
              <a:rPr lang="ru-RU" sz="2400" dirty="0" err="1"/>
              <a:t>поведінки</a:t>
            </a:r>
            <a:r>
              <a:rPr lang="ru-RU" sz="2400" dirty="0"/>
              <a:t> «</a:t>
            </a:r>
            <a:r>
              <a:rPr lang="ru-RU" sz="2400" dirty="0" err="1"/>
              <a:t>Ксенофобної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» </a:t>
            </a:r>
            <a:r>
              <a:rPr lang="ru-RU" sz="2400" dirty="0" err="1"/>
              <a:t>виокремлюють</a:t>
            </a:r>
            <a:r>
              <a:rPr lang="ru-RU" sz="2400" dirty="0"/>
              <a:t>: </a:t>
            </a:r>
            <a:r>
              <a:rPr lang="ru-RU" sz="2400" dirty="0" err="1"/>
              <a:t>уникання</a:t>
            </a:r>
            <a:r>
              <a:rPr lang="ru-RU" sz="2400" dirty="0"/>
              <a:t> </a:t>
            </a:r>
            <a:r>
              <a:rPr lang="ru-RU" sz="2400" dirty="0" err="1"/>
              <a:t>контактів</a:t>
            </a:r>
            <a:r>
              <a:rPr lang="ru-RU" sz="2400" dirty="0"/>
              <a:t>, </a:t>
            </a:r>
            <a:r>
              <a:rPr lang="ru-RU" sz="2400" dirty="0" err="1"/>
              <a:t>втечу</a:t>
            </a:r>
            <a:r>
              <a:rPr lang="ru-RU" sz="2400" dirty="0"/>
              <a:t>, </a:t>
            </a:r>
            <a:r>
              <a:rPr lang="ru-RU" sz="2400" dirty="0" err="1"/>
              <a:t>самоізоляцію</a:t>
            </a:r>
            <a:r>
              <a:rPr lang="ru-RU" sz="2400" dirty="0"/>
              <a:t>, </a:t>
            </a:r>
            <a:r>
              <a:rPr lang="ru-RU" sz="2400" dirty="0" err="1"/>
              <a:t>агресивну</a:t>
            </a:r>
            <a:r>
              <a:rPr lang="ru-RU" sz="2400" dirty="0"/>
              <a:t> </a:t>
            </a:r>
            <a:r>
              <a:rPr lang="ru-RU" sz="2400" dirty="0" err="1"/>
              <a:t>поведінку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794" y="465185"/>
            <a:ext cx="5238750" cy="523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505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5537" y="375033"/>
            <a:ext cx="9756176" cy="4142232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3200" dirty="0"/>
              <a:t>Таким чином, </a:t>
            </a:r>
            <a:r>
              <a:rPr lang="ru-RU" sz="3200" dirty="0" err="1"/>
              <a:t>ксенофобія</a:t>
            </a:r>
            <a:r>
              <a:rPr lang="ru-RU" sz="3200" dirty="0"/>
              <a:t>—</a:t>
            </a:r>
            <a:r>
              <a:rPr lang="ru-RU" sz="3200" dirty="0" err="1"/>
              <a:t>це</a:t>
            </a:r>
            <a:r>
              <a:rPr lang="ru-RU" sz="3200" dirty="0"/>
              <a:t>  сила,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руйнує</a:t>
            </a:r>
            <a:r>
              <a:rPr lang="ru-RU" sz="3200" dirty="0"/>
              <a:t> наше </a:t>
            </a:r>
            <a:r>
              <a:rPr lang="ru-RU" sz="3200" dirty="0" err="1"/>
              <a:t>суспільство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337" y="1349127"/>
            <a:ext cx="7622576" cy="5067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585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352" y="279904"/>
            <a:ext cx="6224933" cy="5706527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dirty="0" err="1" smtClean="0"/>
              <a:t>Ксенофобія</a:t>
            </a:r>
            <a:r>
              <a:rPr lang="ru-RU" sz="2800" dirty="0" smtClean="0"/>
              <a:t> </a:t>
            </a:r>
            <a:r>
              <a:rPr lang="ru-RU" sz="2800" dirty="0"/>
              <a:t>(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грец</a:t>
            </a:r>
            <a:r>
              <a:rPr lang="ru-RU" sz="2800" dirty="0"/>
              <a:t>. </a:t>
            </a:r>
            <a:r>
              <a:rPr lang="el-GR" sz="2800" dirty="0"/>
              <a:t>ξένος (</a:t>
            </a:r>
            <a:r>
              <a:rPr lang="ru-RU" sz="2800" dirty="0" err="1"/>
              <a:t>ксенос</a:t>
            </a:r>
            <a:r>
              <a:rPr lang="ru-RU" sz="2800" dirty="0"/>
              <a:t>),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означає</a:t>
            </a:r>
            <a:r>
              <a:rPr lang="ru-RU" sz="2800" dirty="0"/>
              <a:t> «</a:t>
            </a:r>
            <a:r>
              <a:rPr lang="ru-RU" sz="2800" dirty="0" err="1"/>
              <a:t>чужинець</a:t>
            </a:r>
            <a:r>
              <a:rPr lang="ru-RU" sz="2800" dirty="0"/>
              <a:t>», «</a:t>
            </a:r>
            <a:r>
              <a:rPr lang="ru-RU" sz="2800" dirty="0" err="1"/>
              <a:t>незнайомець</a:t>
            </a:r>
            <a:r>
              <a:rPr lang="ru-RU" sz="2800" dirty="0"/>
              <a:t>», та </a:t>
            </a:r>
            <a:r>
              <a:rPr lang="el-GR" sz="2800" dirty="0"/>
              <a:t>φόβος (</a:t>
            </a:r>
            <a:r>
              <a:rPr lang="ru-RU" sz="2800" dirty="0" err="1"/>
              <a:t>фобос</a:t>
            </a:r>
            <a:r>
              <a:rPr lang="ru-RU" sz="2800" dirty="0"/>
              <a:t>),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означає</a:t>
            </a:r>
            <a:r>
              <a:rPr lang="ru-RU" sz="2800" dirty="0"/>
              <a:t> «страх») — </a:t>
            </a:r>
            <a:r>
              <a:rPr lang="ru-RU" sz="2800" dirty="0" err="1"/>
              <a:t>поняття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позначає</a:t>
            </a:r>
            <a:r>
              <a:rPr lang="ru-RU" sz="2800" dirty="0"/>
              <a:t> </a:t>
            </a:r>
            <a:r>
              <a:rPr lang="ru-RU" sz="2800" dirty="0" err="1"/>
              <a:t>нав'язливий</a:t>
            </a:r>
            <a:r>
              <a:rPr lang="ru-RU" sz="2800" dirty="0"/>
              <a:t> страх </a:t>
            </a:r>
            <a:r>
              <a:rPr lang="ru-RU" sz="2800" dirty="0" err="1"/>
              <a:t>стосовно</a:t>
            </a:r>
            <a:r>
              <a:rPr lang="ru-RU" sz="2800" dirty="0"/>
              <a:t> </a:t>
            </a:r>
            <a:r>
              <a:rPr lang="ru-RU" sz="2800" dirty="0" err="1"/>
              <a:t>чужинців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просто </a:t>
            </a:r>
            <a:r>
              <a:rPr lang="ru-RU" sz="2800" dirty="0" err="1"/>
              <a:t>чогось</a:t>
            </a:r>
            <a:r>
              <a:rPr lang="ru-RU" sz="2800" dirty="0"/>
              <a:t> </a:t>
            </a:r>
            <a:r>
              <a:rPr lang="ru-RU" sz="2800" dirty="0" err="1"/>
              <a:t>незнайомого</a:t>
            </a:r>
            <a:r>
              <a:rPr lang="ru-RU" sz="2800" dirty="0"/>
              <a:t>, </a:t>
            </a:r>
            <a:r>
              <a:rPr lang="ru-RU" sz="2800" dirty="0" err="1"/>
              <a:t>чужоземного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страх перед </a:t>
            </a:r>
            <a:r>
              <a:rPr lang="ru-RU" sz="2800" dirty="0" err="1"/>
              <a:t>чужоземцями</a:t>
            </a:r>
            <a:r>
              <a:rPr lang="ru-RU" sz="2800" dirty="0"/>
              <a:t> та ненависть до них. Вона </a:t>
            </a:r>
            <a:r>
              <a:rPr lang="ru-RU" sz="2800" dirty="0" err="1"/>
              <a:t>виявляється</a:t>
            </a:r>
            <a:r>
              <a:rPr lang="ru-RU" sz="2800" dirty="0"/>
              <a:t> у </a:t>
            </a:r>
            <a:r>
              <a:rPr lang="ru-RU" sz="2800" dirty="0" err="1"/>
              <a:t>відповідних</a:t>
            </a:r>
            <a:r>
              <a:rPr lang="ru-RU" sz="2800" dirty="0"/>
              <a:t> </a:t>
            </a:r>
            <a:r>
              <a:rPr lang="ru-RU" sz="2800" dirty="0" err="1"/>
              <a:t>соціальних</a:t>
            </a:r>
            <a:r>
              <a:rPr lang="ru-RU" sz="2800" dirty="0"/>
              <a:t> установках </a:t>
            </a:r>
            <a:r>
              <a:rPr lang="ru-RU" sz="2800" dirty="0" err="1"/>
              <a:t>суб'єкта</a:t>
            </a:r>
            <a:r>
              <a:rPr lang="ru-RU" sz="2800" dirty="0"/>
              <a:t>, </a:t>
            </a:r>
            <a:r>
              <a:rPr lang="ru-RU" sz="2800" dirty="0" err="1"/>
              <a:t>забобонах</a:t>
            </a:r>
            <a:r>
              <a:rPr lang="ru-RU" sz="2800" dirty="0"/>
              <a:t> і </a:t>
            </a:r>
            <a:r>
              <a:rPr lang="ru-RU" sz="2800" dirty="0" err="1"/>
              <a:t>упередженнях</a:t>
            </a:r>
            <a:r>
              <a:rPr lang="ru-RU" sz="2800" dirty="0"/>
              <a:t>, </a:t>
            </a:r>
            <a:r>
              <a:rPr lang="ru-RU" sz="2800" dirty="0" err="1"/>
              <a:t>соціальних</a:t>
            </a:r>
            <a:r>
              <a:rPr lang="ru-RU" sz="2800" dirty="0"/>
              <a:t> стереотипах, а </a:t>
            </a:r>
            <a:r>
              <a:rPr lang="ru-RU" sz="2800" dirty="0" err="1"/>
              <a:t>також</a:t>
            </a:r>
            <a:r>
              <a:rPr lang="ru-RU" sz="2800" dirty="0"/>
              <a:t> у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світогляді</a:t>
            </a:r>
            <a:r>
              <a:rPr lang="ru-RU" sz="2800" dirty="0"/>
              <a:t> в </a:t>
            </a:r>
            <a:r>
              <a:rPr lang="ru-RU" sz="2800" dirty="0" err="1"/>
              <a:t>цілому</a:t>
            </a:r>
            <a:r>
              <a:rPr lang="ru-RU" sz="28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87" y="279905"/>
            <a:ext cx="4687086" cy="5706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620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891" y="302318"/>
            <a:ext cx="11735609" cy="414223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/>
              <a:t>У </a:t>
            </a:r>
            <a:r>
              <a:rPr lang="ru-RU" sz="2400" dirty="0" err="1"/>
              <a:t>сучасному</a:t>
            </a:r>
            <a:r>
              <a:rPr lang="ru-RU" sz="2400" dirty="0"/>
              <a:t> </a:t>
            </a:r>
            <a:r>
              <a:rPr lang="ru-RU" sz="2400" dirty="0" err="1"/>
              <a:t>світі</a:t>
            </a:r>
            <a:r>
              <a:rPr lang="ru-RU" sz="2400" dirty="0"/>
              <a:t> </a:t>
            </a:r>
            <a:r>
              <a:rPr lang="ru-RU" sz="2400" dirty="0" err="1"/>
              <a:t>ксенофобія</a:t>
            </a:r>
            <a:r>
              <a:rPr lang="ru-RU" sz="2400" dirty="0"/>
              <a:t> є як </a:t>
            </a:r>
            <a:r>
              <a:rPr lang="ru-RU" sz="2400" dirty="0" err="1"/>
              <a:t>соціальною</a:t>
            </a:r>
            <a:r>
              <a:rPr lang="ru-RU" sz="2400" dirty="0"/>
              <a:t>, так і </a:t>
            </a:r>
            <a:r>
              <a:rPr lang="ru-RU" sz="2400" dirty="0" err="1"/>
              <a:t>політичною</a:t>
            </a:r>
            <a:r>
              <a:rPr lang="ru-RU" sz="2400" dirty="0"/>
              <a:t> проблемою.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іноземців</a:t>
            </a:r>
            <a:r>
              <a:rPr lang="ru-RU" sz="2400" dirty="0"/>
              <a:t> в </a:t>
            </a:r>
            <a:r>
              <a:rPr lang="ru-RU" sz="2400" dirty="0" err="1"/>
              <a:t>Україні</a:t>
            </a:r>
            <a:r>
              <a:rPr lang="ru-RU" sz="2400" dirty="0"/>
              <a:t> </a:t>
            </a:r>
            <a:r>
              <a:rPr lang="ru-RU" sz="2400" dirty="0" err="1"/>
              <a:t>постійно</a:t>
            </a:r>
            <a:r>
              <a:rPr lang="ru-RU" sz="2400" dirty="0"/>
              <a:t> </a:t>
            </a:r>
            <a:r>
              <a:rPr lang="ru-RU" sz="2400" dirty="0" err="1"/>
              <a:t>зростає</a:t>
            </a:r>
            <a:r>
              <a:rPr lang="ru-RU" sz="2400" dirty="0"/>
              <a:t>. Сам факт </a:t>
            </a:r>
            <a:r>
              <a:rPr lang="ru-RU" sz="2400" dirty="0" err="1"/>
              <a:t>проживання</a:t>
            </a:r>
            <a:r>
              <a:rPr lang="ru-RU" sz="2400" dirty="0"/>
              <a:t> </a:t>
            </a:r>
            <a:r>
              <a:rPr lang="ru-RU" sz="2400" dirty="0" err="1"/>
              <a:t>іноземців</a:t>
            </a:r>
            <a:r>
              <a:rPr lang="ru-RU" sz="2400" dirty="0"/>
              <a:t> в будь-</a:t>
            </a:r>
            <a:r>
              <a:rPr lang="ru-RU" sz="2400" dirty="0" err="1"/>
              <a:t>якій</a:t>
            </a:r>
            <a:r>
              <a:rPr lang="ru-RU" sz="2400" dirty="0"/>
              <a:t> </a:t>
            </a:r>
            <a:r>
              <a:rPr lang="ru-RU" sz="2400" dirty="0" err="1"/>
              <a:t>державі</a:t>
            </a:r>
            <a:r>
              <a:rPr lang="ru-RU" sz="2400" dirty="0"/>
              <a:t> </a:t>
            </a:r>
            <a:r>
              <a:rPr lang="ru-RU" sz="2400" dirty="0" err="1"/>
              <a:t>обумовлює</a:t>
            </a:r>
            <a:r>
              <a:rPr lang="ru-RU" sz="2400" dirty="0"/>
              <a:t> </a:t>
            </a:r>
            <a:r>
              <a:rPr lang="ru-RU" sz="2400" dirty="0" err="1"/>
              <a:t>виникнення</a:t>
            </a:r>
            <a:r>
              <a:rPr lang="ru-RU" sz="2400" dirty="0"/>
              <a:t> проблем </a:t>
            </a:r>
            <a:r>
              <a:rPr lang="ru-RU" sz="2400" dirty="0" err="1"/>
              <a:t>взаємодії</a:t>
            </a:r>
            <a:r>
              <a:rPr lang="ru-RU" sz="2400" dirty="0"/>
              <a:t> з </a:t>
            </a:r>
            <a:r>
              <a:rPr lang="ru-RU" sz="2400" dirty="0" err="1"/>
              <a:t>місцевим</a:t>
            </a:r>
            <a:r>
              <a:rPr lang="ru-RU" sz="2400" dirty="0"/>
              <a:t> </a:t>
            </a:r>
            <a:r>
              <a:rPr lang="ru-RU" sz="2400" dirty="0" err="1"/>
              <a:t>етносом</a:t>
            </a:r>
            <a:r>
              <a:rPr lang="ru-RU" sz="2400" dirty="0"/>
              <a:t> (</a:t>
            </a:r>
            <a:r>
              <a:rPr lang="ru-RU" sz="2400" dirty="0" err="1"/>
              <a:t>етносами</a:t>
            </a:r>
            <a:r>
              <a:rPr lang="ru-RU" sz="2400" dirty="0"/>
              <a:t>). І як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err="1"/>
              <a:t>погіршується</a:t>
            </a:r>
            <a:r>
              <a:rPr lang="ru-RU" sz="2400" dirty="0"/>
              <a:t> </a:t>
            </a:r>
            <a:r>
              <a:rPr lang="ru-RU" sz="2400" dirty="0" err="1"/>
              <a:t>соціально-економічна</a:t>
            </a:r>
            <a:r>
              <a:rPr lang="ru-RU" sz="2400" dirty="0"/>
              <a:t> </a:t>
            </a:r>
            <a:r>
              <a:rPr lang="ru-RU" sz="2400" dirty="0" err="1"/>
              <a:t>ситуація</a:t>
            </a:r>
            <a:r>
              <a:rPr lang="ru-RU" sz="2400" dirty="0"/>
              <a:t>, </a:t>
            </a:r>
            <a:r>
              <a:rPr lang="ru-RU" sz="2400" dirty="0" err="1"/>
              <a:t>взаємини</a:t>
            </a:r>
            <a:r>
              <a:rPr lang="ru-RU" sz="2400" dirty="0"/>
              <a:t> з «чужими» </a:t>
            </a:r>
            <a:r>
              <a:rPr lang="ru-RU" sz="2400" dirty="0" err="1"/>
              <a:t>набувають</a:t>
            </a:r>
            <a:r>
              <a:rPr lang="ru-RU" sz="2400" dirty="0"/>
              <a:t> рис </a:t>
            </a:r>
            <a:r>
              <a:rPr lang="ru-RU" sz="2400" dirty="0" err="1"/>
              <a:t>культурної</a:t>
            </a:r>
            <a:r>
              <a:rPr lang="ru-RU" sz="2400" dirty="0"/>
              <a:t>, </a:t>
            </a:r>
            <a:r>
              <a:rPr lang="ru-RU" sz="2400" dirty="0" err="1"/>
              <a:t>етнічної</a:t>
            </a:r>
            <a:r>
              <a:rPr lang="ru-RU" sz="2400" dirty="0"/>
              <a:t>, </a:t>
            </a:r>
            <a:r>
              <a:rPr lang="ru-RU" sz="2400" dirty="0" err="1"/>
              <a:t>мовної</a:t>
            </a:r>
            <a:r>
              <a:rPr lang="ru-RU" sz="2400" dirty="0"/>
              <a:t>, </a:t>
            </a:r>
            <a:r>
              <a:rPr lang="ru-RU" sz="2400" dirty="0" err="1"/>
              <a:t>релігійної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іншої</a:t>
            </a:r>
            <a:r>
              <a:rPr lang="ru-RU" sz="2400" dirty="0"/>
              <a:t> </a:t>
            </a:r>
            <a:r>
              <a:rPr lang="ru-RU" sz="2400" dirty="0" err="1"/>
              <a:t>ворожнечі</a:t>
            </a:r>
            <a:r>
              <a:rPr lang="ru-RU" sz="2400" dirty="0"/>
              <a:t>.</a:t>
            </a:r>
          </a:p>
          <a:p>
            <a:pPr marL="45720" indent="0">
              <a:buNone/>
            </a:pP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21" y="2503694"/>
            <a:ext cx="5126690" cy="3420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801" y="2265769"/>
            <a:ext cx="4577409" cy="389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7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879" y="326595"/>
            <a:ext cx="11840806" cy="4142232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dirty="0" err="1"/>
              <a:t>Останнім</a:t>
            </a:r>
            <a:r>
              <a:rPr lang="ru-RU" sz="2400" dirty="0"/>
              <a:t> часом в </a:t>
            </a:r>
            <a:r>
              <a:rPr lang="ru-RU" sz="2400" dirty="0" err="1"/>
              <a:t>Україні</a:t>
            </a:r>
            <a:r>
              <a:rPr lang="ru-RU" sz="2400" dirty="0"/>
              <a:t> </a:t>
            </a:r>
            <a:r>
              <a:rPr lang="ru-RU" sz="2400" dirty="0" err="1"/>
              <a:t>спостерігається</a:t>
            </a:r>
            <a:r>
              <a:rPr lang="ru-RU" sz="2400" dirty="0"/>
              <a:t> </a:t>
            </a:r>
            <a:r>
              <a:rPr lang="ru-RU" sz="2400" dirty="0" err="1"/>
              <a:t>тенденція</a:t>
            </a:r>
            <a:r>
              <a:rPr lang="ru-RU" sz="2400" dirty="0"/>
              <a:t> до </a:t>
            </a:r>
            <a:r>
              <a:rPr lang="ru-RU" sz="2400" dirty="0" err="1"/>
              <a:t>збільшення</a:t>
            </a:r>
            <a:r>
              <a:rPr lang="ru-RU" sz="2400" dirty="0"/>
              <a:t> </a:t>
            </a:r>
            <a:r>
              <a:rPr lang="ru-RU" sz="2400" dirty="0" err="1"/>
              <a:t>проявів</a:t>
            </a:r>
            <a:r>
              <a:rPr lang="ru-RU" sz="2400" dirty="0"/>
              <a:t> </a:t>
            </a:r>
            <a:r>
              <a:rPr lang="ru-RU" sz="2400" dirty="0" err="1"/>
              <a:t>ксенофобії</a:t>
            </a:r>
            <a:r>
              <a:rPr lang="ru-RU" sz="2400" dirty="0"/>
              <a:t>. Причини </a:t>
            </a:r>
            <a:r>
              <a:rPr lang="ru-RU" sz="2400" dirty="0" err="1"/>
              <a:t>цього</a:t>
            </a:r>
            <a:r>
              <a:rPr lang="ru-RU" sz="2400" dirty="0"/>
              <a:t> </a:t>
            </a:r>
            <a:r>
              <a:rPr lang="ru-RU" sz="2400" dirty="0" err="1"/>
              <a:t>явища</a:t>
            </a:r>
            <a:r>
              <a:rPr lang="ru-RU" sz="2400" dirty="0"/>
              <a:t> </a:t>
            </a:r>
            <a:r>
              <a:rPr lang="ru-RU" sz="2400" dirty="0" err="1"/>
              <a:t>полягають</a:t>
            </a:r>
            <a:r>
              <a:rPr lang="ru-RU" sz="2400" dirty="0"/>
              <a:t> у </a:t>
            </a:r>
            <a:r>
              <a:rPr lang="ru-RU" sz="2400" dirty="0" err="1"/>
              <a:t>зростанні</a:t>
            </a:r>
            <a:r>
              <a:rPr lang="ru-RU" sz="2400" dirty="0"/>
              <a:t> </a:t>
            </a:r>
            <a:r>
              <a:rPr lang="ru-RU" sz="2400" dirty="0" err="1"/>
              <a:t>соціальних</a:t>
            </a:r>
            <a:r>
              <a:rPr lang="ru-RU" sz="2400" dirty="0"/>
              <a:t> та </a:t>
            </a:r>
            <a:r>
              <a:rPr lang="ru-RU" sz="2400" dirty="0" err="1"/>
              <a:t>економічних</a:t>
            </a:r>
            <a:r>
              <a:rPr lang="ru-RU" sz="2400" dirty="0"/>
              <a:t> проблем в </a:t>
            </a:r>
            <a:r>
              <a:rPr lang="ru-RU" sz="2400" dirty="0" err="1"/>
              <a:t>суспільстві</a:t>
            </a:r>
            <a:r>
              <a:rPr lang="ru-RU" sz="2400" dirty="0"/>
              <a:t>, </a:t>
            </a:r>
            <a:r>
              <a:rPr lang="ru-RU" sz="2400" dirty="0" err="1"/>
              <a:t>неефективній</a:t>
            </a:r>
            <a:r>
              <a:rPr lang="ru-RU" sz="2400" dirty="0"/>
              <a:t> </a:t>
            </a:r>
            <a:r>
              <a:rPr lang="ru-RU" sz="2400" dirty="0" err="1"/>
              <a:t>політиці</a:t>
            </a:r>
            <a:r>
              <a:rPr lang="ru-RU" sz="2400" dirty="0"/>
              <a:t> </a:t>
            </a:r>
            <a:r>
              <a:rPr lang="ru-RU" sz="2400" dirty="0" err="1"/>
              <a:t>профілактики</a:t>
            </a:r>
            <a:r>
              <a:rPr lang="ru-RU" sz="2400" dirty="0"/>
              <a:t> </a:t>
            </a:r>
            <a:r>
              <a:rPr lang="ru-RU" sz="2400" dirty="0" err="1"/>
              <a:t>відповідних</a:t>
            </a:r>
            <a:r>
              <a:rPr lang="ru-RU" sz="2400" dirty="0"/>
              <a:t> </a:t>
            </a:r>
            <a:r>
              <a:rPr lang="ru-RU" sz="2400" dirty="0" err="1"/>
              <a:t>явищ</a:t>
            </a:r>
            <a:r>
              <a:rPr lang="ru-RU" sz="2400" dirty="0"/>
              <a:t> у </a:t>
            </a:r>
            <a:r>
              <a:rPr lang="ru-RU" sz="2400" dirty="0" err="1"/>
              <a:t>молодіжному</a:t>
            </a:r>
            <a:r>
              <a:rPr lang="ru-RU" sz="2400" dirty="0"/>
              <a:t> </a:t>
            </a:r>
            <a:r>
              <a:rPr lang="ru-RU" sz="2400" dirty="0" err="1"/>
              <a:t>середовищі</a:t>
            </a:r>
            <a:r>
              <a:rPr lang="ru-RU" sz="2400" dirty="0"/>
              <a:t>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269" y="1852029"/>
            <a:ext cx="6406026" cy="4148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272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168" y="374701"/>
            <a:ext cx="4622710" cy="536255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dirty="0" err="1" smtClean="0"/>
              <a:t>Об’єктами</a:t>
            </a:r>
            <a:r>
              <a:rPr lang="ru-RU" sz="4000" dirty="0" smtClean="0"/>
              <a:t> </a:t>
            </a:r>
            <a:r>
              <a:rPr lang="ru-RU" sz="4000" dirty="0" err="1"/>
              <a:t>ксенофобії</a:t>
            </a:r>
            <a:r>
              <a:rPr lang="ru-RU" sz="4000" dirty="0"/>
              <a:t> </a:t>
            </a:r>
            <a:r>
              <a:rPr lang="ru-RU" sz="4000" dirty="0" err="1"/>
              <a:t>можуть</a:t>
            </a:r>
            <a:r>
              <a:rPr lang="ru-RU" sz="4000" dirty="0"/>
              <a:t> бути як </a:t>
            </a:r>
            <a:r>
              <a:rPr lang="ru-RU" sz="4000" dirty="0" err="1"/>
              <a:t>конкретні</a:t>
            </a:r>
            <a:r>
              <a:rPr lang="ru-RU" sz="4000" dirty="0"/>
              <a:t> </a:t>
            </a:r>
            <a:r>
              <a:rPr lang="ru-RU" sz="4000" dirty="0" err="1"/>
              <a:t>групи</a:t>
            </a:r>
            <a:r>
              <a:rPr lang="ru-RU" sz="4000" dirty="0"/>
              <a:t> – </a:t>
            </a:r>
            <a:r>
              <a:rPr lang="ru-RU" sz="4000" dirty="0" err="1"/>
              <a:t>представники</a:t>
            </a:r>
            <a:r>
              <a:rPr lang="ru-RU" sz="4000" dirty="0"/>
              <a:t> </a:t>
            </a:r>
            <a:r>
              <a:rPr lang="ru-RU" sz="4000" dirty="0" err="1"/>
              <a:t>чужої</a:t>
            </a:r>
            <a:r>
              <a:rPr lang="ru-RU" sz="4000" dirty="0"/>
              <a:t> </a:t>
            </a:r>
            <a:r>
              <a:rPr lang="ru-RU" sz="4000" dirty="0" err="1"/>
              <a:t>релігії</a:t>
            </a:r>
            <a:r>
              <a:rPr lang="ru-RU" sz="4000" dirty="0"/>
              <a:t>, </a:t>
            </a:r>
            <a:r>
              <a:rPr lang="ru-RU" sz="4000" dirty="0" err="1"/>
              <a:t>раси</a:t>
            </a:r>
            <a:r>
              <a:rPr lang="ru-RU" sz="4000" dirty="0"/>
              <a:t>, </a:t>
            </a:r>
            <a:r>
              <a:rPr lang="ru-RU" sz="4000" dirty="0" err="1"/>
              <a:t>нації</a:t>
            </a:r>
            <a:r>
              <a:rPr lang="ru-RU" sz="4000" dirty="0"/>
              <a:t>, </a:t>
            </a:r>
            <a:r>
              <a:rPr lang="ru-RU" sz="4000" dirty="0" err="1"/>
              <a:t>держави</a:t>
            </a:r>
            <a:r>
              <a:rPr lang="ru-RU" sz="4000" dirty="0"/>
              <a:t> </a:t>
            </a:r>
            <a:r>
              <a:rPr lang="ru-RU" sz="4000" dirty="0" err="1"/>
              <a:t>тощо</a:t>
            </a:r>
            <a:r>
              <a:rPr lang="ru-RU" sz="4000" dirty="0"/>
              <a:t>, так і </a:t>
            </a:r>
            <a:r>
              <a:rPr lang="ru-RU" sz="4000" dirty="0" err="1"/>
              <a:t>всі</a:t>
            </a:r>
            <a:r>
              <a:rPr lang="ru-RU" sz="4000" dirty="0"/>
              <a:t> «</a:t>
            </a:r>
            <a:r>
              <a:rPr lang="ru-RU" sz="4000" dirty="0" err="1"/>
              <a:t>чужі</a:t>
            </a:r>
            <a:r>
              <a:rPr lang="ru-RU" sz="4000" dirty="0"/>
              <a:t>».</a:t>
            </a:r>
          </a:p>
          <a:p>
            <a:pPr marL="45720" indent="0">
              <a:buNone/>
            </a:pP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407" y="374701"/>
            <a:ext cx="6422218" cy="536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8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681" y="283503"/>
            <a:ext cx="3228723" cy="5726249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2600" dirty="0"/>
              <a:t>До </a:t>
            </a:r>
            <a:r>
              <a:rPr lang="ru-RU" sz="2600" dirty="0" err="1"/>
              <a:t>основних</a:t>
            </a:r>
            <a:r>
              <a:rPr lang="ru-RU" sz="2600" dirty="0"/>
              <a:t> </a:t>
            </a:r>
            <a:r>
              <a:rPr lang="ru-RU" sz="2600" dirty="0" err="1" smtClean="0"/>
              <a:t>видів</a:t>
            </a:r>
            <a:r>
              <a:rPr lang="ru-RU" sz="2600" dirty="0" smtClean="0"/>
              <a:t> </a:t>
            </a:r>
            <a:r>
              <a:rPr lang="uk-UA" sz="2600" dirty="0" smtClean="0"/>
              <a:t>ксенофобії</a:t>
            </a:r>
            <a:r>
              <a:rPr lang="ru-RU" sz="2600" dirty="0" smtClean="0"/>
              <a:t> </a:t>
            </a:r>
            <a:r>
              <a:rPr lang="ru-RU" sz="2600" dirty="0"/>
              <a:t>належать: </a:t>
            </a:r>
            <a:r>
              <a:rPr lang="ru-RU" sz="2600" dirty="0" err="1"/>
              <a:t>релігійна</a:t>
            </a:r>
            <a:r>
              <a:rPr lang="ru-RU" sz="2600" dirty="0"/>
              <a:t>, </a:t>
            </a:r>
            <a:r>
              <a:rPr lang="ru-RU" sz="2600" dirty="0" err="1"/>
              <a:t>етнічна</a:t>
            </a:r>
            <a:r>
              <a:rPr lang="ru-RU" sz="2600" dirty="0"/>
              <a:t> і «</a:t>
            </a:r>
            <a:r>
              <a:rPr lang="ru-RU" sz="2600" dirty="0" err="1"/>
              <a:t>міжцивілізаційна</a:t>
            </a:r>
            <a:r>
              <a:rPr lang="ru-RU" sz="2600" dirty="0"/>
              <a:t>» (по </a:t>
            </a:r>
            <a:r>
              <a:rPr lang="ru-RU" sz="2600" dirty="0" err="1"/>
              <a:t>відношенню</a:t>
            </a:r>
            <a:r>
              <a:rPr lang="ru-RU" sz="2600" dirty="0"/>
              <a:t> до </a:t>
            </a:r>
            <a:r>
              <a:rPr lang="ru-RU" sz="2600" dirty="0" err="1"/>
              <a:t>інших</a:t>
            </a:r>
            <a:r>
              <a:rPr lang="ru-RU" sz="2600" dirty="0"/>
              <a:t> культур і </a:t>
            </a:r>
            <a:r>
              <a:rPr lang="ru-RU" sz="2600" dirty="0" err="1"/>
              <a:t>цілих</a:t>
            </a:r>
            <a:r>
              <a:rPr lang="ru-RU" sz="2600" dirty="0"/>
              <a:t> </a:t>
            </a:r>
            <a:r>
              <a:rPr lang="ru-RU" sz="2600" dirty="0" err="1"/>
              <a:t>груп</a:t>
            </a:r>
            <a:r>
              <a:rPr lang="ru-RU" sz="2600" dirty="0"/>
              <a:t> </a:t>
            </a:r>
            <a:r>
              <a:rPr lang="ru-RU" sz="2600" dirty="0" err="1"/>
              <a:t>країн</a:t>
            </a:r>
            <a:r>
              <a:rPr lang="ru-RU" sz="2600" dirty="0"/>
              <a:t>). </a:t>
            </a:r>
            <a:r>
              <a:rPr lang="ru-RU" sz="2600" dirty="0" err="1"/>
              <a:t>Бувають</a:t>
            </a:r>
            <a:r>
              <a:rPr lang="ru-RU" sz="2600" dirty="0"/>
              <a:t>, </a:t>
            </a:r>
            <a:r>
              <a:rPr lang="ru-RU" sz="2600" dirty="0" err="1"/>
              <a:t>звичайно</a:t>
            </a:r>
            <a:r>
              <a:rPr lang="ru-RU" sz="2600" dirty="0"/>
              <a:t>, і </a:t>
            </a:r>
            <a:r>
              <a:rPr lang="ru-RU" sz="2600" dirty="0" err="1"/>
              <a:t>інші</a:t>
            </a:r>
            <a:r>
              <a:rPr lang="ru-RU" sz="2600" dirty="0"/>
              <a:t> </a:t>
            </a:r>
            <a:r>
              <a:rPr lang="ru-RU" sz="2600" dirty="0" err="1"/>
              <a:t>види</a:t>
            </a:r>
            <a:r>
              <a:rPr lang="ru-RU" sz="2600" dirty="0"/>
              <a:t> </a:t>
            </a:r>
            <a:r>
              <a:rPr lang="ru-RU" sz="2600" dirty="0" err="1"/>
              <a:t>ксенофобії</a:t>
            </a:r>
            <a:r>
              <a:rPr lang="ru-RU" sz="2600" dirty="0"/>
              <a:t>. </a:t>
            </a:r>
            <a:r>
              <a:rPr lang="ru-RU" sz="2600" dirty="0" err="1"/>
              <a:t>Наприклад</a:t>
            </a:r>
            <a:r>
              <a:rPr lang="ru-RU" sz="2600" dirty="0"/>
              <a:t>, по </a:t>
            </a:r>
            <a:r>
              <a:rPr lang="ru-RU" sz="2600" dirty="0" err="1"/>
              <a:t>відношенню</a:t>
            </a:r>
            <a:r>
              <a:rPr lang="ru-RU" sz="2600" dirty="0"/>
              <a:t> до </a:t>
            </a:r>
            <a:r>
              <a:rPr lang="ru-RU" sz="2600" dirty="0" err="1"/>
              <a:t>сексуальних</a:t>
            </a:r>
            <a:r>
              <a:rPr lang="ru-RU" sz="2600" dirty="0"/>
              <a:t> </a:t>
            </a:r>
            <a:r>
              <a:rPr lang="ru-RU" sz="2600" dirty="0" err="1"/>
              <a:t>меншин</a:t>
            </a:r>
            <a:r>
              <a:rPr lang="ru-RU" sz="2600" dirty="0"/>
              <a:t>. Разом з </a:t>
            </a:r>
            <a:r>
              <a:rPr lang="ru-RU" sz="2600" dirty="0" err="1"/>
              <a:t>тим</a:t>
            </a:r>
            <a:r>
              <a:rPr lang="ru-RU" sz="2600" dirty="0"/>
              <a:t> </a:t>
            </a:r>
            <a:r>
              <a:rPr lang="ru-RU" sz="2600" dirty="0" err="1"/>
              <a:t>кожен</a:t>
            </a:r>
            <a:r>
              <a:rPr lang="ru-RU" sz="2600" dirty="0"/>
              <a:t> з </a:t>
            </a:r>
            <a:r>
              <a:rPr lang="ru-RU" sz="2600" dirty="0" err="1"/>
              <a:t>видів</a:t>
            </a:r>
            <a:r>
              <a:rPr lang="ru-RU" sz="2600" dirty="0"/>
              <a:t> </a:t>
            </a:r>
            <a:r>
              <a:rPr lang="ru-RU" sz="2600" dirty="0" err="1"/>
              <a:t>має</a:t>
            </a:r>
            <a:r>
              <a:rPr lang="ru-RU" sz="2600" dirty="0"/>
              <a:t> </a:t>
            </a:r>
            <a:r>
              <a:rPr lang="ru-RU" sz="2600" dirty="0" err="1"/>
              <a:t>свої</a:t>
            </a:r>
            <a:r>
              <a:rPr lang="ru-RU" sz="2600" dirty="0"/>
              <a:t> </a:t>
            </a:r>
            <a:r>
              <a:rPr lang="ru-RU" sz="2600" dirty="0" err="1"/>
              <a:t>підвиди</a:t>
            </a:r>
            <a:r>
              <a:rPr lang="ru-RU" sz="2600" dirty="0"/>
              <a:t>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178" y="572187"/>
            <a:ext cx="8156522" cy="5148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641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816" y="4560667"/>
            <a:ext cx="11217499" cy="1634071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ru-RU" sz="3500" dirty="0"/>
              <a:t>Одним </a:t>
            </a:r>
            <a:r>
              <a:rPr lang="ru-RU" sz="3500" dirty="0" err="1"/>
              <a:t>із</a:t>
            </a:r>
            <a:r>
              <a:rPr lang="ru-RU" sz="3500" dirty="0"/>
              <a:t> </a:t>
            </a:r>
            <a:r>
              <a:rPr lang="ru-RU" sz="3500" dirty="0" err="1"/>
              <a:t>проявів</a:t>
            </a:r>
            <a:r>
              <a:rPr lang="ru-RU" sz="3500" dirty="0"/>
              <a:t> </a:t>
            </a:r>
            <a:r>
              <a:rPr lang="ru-RU" sz="3500" dirty="0" err="1"/>
              <a:t>ксенофобії</a:t>
            </a:r>
            <a:r>
              <a:rPr lang="ru-RU" sz="3500" dirty="0"/>
              <a:t> є </a:t>
            </a:r>
            <a:r>
              <a:rPr lang="ru-RU" sz="3500" dirty="0" err="1"/>
              <a:t>дискримінація</a:t>
            </a:r>
            <a:r>
              <a:rPr lang="ru-RU" sz="3500" dirty="0"/>
              <a:t>. </a:t>
            </a:r>
            <a:r>
              <a:rPr lang="ru-RU" sz="3500" dirty="0" err="1"/>
              <a:t>Це</a:t>
            </a:r>
            <a:r>
              <a:rPr lang="ru-RU" sz="3500" dirty="0"/>
              <a:t> </a:t>
            </a:r>
            <a:r>
              <a:rPr lang="ru-RU" sz="3500" dirty="0" err="1"/>
              <a:t>позбавлення</a:t>
            </a:r>
            <a:r>
              <a:rPr lang="ru-RU" sz="3500" dirty="0"/>
              <a:t> </a:t>
            </a:r>
            <a:r>
              <a:rPr lang="ru-RU" sz="3500" dirty="0" err="1"/>
              <a:t>окремих</a:t>
            </a:r>
            <a:r>
              <a:rPr lang="ru-RU" sz="3500" dirty="0"/>
              <a:t> </a:t>
            </a:r>
            <a:r>
              <a:rPr lang="ru-RU" sz="3500" dirty="0" err="1"/>
              <a:t>осіб</a:t>
            </a:r>
            <a:r>
              <a:rPr lang="ru-RU" sz="3500" dirty="0"/>
              <a:t>, </a:t>
            </a:r>
            <a:r>
              <a:rPr lang="ru-RU" sz="3500" dirty="0" err="1"/>
              <a:t>груп</a:t>
            </a:r>
            <a:r>
              <a:rPr lang="ru-RU" sz="3500" dirty="0"/>
              <a:t> </a:t>
            </a:r>
            <a:r>
              <a:rPr lang="ru-RU" sz="3500" dirty="0" err="1"/>
              <a:t>або</a:t>
            </a:r>
            <a:r>
              <a:rPr lang="ru-RU" sz="3500" dirty="0"/>
              <a:t> </a:t>
            </a:r>
            <a:r>
              <a:rPr lang="ru-RU" sz="3500" dirty="0" err="1"/>
              <a:t>цілих</a:t>
            </a:r>
            <a:r>
              <a:rPr lang="ru-RU" sz="3500" dirty="0"/>
              <a:t> </a:t>
            </a:r>
            <a:r>
              <a:rPr lang="ru-RU" sz="3500" dirty="0" err="1"/>
              <a:t>співтовариств</a:t>
            </a:r>
            <a:r>
              <a:rPr lang="ru-RU" sz="3500" dirty="0"/>
              <a:t> </a:t>
            </a:r>
            <a:r>
              <a:rPr lang="ru-RU" sz="3500" dirty="0" err="1"/>
              <a:t>рівних</a:t>
            </a:r>
            <a:r>
              <a:rPr lang="ru-RU" sz="3500" dirty="0"/>
              <a:t> </a:t>
            </a:r>
            <a:r>
              <a:rPr lang="ru-RU" sz="3500" dirty="0" err="1"/>
              <a:t>соціальних</a:t>
            </a:r>
            <a:r>
              <a:rPr lang="ru-RU" sz="3500" dirty="0"/>
              <a:t>, </a:t>
            </a:r>
            <a:r>
              <a:rPr lang="ru-RU" sz="3500" dirty="0" err="1"/>
              <a:t>політичних</a:t>
            </a:r>
            <a:r>
              <a:rPr lang="ru-RU" sz="3500" dirty="0"/>
              <a:t> </a:t>
            </a:r>
            <a:r>
              <a:rPr lang="ru-RU" sz="3500" dirty="0" err="1"/>
              <a:t>або</a:t>
            </a:r>
            <a:r>
              <a:rPr lang="ru-RU" sz="3500" dirty="0"/>
              <a:t> </a:t>
            </a:r>
            <a:r>
              <a:rPr lang="ru-RU" sz="3500" dirty="0" err="1"/>
              <a:t>економічних</a:t>
            </a:r>
            <a:r>
              <a:rPr lang="ru-RU" sz="3500" dirty="0"/>
              <a:t> прав; </a:t>
            </a:r>
            <a:r>
              <a:rPr lang="ru-RU" sz="3500" dirty="0" err="1"/>
              <a:t>переслідування</a:t>
            </a:r>
            <a:r>
              <a:rPr lang="ru-RU" sz="3500" dirty="0"/>
              <a:t> через </a:t>
            </a:r>
            <a:r>
              <a:rPr lang="ru-RU" sz="3500" dirty="0" err="1"/>
              <a:t>етнічне</a:t>
            </a:r>
            <a:r>
              <a:rPr lang="ru-RU" sz="3500" dirty="0"/>
              <a:t> </a:t>
            </a:r>
            <a:r>
              <a:rPr lang="ru-RU" sz="3500" dirty="0" err="1"/>
              <a:t>походження</a:t>
            </a:r>
            <a:r>
              <a:rPr lang="ru-RU" sz="3500" dirty="0"/>
              <a:t>, </a:t>
            </a:r>
            <a:r>
              <a:rPr lang="ru-RU" sz="3500" dirty="0" err="1"/>
              <a:t>нераціональність</a:t>
            </a:r>
            <a:r>
              <a:rPr lang="ru-RU" sz="3500" dirty="0"/>
              <a:t>, </a:t>
            </a:r>
            <a:r>
              <a:rPr lang="ru-RU" sz="3500" dirty="0" err="1"/>
              <a:t>світогляд</a:t>
            </a:r>
            <a:r>
              <a:rPr lang="ru-RU" sz="3500" dirty="0"/>
              <a:t> </a:t>
            </a:r>
            <a:r>
              <a:rPr lang="ru-RU" sz="3500" dirty="0" err="1"/>
              <a:t>або</a:t>
            </a:r>
            <a:r>
              <a:rPr lang="ru-RU" sz="3500" dirty="0"/>
              <a:t> </a:t>
            </a:r>
            <a:r>
              <a:rPr lang="ru-RU" sz="3500" dirty="0" err="1"/>
              <a:t>інші</a:t>
            </a:r>
            <a:r>
              <a:rPr lang="ru-RU" sz="3500" dirty="0"/>
              <a:t> </a:t>
            </a:r>
            <a:r>
              <a:rPr lang="ru-RU" sz="3500" dirty="0" err="1"/>
              <a:t>соціальні</a:t>
            </a:r>
            <a:r>
              <a:rPr lang="ru-RU" sz="3500" dirty="0"/>
              <a:t> </a:t>
            </a:r>
            <a:r>
              <a:rPr lang="ru-RU" sz="3500" dirty="0" err="1"/>
              <a:t>чинники</a:t>
            </a:r>
            <a:r>
              <a:rPr lang="ru-RU" sz="3500" dirty="0"/>
              <a:t>. </a:t>
            </a:r>
            <a:r>
              <a:rPr lang="ru-RU" sz="3500" dirty="0" err="1"/>
              <a:t>Акти</a:t>
            </a:r>
            <a:r>
              <a:rPr lang="ru-RU" sz="3500" dirty="0"/>
              <a:t> </a:t>
            </a:r>
            <a:r>
              <a:rPr lang="ru-RU" sz="3500" dirty="0" err="1"/>
              <a:t>дискримінації</a:t>
            </a:r>
            <a:r>
              <a:rPr lang="ru-RU" sz="3500" dirty="0"/>
              <a:t> </a:t>
            </a:r>
            <a:r>
              <a:rPr lang="ru-RU" sz="3500" dirty="0" err="1"/>
              <a:t>можуть</a:t>
            </a:r>
            <a:r>
              <a:rPr lang="ru-RU" sz="3500" dirty="0"/>
              <a:t> </a:t>
            </a:r>
            <a:r>
              <a:rPr lang="ru-RU" sz="3500" dirty="0" err="1"/>
              <a:t>отримати</a:t>
            </a:r>
            <a:r>
              <a:rPr lang="ru-RU" sz="3500" dirty="0"/>
              <a:t> </a:t>
            </a:r>
            <a:r>
              <a:rPr lang="ru-RU" sz="3500" dirty="0" err="1"/>
              <a:t>загальне</a:t>
            </a:r>
            <a:r>
              <a:rPr lang="ru-RU" sz="3500" dirty="0"/>
              <a:t> </a:t>
            </a:r>
            <a:r>
              <a:rPr lang="ru-RU" sz="3500" dirty="0" err="1"/>
              <a:t>поширення</a:t>
            </a:r>
            <a:r>
              <a:rPr lang="ru-RU" sz="3500" dirty="0"/>
              <a:t>, </a:t>
            </a:r>
            <a:r>
              <a:rPr lang="ru-RU" sz="3500" dirty="0" err="1"/>
              <a:t>виконуватися</a:t>
            </a:r>
            <a:r>
              <a:rPr lang="ru-RU" sz="3500" dirty="0"/>
              <a:t> </a:t>
            </a:r>
            <a:r>
              <a:rPr lang="ru-RU" sz="3500" dirty="0" err="1"/>
              <a:t>відкрито</a:t>
            </a:r>
            <a:r>
              <a:rPr lang="ru-RU" sz="3500" dirty="0"/>
              <a:t> </a:t>
            </a:r>
            <a:r>
              <a:rPr lang="ru-RU" sz="3500" dirty="0" err="1"/>
              <a:t>або</a:t>
            </a:r>
            <a:r>
              <a:rPr lang="ru-RU" sz="3500" dirty="0"/>
              <a:t> </a:t>
            </a:r>
            <a:r>
              <a:rPr lang="ru-RU" sz="3500" dirty="0" err="1"/>
              <a:t>анонімно</a:t>
            </a:r>
            <a:r>
              <a:rPr lang="ru-RU" sz="3500" dirty="0"/>
              <a:t>, </a:t>
            </a:r>
            <a:r>
              <a:rPr lang="ru-RU" sz="3500" dirty="0" err="1"/>
              <a:t>це</a:t>
            </a:r>
            <a:r>
              <a:rPr lang="ru-RU" sz="3500" dirty="0"/>
              <a:t> </a:t>
            </a:r>
            <a:r>
              <a:rPr lang="ru-RU" sz="3500" dirty="0" err="1"/>
              <a:t>можуть</a:t>
            </a:r>
            <a:r>
              <a:rPr lang="ru-RU" sz="3500" dirty="0"/>
              <a:t> бути як </a:t>
            </a:r>
            <a:r>
              <a:rPr lang="ru-RU" sz="3500" dirty="0" err="1"/>
              <a:t>поодинокі</a:t>
            </a:r>
            <a:r>
              <a:rPr lang="ru-RU" sz="3500" dirty="0"/>
              <a:t>, так і  </a:t>
            </a:r>
            <a:r>
              <a:rPr lang="ru-RU" sz="3500" dirty="0" err="1"/>
              <a:t>систематичні</a:t>
            </a:r>
            <a:r>
              <a:rPr lang="ru-RU" sz="3500" dirty="0"/>
              <a:t> </a:t>
            </a:r>
            <a:r>
              <a:rPr lang="ru-RU" sz="3500" dirty="0" err="1"/>
              <a:t>випадки</a:t>
            </a:r>
            <a:r>
              <a:rPr lang="ru-RU" sz="3500" dirty="0"/>
              <a:t>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369" y="217869"/>
            <a:ext cx="8014391" cy="4342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66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629" y="382912"/>
            <a:ext cx="11293055" cy="227938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 err="1"/>
              <a:t>Расова</a:t>
            </a:r>
            <a:r>
              <a:rPr lang="ru-RU" sz="2400" dirty="0"/>
              <a:t> </a:t>
            </a:r>
            <a:r>
              <a:rPr lang="ru-RU" sz="2400" dirty="0" err="1"/>
              <a:t>дискримінація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будь-яке </a:t>
            </a:r>
            <a:r>
              <a:rPr lang="ru-RU" sz="2400" dirty="0" err="1"/>
              <a:t>розрізнення</a:t>
            </a:r>
            <a:r>
              <a:rPr lang="ru-RU" sz="2400" dirty="0"/>
              <a:t>, </a:t>
            </a:r>
            <a:r>
              <a:rPr lang="ru-RU" sz="2400" dirty="0" err="1"/>
              <a:t>виняток</a:t>
            </a:r>
            <a:r>
              <a:rPr lang="ru-RU" sz="2400" dirty="0"/>
              <a:t>, </a:t>
            </a:r>
            <a:r>
              <a:rPr lang="ru-RU" sz="2400" dirty="0" err="1"/>
              <a:t>обмеження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перевага</a:t>
            </a:r>
            <a:r>
              <a:rPr lang="ru-RU" sz="2400" dirty="0"/>
              <a:t>, </a:t>
            </a:r>
            <a:r>
              <a:rPr lang="ru-RU" sz="2400" dirty="0" err="1"/>
              <a:t>засновані</a:t>
            </a:r>
            <a:r>
              <a:rPr lang="ru-RU" sz="2400" dirty="0"/>
              <a:t> на </a:t>
            </a:r>
            <a:r>
              <a:rPr lang="ru-RU" sz="2400" dirty="0" err="1"/>
              <a:t>ознаках</a:t>
            </a:r>
            <a:r>
              <a:rPr lang="ru-RU" sz="2400" dirty="0"/>
              <a:t> </a:t>
            </a:r>
            <a:r>
              <a:rPr lang="ru-RU" sz="2400" dirty="0" err="1"/>
              <a:t>раси</a:t>
            </a:r>
            <a:r>
              <a:rPr lang="ru-RU" sz="2400" dirty="0"/>
              <a:t>, </a:t>
            </a:r>
            <a:r>
              <a:rPr lang="ru-RU" sz="2400" dirty="0" err="1"/>
              <a:t>кольору</a:t>
            </a:r>
            <a:r>
              <a:rPr lang="ru-RU" sz="2400" dirty="0"/>
              <a:t> </a:t>
            </a:r>
            <a:r>
              <a:rPr lang="ru-RU" sz="2400" dirty="0" err="1"/>
              <a:t>шкіри</a:t>
            </a:r>
            <a:r>
              <a:rPr lang="ru-RU" sz="2400" dirty="0"/>
              <a:t>, </a:t>
            </a:r>
            <a:r>
              <a:rPr lang="ru-RU" sz="2400" dirty="0" err="1"/>
              <a:t>громадянства</a:t>
            </a:r>
            <a:r>
              <a:rPr lang="ru-RU" sz="2400" dirty="0"/>
              <a:t>, родового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етнічного</a:t>
            </a:r>
            <a:r>
              <a:rPr lang="ru-RU" sz="2400" dirty="0"/>
              <a:t> </a:t>
            </a:r>
            <a:r>
              <a:rPr lang="ru-RU" sz="2400" dirty="0" err="1"/>
              <a:t>походження</a:t>
            </a:r>
            <a:r>
              <a:rPr lang="ru-RU" sz="2400" dirty="0"/>
              <a:t>, метою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наслідком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є </a:t>
            </a:r>
            <a:r>
              <a:rPr lang="ru-RU" sz="2400" dirty="0" err="1"/>
              <a:t>скасування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применшення</a:t>
            </a:r>
            <a:r>
              <a:rPr lang="ru-RU" sz="2400" dirty="0"/>
              <a:t> </a:t>
            </a:r>
            <a:r>
              <a:rPr lang="ru-RU" sz="2400" dirty="0" err="1"/>
              <a:t>визнання</a:t>
            </a:r>
            <a:r>
              <a:rPr lang="ru-RU" sz="2400" dirty="0"/>
              <a:t>,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здійснення</a:t>
            </a:r>
            <a:r>
              <a:rPr lang="ru-RU" sz="2400" dirty="0"/>
              <a:t> на </a:t>
            </a:r>
            <a:r>
              <a:rPr lang="ru-RU" sz="2400" dirty="0" err="1"/>
              <a:t>рівних</a:t>
            </a:r>
            <a:r>
              <a:rPr lang="ru-RU" sz="2400" dirty="0"/>
              <a:t> засадах прав </a:t>
            </a:r>
            <a:r>
              <a:rPr lang="ru-RU" sz="2400" dirty="0" err="1"/>
              <a:t>людини</a:t>
            </a:r>
            <a:r>
              <a:rPr lang="ru-RU" sz="2400" dirty="0"/>
              <a:t> та </a:t>
            </a:r>
            <a:r>
              <a:rPr lang="ru-RU" sz="2400" dirty="0" err="1"/>
              <a:t>основних</a:t>
            </a:r>
            <a:r>
              <a:rPr lang="ru-RU" sz="2400" dirty="0"/>
              <a:t> свобод у </a:t>
            </a:r>
            <a:r>
              <a:rPr lang="ru-RU" sz="2400" dirty="0" err="1"/>
              <a:t>політичній</a:t>
            </a:r>
            <a:r>
              <a:rPr lang="ru-RU" sz="2400" dirty="0"/>
              <a:t>, </a:t>
            </a:r>
            <a:r>
              <a:rPr lang="ru-RU" sz="2400" dirty="0" err="1"/>
              <a:t>економічній</a:t>
            </a:r>
            <a:r>
              <a:rPr lang="ru-RU" sz="2400" dirty="0"/>
              <a:t>, </a:t>
            </a:r>
            <a:r>
              <a:rPr lang="ru-RU" sz="2400" dirty="0" err="1"/>
              <a:t>соціальній</a:t>
            </a:r>
            <a:r>
              <a:rPr lang="ru-RU" sz="2400" dirty="0"/>
              <a:t>, </a:t>
            </a:r>
            <a:r>
              <a:rPr lang="ru-RU" sz="2400" dirty="0" err="1"/>
              <a:t>культурній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будь-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галузях</a:t>
            </a:r>
            <a:r>
              <a:rPr lang="ru-RU" sz="2400" dirty="0"/>
              <a:t> </a:t>
            </a:r>
            <a:r>
              <a:rPr lang="ru-RU" sz="2400" dirty="0" err="1"/>
              <a:t>суспільного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98" y="2499875"/>
            <a:ext cx="5021043" cy="4016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2970" y="2683432"/>
            <a:ext cx="4845892" cy="3667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307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630" y="4354605"/>
            <a:ext cx="11344570" cy="4142232"/>
          </a:xfrm>
        </p:spPr>
        <p:txBody>
          <a:bodyPr/>
          <a:lstStyle/>
          <a:p>
            <a:pPr marL="45720" indent="0">
              <a:buNone/>
            </a:pP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руйнівною</a:t>
            </a:r>
            <a:r>
              <a:rPr lang="ru-RU" dirty="0"/>
              <a:t> формою </a:t>
            </a:r>
            <a:r>
              <a:rPr lang="ru-RU" dirty="0" err="1"/>
              <a:t>упередження</a:t>
            </a:r>
            <a:r>
              <a:rPr lang="ru-RU" dirty="0"/>
              <a:t> є расизм – </a:t>
            </a:r>
            <a:r>
              <a:rPr lang="ru-RU" dirty="0" err="1"/>
              <a:t>переконання</a:t>
            </a:r>
            <a:r>
              <a:rPr lang="ru-RU" dirty="0"/>
              <a:t> у тому, </a:t>
            </a:r>
            <a:r>
              <a:rPr lang="ru-RU" dirty="0" err="1"/>
              <a:t>що</a:t>
            </a:r>
            <a:r>
              <a:rPr lang="ru-RU" dirty="0"/>
              <a:t> одна </a:t>
            </a:r>
            <a:r>
              <a:rPr lang="ru-RU" dirty="0" err="1"/>
              <a:t>расова</a:t>
            </a:r>
            <a:r>
              <a:rPr lang="ru-RU" dirty="0"/>
              <a:t> </a:t>
            </a:r>
            <a:r>
              <a:rPr lang="ru-RU" dirty="0" err="1"/>
              <a:t>категорія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</a:t>
            </a:r>
            <a:r>
              <a:rPr lang="ru-RU" dirty="0" err="1"/>
              <a:t>краща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гірша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. Расизм-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дискримінація</a:t>
            </a:r>
            <a:r>
              <a:rPr lang="ru-RU" dirty="0"/>
              <a:t> </a:t>
            </a:r>
            <a:r>
              <a:rPr lang="ru-RU" dirty="0" err="1"/>
              <a:t>особистостей</a:t>
            </a:r>
            <a:r>
              <a:rPr lang="ru-RU" dirty="0"/>
              <a:t>, </a:t>
            </a:r>
            <a:r>
              <a:rPr lang="ru-RU" dirty="0" err="1"/>
              <a:t>суспільних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</a:t>
            </a:r>
            <a:r>
              <a:rPr lang="ru-RU" dirty="0" err="1"/>
              <a:t>політика</a:t>
            </a:r>
            <a:r>
              <a:rPr lang="ru-RU" dirty="0"/>
              <a:t> </a:t>
            </a:r>
            <a:r>
              <a:rPr lang="ru-RU" dirty="0" err="1"/>
              <a:t>переслідувань</a:t>
            </a:r>
            <a:r>
              <a:rPr lang="ru-RU" dirty="0"/>
              <a:t>, </a:t>
            </a:r>
            <a:r>
              <a:rPr lang="ru-RU" dirty="0" err="1"/>
              <a:t>принижень</a:t>
            </a:r>
            <a:r>
              <a:rPr lang="ru-RU" dirty="0"/>
              <a:t>, </a:t>
            </a:r>
            <a:r>
              <a:rPr lang="ru-RU" dirty="0" err="1"/>
              <a:t>насильства</a:t>
            </a:r>
            <a:r>
              <a:rPr lang="ru-RU" dirty="0"/>
              <a:t>, </a:t>
            </a:r>
            <a:r>
              <a:rPr lang="ru-RU" dirty="0" err="1"/>
              <a:t>нагнітання</a:t>
            </a:r>
            <a:r>
              <a:rPr lang="ru-RU" dirty="0"/>
              <a:t> </a:t>
            </a:r>
            <a:r>
              <a:rPr lang="ru-RU" dirty="0" err="1"/>
              <a:t>ворожнечі</a:t>
            </a:r>
            <a:r>
              <a:rPr lang="ru-RU" dirty="0"/>
              <a:t> та </a:t>
            </a:r>
            <a:r>
              <a:rPr lang="ru-RU" dirty="0" err="1"/>
              <a:t>неприязні</a:t>
            </a:r>
            <a:r>
              <a:rPr lang="ru-RU" dirty="0"/>
              <a:t>,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 за </a:t>
            </a:r>
            <a:r>
              <a:rPr lang="ru-RU" dirty="0" err="1"/>
              <a:t>ознакою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, </a:t>
            </a:r>
            <a:r>
              <a:rPr lang="ru-RU" dirty="0" err="1"/>
              <a:t>етнічною</a:t>
            </a:r>
            <a:r>
              <a:rPr lang="ru-RU" dirty="0"/>
              <a:t>, </a:t>
            </a:r>
            <a:r>
              <a:rPr lang="ru-RU" dirty="0" err="1"/>
              <a:t>релігійною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національною</a:t>
            </a:r>
            <a:r>
              <a:rPr lang="ru-RU" dirty="0"/>
              <a:t> </a:t>
            </a:r>
            <a:r>
              <a:rPr lang="ru-RU" dirty="0" err="1"/>
              <a:t>приналежністю</a:t>
            </a:r>
            <a:r>
              <a:rPr lang="ru-RU" dirty="0"/>
              <a:t>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432" y="250936"/>
            <a:ext cx="4048125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965" y="355360"/>
            <a:ext cx="3176922" cy="375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136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_16x9_TP102895251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E16EE38-BA49-42A4-A3E0-5172A4B1D0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TS102895256</Template>
  <TotalTime>0</TotalTime>
  <Words>562</Words>
  <Application>Microsoft Office PowerPoint</Application>
  <PresentationFormat>Широкоэкранный</PresentationFormat>
  <Paragraphs>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Georgia</vt:lpstr>
      <vt:lpstr>Ocean_16x9_TP102895251</vt:lpstr>
      <vt:lpstr>Ксенофобія-це страх або ненависть?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2013-12-11T16:37:34Z</dcterms:created>
  <dcterms:modified xsi:type="dcterms:W3CDTF">2013-12-11T17:56:21Z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TC028952569991</vt:lpwstr>
  </property>
</Properties>
</file>