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003" TargetMode="External"/><Relationship Id="rId13" Type="http://schemas.openxmlformats.org/officeDocument/2006/relationships/hyperlink" Target="http://uk.wikipedia.org/wiki/%D0%A1%D1%83%D0%B1%D0%BE%D1%82%D1%96%D0%B2_(%D0%A7%D0%B5%D1%80%D0%BA%D0%B0%D1%81%D1%8C%D0%BA%D0%B0_%D0%BE%D0%B1%D0%BB%D0%B0%D1%81%D1%82%D1%8C)" TargetMode="External"/><Relationship Id="rId18" Type="http://schemas.openxmlformats.org/officeDocument/2006/relationships/image" Target="../media/image11.jpeg"/><Relationship Id="rId26" Type="http://schemas.openxmlformats.org/officeDocument/2006/relationships/image" Target="../media/image19.jpeg"/><Relationship Id="rId3" Type="http://schemas.openxmlformats.org/officeDocument/2006/relationships/hyperlink" Target="http://uk.wikipedia.org/wiki/%D0%92%D0%BE%D0%BB%D0%BE%D0%B4%D0%B8%D0%BC%D0%B8%D1%80_%D0%92%D0%B5%D0%BB%D0%B8%D0%BA%D0%B8%D0%B9" TargetMode="External"/><Relationship Id="rId21" Type="http://schemas.openxmlformats.org/officeDocument/2006/relationships/image" Target="../media/image14.jpeg"/><Relationship Id="rId7" Type="http://schemas.openxmlformats.org/officeDocument/2006/relationships/hyperlink" Target="http://uk.wikipedia.org/wiki/15_%D0%BB%D0%B8%D0%BF%D0%BD%D1%8F" TargetMode="External"/><Relationship Id="rId12" Type="http://schemas.openxmlformats.org/officeDocument/2006/relationships/hyperlink" Target="http://uk.wikipedia.org/wiki/%D0%86%D0%BB%D0%BB%D1%96%D0%BD%D1%81%D1%8C%D0%BA%D0%B0_%D1%86%D0%B5%D1%80%D0%BA%D0%B2%D0%B0_(%D0%A1%D1%83%D0%B1%D0%BE%D1%82%D1%96%D0%B2)" TargetMode="External"/><Relationship Id="rId17" Type="http://schemas.openxmlformats.org/officeDocument/2006/relationships/hyperlink" Target="http://uk.wikipedia.org/wiki/%D0%9B%D1%8C%D0%B2%D1%96%D0%B2%D1%81%D1%8C%D0%BA%D0%B8%D0%B9_%D0%BE%D0%BF%D0%B5%D1%80%D0%BD%D0%B8%D0%B9_%D1%82%D0%B5%D0%B0%D1%82%D1%80" TargetMode="External"/><Relationship Id="rId25" Type="http://schemas.openxmlformats.org/officeDocument/2006/relationships/image" Target="../media/image18.jpeg"/><Relationship Id="rId2" Type="http://schemas.openxmlformats.org/officeDocument/2006/relationships/hyperlink" Target="http://uk.wikipedia.org/wiki/%D0%86%D1%81%D1%82%D0%BE%D1%80%D1%96%D1%8F_%D1%83%D0%BA%D1%80%D0%B0%D1%97%D0%BD%D1%81%D1%8C%D0%BA%D0%BE%D1%97_%D0%B3%D1%80%D0%B8%D0%B2%D0%BD%D1%96" TargetMode="External"/><Relationship Id="rId16" Type="http://schemas.openxmlformats.org/officeDocument/2006/relationships/hyperlink" Target="http://uk.wikipedia.org/wiki/%D0%86%D0%B2%D0%B0%D0%BD_%D0%A4%D1%80%D0%B0%D0%BD%D0%BA%D0%BE" TargetMode="External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1996" TargetMode="External"/><Relationship Id="rId11" Type="http://schemas.openxmlformats.org/officeDocument/2006/relationships/hyperlink" Target="http://uk.wikipedia.org/wiki/%D0%91%D0%BE%D0%B3%D0%B4%D0%B0%D0%BD_%D0%A5%D0%BC%D0%B5%D0%BB%D1%8C%D0%BD%D0%B8%D1%86%D1%8C%D0%BA%D0%B8%D0%B9" TargetMode="External"/><Relationship Id="rId24" Type="http://schemas.openxmlformats.org/officeDocument/2006/relationships/image" Target="../media/image17.jpeg"/><Relationship Id="rId5" Type="http://schemas.openxmlformats.org/officeDocument/2006/relationships/hyperlink" Target="http://uk.wikipedia.org/wiki/2_%D0%B2%D0%B5%D1%80%D0%B5%D1%81%D0%BD%D1%8F" TargetMode="External"/><Relationship Id="rId15" Type="http://schemas.openxmlformats.org/officeDocument/2006/relationships/hyperlink" Target="http://uk.wikipedia.org/wiki/%D0%9A%D0%B8%D1%94%D0%B2%D0%BE-%D0%9F%D0%B5%D1%87%D0%B5%D1%80%D1%81%D1%8C%D0%BA%D0%B0_%D0%BB%D0%B0%D0%B2%D1%80%D0%B0" TargetMode="External"/><Relationship Id="rId23" Type="http://schemas.openxmlformats.org/officeDocument/2006/relationships/image" Target="../media/image16.jpeg"/><Relationship Id="rId10" Type="http://schemas.openxmlformats.org/officeDocument/2006/relationships/hyperlink" Target="http://uk.wikipedia.org/wiki/%D0%9A%D0%B8%D1%97%D0%B2%D1%81%D1%8C%D0%BA%D0%B8%D0%B9_%D0%A1%D0%BE%D1%84%D1%96%D0%B9%D1%81%D1%8C%D0%BA%D0%B8%D0%B9_%D1%81%D0%BE%D0%B1%D0%BE%D1%80" TargetMode="External"/><Relationship Id="rId19" Type="http://schemas.openxmlformats.org/officeDocument/2006/relationships/image" Target="../media/image12.jpeg"/><Relationship Id="rId4" Type="http://schemas.openxmlformats.org/officeDocument/2006/relationships/hyperlink" Target="http://uk.wikipedia.org/wiki/%D0%A5%D0%B5%D1%80%D1%81%D0%BE%D0%BD%D0%B5%D1%81_%D0%A2%D0%B0%D0%B2%D1%80%D1%96%D0%B9%D1%81%D1%8C%D0%BA%D0%B8%D0%B9" TargetMode="External"/><Relationship Id="rId9" Type="http://schemas.openxmlformats.org/officeDocument/2006/relationships/hyperlink" Target="http://uk.wikipedia.org/wiki/%D0%AF%D1%80%D0%BE%D1%81%D0%BB%D0%B0%D0%B2_%D0%9C%D1%83%D0%B4%D1%80%D0%B8%D0%B9" TargetMode="External"/><Relationship Id="rId14" Type="http://schemas.openxmlformats.org/officeDocument/2006/relationships/hyperlink" Target="http://uk.wikipedia.org/wiki/%D0%86%D0%B2%D0%B0%D0%BD_%D0%9C%D0%B0%D0%B7%D0%B5%D0%BF%D0%B0" TargetMode="External"/><Relationship Id="rId22" Type="http://schemas.openxmlformats.org/officeDocument/2006/relationships/image" Target="../media/image15.jpeg"/><Relationship Id="rId27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k.wikipedia.org/wiki/%D0%93%D1%80%D0%B8%D0%B2%D0%BD%D1%8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Підготувала:</a:t>
            </a:r>
          </a:p>
          <a:p>
            <a:r>
              <a:rPr lang="uk-UA" dirty="0" smtClean="0"/>
              <a:t>Семенюк Наталія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uk-UA" dirty="0" smtClean="0"/>
              <a:t>Історія гривні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8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12753"/>
              </p:ext>
            </p:extLst>
          </p:nvPr>
        </p:nvGraphicFramePr>
        <p:xfrm>
          <a:off x="323525" y="260648"/>
          <a:ext cx="8712970" cy="6003106"/>
        </p:xfrm>
        <a:graphic>
          <a:graphicData uri="http://schemas.openxmlformats.org/drawingml/2006/table">
            <a:tbl>
              <a:tblPr/>
              <a:tblGrid>
                <a:gridCol w="1224139"/>
                <a:gridCol w="1512168"/>
                <a:gridCol w="792088"/>
                <a:gridCol w="360040"/>
                <a:gridCol w="720080"/>
                <a:gridCol w="864096"/>
                <a:gridCol w="1008112"/>
                <a:gridCol w="864096"/>
                <a:gridCol w="720080"/>
                <a:gridCol w="648071"/>
              </a:tblGrid>
              <a:tr h="164519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</a:rPr>
                        <a:t>Випуск</a:t>
                      </a:r>
                      <a:r>
                        <a:rPr lang="ru-RU" sz="1100" dirty="0">
                          <a:effectLst/>
                        </a:rPr>
                        <a:t> 1992 року </a:t>
                      </a:r>
                      <a:r>
                        <a:rPr lang="ru-RU" sz="1100" b="0" i="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[13]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4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</a:rPr>
                        <a:t>Зображення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</a:rPr>
                        <a:t>Номінал</a:t>
                      </a: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>(в </a:t>
                      </a:r>
                      <a:r>
                        <a:rPr lang="ru-RU" sz="1100" dirty="0" err="1">
                          <a:effectLst/>
                        </a:rPr>
                        <a:t>гривнях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</a:rPr>
                        <a:t>Розміри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Основний колір</a:t>
                      </a:r>
                      <a:r>
                        <a:rPr lang="ru-RU" sz="11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[14]</a:t>
                      </a:r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Опис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Дата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43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Аверс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Реверс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Аверс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Реверс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першого друку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</a:rPr>
                        <a:t>випуску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</a:rPr>
                        <a:t>вилучення</a:t>
                      </a:r>
                      <a:r>
                        <a:rPr lang="ru-RU" sz="1100" dirty="0">
                          <a:effectLst/>
                        </a:rPr>
                        <a:t> з </a:t>
                      </a:r>
                      <a:r>
                        <a:rPr lang="ru-RU" sz="1100" dirty="0" err="1">
                          <a:effectLst/>
                        </a:rPr>
                        <a:t>обігу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4344">
                <a:tc rowSpan="2">
                  <a:txBody>
                    <a:bodyPr/>
                    <a:lstStyle/>
                    <a:p>
                      <a:pPr algn="ctr"/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1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9"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135 × 70 мм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>
                          <a:effectLst/>
                        </a:rPr>
                        <a:t>Оливковий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3" tooltip="Володимир Великий"/>
                        </a:rPr>
                        <a:t>Володимир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3" tooltip="Володимир Великий"/>
                        </a:rPr>
                        <a:t> Великий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Руїни </a:t>
                      </a:r>
                      <a:r>
                        <a:rPr lang="ru-RU" sz="1100" u="none" strike="noStrike">
                          <a:solidFill>
                            <a:srgbClr val="0B0080"/>
                          </a:solidFill>
                          <a:effectLst/>
                          <a:hlinkClick r:id="rId4" tooltip="Херсонес Таврійський"/>
                        </a:rPr>
                        <a:t>Херсонеса</a:t>
                      </a:r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9"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1992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9">
                  <a:txBody>
                    <a:bodyPr/>
                    <a:lstStyle/>
                    <a:p>
                      <a:r>
                        <a:rPr lang="ru-RU" sz="1100" u="none" strike="noStrike">
                          <a:solidFill>
                            <a:srgbClr val="0B0080"/>
                          </a:solidFill>
                          <a:effectLst/>
                          <a:hlinkClick r:id="rId5" tooltip="2 вересня"/>
                        </a:rPr>
                        <a:t>2 вересня</a:t>
                      </a:r>
                      <a:r>
                        <a:rPr lang="ru-RU" sz="1100" u="none" strike="noStrike">
                          <a:solidFill>
                            <a:srgbClr val="0B0080"/>
                          </a:solidFill>
                          <a:effectLst/>
                          <a:hlinkClick r:id="rId6" tooltip="1996"/>
                        </a:rPr>
                        <a:t>1996</a:t>
                      </a:r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9">
                  <a:txBody>
                    <a:bodyPr/>
                    <a:lstStyle/>
                    <a:p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7" tooltip="15 липня"/>
                        </a:rPr>
                        <a:t>15 </a:t>
                      </a:r>
                      <a:r>
                        <a:rPr lang="ru-RU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7" tooltip="15 липня"/>
                        </a:rPr>
                        <a:t>липня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8" tooltip="2003"/>
                        </a:rPr>
                        <a:t>2003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8139">
                <a:tc vMerge="1">
                  <a:txBody>
                    <a:bodyPr/>
                    <a:lstStyle/>
                    <a:p>
                      <a:pPr algn="ctr"/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Коричневий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Князь 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9" tooltip="Ярослав Мудрий"/>
                        </a:rPr>
                        <a:t>Ярослав </a:t>
                      </a:r>
                      <a:r>
                        <a:rPr lang="ru-RU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9" tooltip="Ярослав Мудрий"/>
                        </a:rPr>
                        <a:t>Мудрий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10" tooltip="Київський Софійський собор"/>
                        </a:rPr>
                        <a:t>Київський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10" tooltip="Київський Софійський собор"/>
                        </a:rPr>
                        <a:t> </a:t>
                      </a:r>
                      <a:r>
                        <a:rPr lang="ru-RU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10" tooltip="Київський Софійський собор"/>
                        </a:rPr>
                        <a:t>Софійський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10" tooltip="Київський Софійський собор"/>
                        </a:rPr>
                        <a:t> собор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4101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2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003">
                <a:tc vMerge="1">
                  <a:txBody>
                    <a:bodyPr/>
                    <a:lstStyle/>
                    <a:p>
                      <a:pPr algn="ctr"/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Синій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Гетьман </a:t>
                      </a:r>
                      <a:r>
                        <a:rPr lang="ru-RU" sz="1100" u="none" strike="noStrike">
                          <a:solidFill>
                            <a:srgbClr val="0B0080"/>
                          </a:solidFill>
                          <a:effectLst/>
                          <a:hlinkClick r:id="rId11" tooltip="Богдан Хмельницький"/>
                        </a:rPr>
                        <a:t>Богдан Хмельницький</a:t>
                      </a:r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12" tooltip="Іллінська церква (Суботів)"/>
                        </a:rPr>
                        <a:t>Іллінська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12" tooltip="Іллінська церква (Суботів)"/>
                        </a:rPr>
                        <a:t> </a:t>
                      </a:r>
                      <a:r>
                        <a:rPr lang="ru-RU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12" tooltip="Іллінська церква (Суботів)"/>
                        </a:rPr>
                        <a:t>церква</a:t>
                      </a:r>
                      <a:r>
                        <a:rPr lang="ru-RU" sz="1100" dirty="0">
                          <a:effectLst/>
                        </a:rPr>
                        <a:t> у </a:t>
                      </a:r>
                      <a:r>
                        <a:rPr lang="ru-RU" sz="1100" dirty="0" err="1">
                          <a:effectLst/>
                        </a:rPr>
                        <a:t>селі</a:t>
                      </a:r>
                      <a:r>
                        <a:rPr lang="ru-RU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13" tooltip="Суботів (Черкаська область)"/>
                        </a:rPr>
                        <a:t>Суботів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162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5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942">
                <a:tc vMerge="1">
                  <a:txBody>
                    <a:bodyPr/>
                    <a:lstStyle/>
                    <a:p>
                      <a:pPr algn="ctr"/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Фіолетовий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u="none" strike="noStrike">
                          <a:solidFill>
                            <a:srgbClr val="0B0080"/>
                          </a:solidFill>
                          <a:effectLst/>
                          <a:hlinkClick r:id="rId14" tooltip="Іван Мазепа"/>
                        </a:rPr>
                        <a:t>Іван Мазепа</a:t>
                      </a:r>
                      <a:endParaRPr lang="ru-RU" sz="11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15" tooltip="Києво-Печерська лавра"/>
                        </a:rPr>
                        <a:t>Києво-Печерська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15" tooltip="Києво-Печерська лавра"/>
                        </a:rPr>
                        <a:t> лавра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351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10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753">
                <a:tc vMerge="1">
                  <a:txBody>
                    <a:bodyPr/>
                    <a:lstStyle/>
                    <a:p>
                      <a:pPr algn="ctr"/>
                      <a:endParaRPr lang="ru-RU" sz="5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50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err="1">
                          <a:effectLst/>
                        </a:rPr>
                        <a:t>Сіро-коричневий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16" tooltip="Іван Франко"/>
                        </a:rPr>
                        <a:t>Іван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16" tooltip="Іван Франко"/>
                        </a:rPr>
                        <a:t> Франко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17" tooltip="Львівський оперний театр"/>
                        </a:rPr>
                        <a:t>Львівський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17" tooltip="Львівський оперний театр"/>
                        </a:rPr>
                        <a:t> </a:t>
                      </a:r>
                      <a:r>
                        <a:rPr lang="ru-RU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17" tooltip="Львівський оперний театр"/>
                        </a:rPr>
                        <a:t>оперний</a:t>
                      </a:r>
                      <a:r>
                        <a:rPr lang="ru-RU" sz="1100" u="none" strike="noStrike" dirty="0">
                          <a:solidFill>
                            <a:srgbClr val="0B0080"/>
                          </a:solidFill>
                          <a:effectLst/>
                          <a:hlinkClick r:id="rId17" tooltip="Львівський оперний театр"/>
                        </a:rPr>
                        <a:t> театр</a:t>
                      </a:r>
                      <a:endParaRPr lang="ru-RU" sz="1100" dirty="0">
                        <a:effectLst/>
                      </a:endParaRP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5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20</a:t>
                      </a:r>
                    </a:p>
                  </a:txBody>
                  <a:tcPr marL="23322" marR="23322" marT="11661" marB="1166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1 Hryvnia 1992 fron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8" y="1714966"/>
            <a:ext cx="1388699" cy="7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1 Hryvnia 1992 back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29" y="1669256"/>
            <a:ext cx="1454772" cy="75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kraineP104a-2Hryvni-1992(1996)-donatedoy f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7" y="2824177"/>
            <a:ext cx="1225381" cy="6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UkraineP104a-2Hryvni-1992(1996)-donatedoy b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90" y="2780928"/>
            <a:ext cx="1307760" cy="6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5-griven-front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2" y="3917975"/>
            <a:ext cx="1194531" cy="6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5-griven-back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86" y="3861048"/>
            <a:ext cx="1302963" cy="6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UkraineP106b-10Hryven-1992(1996)-donatedoy f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6" y="4744198"/>
            <a:ext cx="1222281" cy="6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UkraineP106b-10Hryven-1992(1996)-donatedoy b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90" y="4725144"/>
            <a:ext cx="1294870" cy="67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UkrainePNew-20Hryven-2004-donatedoy f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2" y="5589240"/>
            <a:ext cx="1282370" cy="66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UkraineP107a-20Hryven-1992(1996)-donatedoy b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17" y="5596911"/>
            <a:ext cx="1267523" cy="6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527425" y="509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" name="Picture 20" descr="D:\Наташа\проекти\Географія\Новая папка\100-griven-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47" y="4941168"/>
            <a:ext cx="3305254" cy="170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5486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Випуск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1994—2001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років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209" name="Picture 17" descr="D:\Наташа\проекти\Географія\Новая папка\1_Hryvnia_1995_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0" y="1083347"/>
            <a:ext cx="3099538" cy="154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D:\Наташа\проекти\Географія\Новая папка\UkraineP115-200Hryven-2000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2430157" cy="12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D:\Наташа\проекти\Географія\Новая папка\2Hryvna-1995-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0" y="2924944"/>
            <a:ext cx="2597999" cy="12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D:\Наташа\проекти\Географія\Новая папка\20-Hryvnia-2000-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15388"/>
            <a:ext cx="2975483" cy="14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 descr="D:\Наташа\проекти\Географія\Новая папка\UkraineP111-10Hryven-1994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0" y="4852190"/>
            <a:ext cx="3099538" cy="15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D:\Наташа\проекти\Географія\Новая папка\UkraineP113b-50Hryven-1996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724148" cy="13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D:\Наташа\проекти\Географія\Новая папка\800px-200_07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27" y="1484784"/>
            <a:ext cx="3282131" cy="15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2606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Випуск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 2003—2012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років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9218" name="Picture 2" descr="D:\Наташа\проекти\Географія\Новая папка\800px-1_Hryvnia_2005_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09" y="985421"/>
            <a:ext cx="2637115" cy="14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Наташа\проекти\Географія\Новая папка\800px-1_hryvnia_2006_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46" y="985421"/>
            <a:ext cx="2632386" cy="13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Наташа\проекти\Географія\Новая папка\800px-10-Hryvnia-2005-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229"/>
            <a:ext cx="3255044" cy="174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Наташа\проекти\Географія\Новая папка\800px-20-Hryvnia-2003-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44" y="5085184"/>
            <a:ext cx="3252349" cy="171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Наташа\проекти\Географія\Новая папка\800px-500_гривен_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06" y="3212976"/>
            <a:ext cx="3213428" cy="153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Наташа\проекти\Географія\Новая папка\800px-UAH_10_20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2" y="786709"/>
            <a:ext cx="3384376" cy="18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D:\Наташа\проекти\Географія\Новая папка\800px-UkrainePNew-50Hryven-2004-donatedoy_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9" y="4751349"/>
            <a:ext cx="3396365" cy="180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:\Наташа\проекти\Географія\Новая папка\5-Hryvnia-2004-fron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24" y="4581128"/>
            <a:ext cx="3036325" cy="16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D:\Наташа\проекти\Географія\Новая папка\100_hryvnia_2005_b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" y="2704146"/>
            <a:ext cx="3183036" cy="166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D:\Наташа\проекти\Географія\Новая папка\800px-2-grivni-fron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51" y="2739306"/>
            <a:ext cx="2976787" cy="160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5688632" cy="25902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Гривня"/>
              </a:rPr>
              <a:t>«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Гривня"/>
              </a:rPr>
              <a:t>гривня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Гривня"/>
              </a:rPr>
              <a:t>»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походить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прикраси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золота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або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срібла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вигляді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обруча,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носили на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шиї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тобто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на «загривку»).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Частіше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все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були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м'яко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закруглені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обручі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з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кінцями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вигляді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голівок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левів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прикрашені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кольоровою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емаллю</a:t>
            </a: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4664"/>
            <a:ext cx="2266950" cy="2857500"/>
          </a:xfrm>
        </p:spPr>
      </p:pic>
      <p:sp>
        <p:nvSpPr>
          <p:cNvPr id="5" name="TextBox 4"/>
          <p:cNvSpPr txBox="1"/>
          <p:nvPr/>
        </p:nvSpPr>
        <p:spPr>
          <a:xfrm>
            <a:off x="899592" y="47667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Часи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Київської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Русі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7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таша\проекти\Географія\Новая папка\Grivna_obru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806700" cy="273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грошово-лічильна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одиниця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гривня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виникла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ще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часів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Київської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Русі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орієнтовно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 </a:t>
            </a:r>
            <a:r>
              <a:rPr lang="en-US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XI 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столітті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Сама ж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назва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гривня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походить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назви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прикраси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золота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срібла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вигляді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обруча,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носили на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шиї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тобто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— на «загривку»), і звали гривна.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Частіше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все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були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м'яко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закруглені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обручі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кінцями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вигляді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голівок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левів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прикрашені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кольоровою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емаллю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Коштовні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гривни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створювалися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цілком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золота.</a:t>
            </a:r>
            <a:endParaRPr lang="ru-RU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30120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Часи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Київської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Русі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0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36912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Певні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зміни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гривни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виникли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 XIII ст., коли для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новгородських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злитків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срібла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поруч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назвою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«гривна» почала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вживатися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«рубль».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D:\Наташа\проекти\Географія\Новая папка\Grivna_sribn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2" b="100000" l="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551">
            <a:off x="6051080" y="536776"/>
            <a:ext cx="214560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901368">
            <a:off x="6187775" y="191041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err="1" smtClean="0"/>
              <a:t>Даньоруська</a:t>
            </a:r>
            <a:r>
              <a:rPr lang="uk-UA" sz="1200" dirty="0" smtClean="0"/>
              <a:t> срібна гривня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4260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Часи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Київської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Русі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3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667" y="335699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Вже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у </a:t>
            </a:r>
            <a:r>
              <a: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XV 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ст.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злитки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взагалі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виходять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з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обігу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а рубль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залишається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як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грошово-лічильна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одиниця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Саме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рубль (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українська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назва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— «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карбованець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»)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стає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символом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російської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а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потім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радянської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монетної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системи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Гривна ж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продовжувала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існувати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 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XVIII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століття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лише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як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вагова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монета — «гривенка». Вона, до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речі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ділилася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 48«злотників», а вони, в свою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чергу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 — на 25 «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почок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».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D:\Наташа\проекти\Географія\Новая папка\Grivenik17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1872208" cy="190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048095">
            <a:off x="1109452" y="127510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Часи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Київської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Русі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3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669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Гривня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 за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часів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 УНР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068960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Проголосивши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своїм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Третім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універсалом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утворення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Української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Народної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Республіки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 Центральна Рада 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запровадила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Україні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нову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національну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валюту.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Первісно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такою валютою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було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визначено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український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карбованець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вартість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якого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дорівнювала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17,424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долі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щирого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dirty="0" smtClean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золота</a:t>
            </a:r>
            <a:r>
              <a:rPr lang="en-US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dirty="0" err="1" smtClean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Ухвалою</a:t>
            </a:r>
            <a:r>
              <a:rPr lang="ru-RU" b="1" dirty="0" smtClean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Центральної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Ради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від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19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грудня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1917 року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було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видруковано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перший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грошовий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знак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Української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Народної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Республіки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— купюру 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вартістю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у 100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карбованців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Автором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оформлення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грошового знака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був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визначний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український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художник-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графік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Георгій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Іванович</a:t>
            </a:r>
            <a:r>
              <a:rPr lang="ru-RU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Нарбут.</a:t>
            </a:r>
            <a:endParaRPr lang="ru-RU" b="1" dirty="0">
              <a:ln w="10541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D:\Наташа\проекти\Географія\Новая папка\800px-Ukrainian_100_hryvnia's_note_of_the_People's_repub.jlic_of_Ukraine_(1918)_front_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12" y="772692"/>
            <a:ext cx="3168352" cy="211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669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Гривня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 за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часів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 УНР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2687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Протягом</a:t>
            </a:r>
            <a:r>
              <a:rPr lang="ru-RU" dirty="0"/>
              <a:t> 1918 року в </a:t>
            </a:r>
            <a:r>
              <a:rPr lang="ru-RU" dirty="0" err="1" smtClean="0"/>
              <a:t>Берліні</a:t>
            </a:r>
            <a:r>
              <a:rPr lang="en-US" dirty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/>
              <a:t>видруковано</a:t>
            </a:r>
            <a:r>
              <a:rPr lang="ru-RU" dirty="0"/>
              <a:t> </a:t>
            </a:r>
            <a:r>
              <a:rPr lang="ru-RU" dirty="0" err="1"/>
              <a:t>грошові</a:t>
            </a:r>
            <a:r>
              <a:rPr lang="ru-RU" dirty="0"/>
              <a:t> знаки у 2, 10, 100, 500, 1000 та 2000 </a:t>
            </a:r>
            <a:r>
              <a:rPr lang="ru-RU" dirty="0" err="1"/>
              <a:t>гривень</a:t>
            </a:r>
            <a:r>
              <a:rPr lang="ru-RU" dirty="0"/>
              <a:t>  </a:t>
            </a:r>
            <a:r>
              <a:rPr lang="ru-RU" dirty="0" err="1"/>
              <a:t>Ескіз</a:t>
            </a:r>
            <a:r>
              <a:rPr lang="ru-RU" dirty="0"/>
              <a:t> 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купюри</a:t>
            </a:r>
            <a:r>
              <a:rPr lang="ru-RU" dirty="0"/>
              <a:t>, </a:t>
            </a:r>
            <a:r>
              <a:rPr lang="ru-RU" dirty="0" err="1"/>
              <a:t>оздобленої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простим </a:t>
            </a:r>
            <a:r>
              <a:rPr lang="ru-RU" dirty="0" err="1"/>
              <a:t>геометричним</a:t>
            </a:r>
            <a:r>
              <a:rPr lang="ru-RU" dirty="0"/>
              <a:t> орнаментом, </a:t>
            </a:r>
            <a:r>
              <a:rPr lang="ru-RU" dirty="0" err="1"/>
              <a:t>виконав</a:t>
            </a:r>
            <a:r>
              <a:rPr lang="ru-RU" dirty="0"/>
              <a:t> Василь </a:t>
            </a:r>
            <a:r>
              <a:rPr lang="ru-RU" dirty="0" err="1"/>
              <a:t>Кричевський</a:t>
            </a:r>
            <a:r>
              <a:rPr lang="ru-RU" dirty="0"/>
              <a:t>,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 — </a:t>
            </a:r>
            <a:r>
              <a:rPr lang="ru-RU" dirty="0" err="1"/>
              <a:t>Георгій</a:t>
            </a:r>
            <a:r>
              <a:rPr lang="ru-RU" dirty="0"/>
              <a:t> Нарбут</a:t>
            </a:r>
            <a:endParaRPr lang="ru-RU" dirty="0"/>
          </a:p>
        </p:txBody>
      </p:sp>
      <p:pic>
        <p:nvPicPr>
          <p:cNvPr id="5122" name="Picture 2" descr="D:\Наташа\проекти\Географія\Новая папка\800px-2-hryvnia-1918-fro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1" y="1412776"/>
            <a:ext cx="2438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Наташа\проекти\Географія\Новая папка\460px-Hryvnia1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1" y="3068960"/>
            <a:ext cx="2594488" cy="338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Наташа\проекти\Географія\Новая папка\2000griv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45314"/>
            <a:ext cx="4896544" cy="31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46350"/>
            <a:ext cx="54761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Гривня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часів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Скоропадського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Директорії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Гетьман</a:t>
            </a:r>
            <a:r>
              <a:rPr lang="ru-RU" dirty="0"/>
              <a:t> </a:t>
            </a:r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Скоропадський</a:t>
            </a:r>
            <a:r>
              <a:rPr lang="ru-RU" dirty="0"/>
              <a:t>, </a:t>
            </a:r>
            <a:r>
              <a:rPr lang="ru-RU" dirty="0" err="1"/>
              <a:t>прийшовши</a:t>
            </a:r>
            <a:r>
              <a:rPr lang="ru-RU" dirty="0"/>
              <a:t> до </a:t>
            </a:r>
            <a:r>
              <a:rPr lang="ru-RU" dirty="0" err="1"/>
              <a:t>влади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у </a:t>
            </a:r>
            <a:r>
              <a:rPr lang="ru-RU" dirty="0" err="1"/>
              <a:t>квітні</a:t>
            </a:r>
            <a:r>
              <a:rPr lang="ru-RU" dirty="0"/>
              <a:t> 1918 року, </a:t>
            </a:r>
            <a:r>
              <a:rPr lang="ru-RU" dirty="0" err="1"/>
              <a:t>відновив</a:t>
            </a:r>
            <a:r>
              <a:rPr lang="ru-RU" dirty="0"/>
              <a:t> як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грошову</a:t>
            </a:r>
            <a:r>
              <a:rPr lang="ru-RU" dirty="0"/>
              <a:t>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 </a:t>
            </a:r>
            <a:r>
              <a:rPr lang="ru-RU" dirty="0" err="1"/>
              <a:t>карбованець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поділявся</a:t>
            </a:r>
            <a:r>
              <a:rPr lang="ru-RU" dirty="0"/>
              <a:t> на 200 </a:t>
            </a:r>
            <a:r>
              <a:rPr lang="ru-RU" dirty="0" err="1"/>
              <a:t>шагів</a:t>
            </a:r>
            <a:r>
              <a:rPr lang="ru-RU" dirty="0"/>
              <a:t>. </a:t>
            </a:r>
            <a:r>
              <a:rPr lang="ru-RU" dirty="0" err="1"/>
              <a:t>Розмінна</a:t>
            </a:r>
            <a:r>
              <a:rPr lang="ru-RU" dirty="0"/>
              <a:t> монета у </a:t>
            </a:r>
            <a:r>
              <a:rPr lang="ru-RU" dirty="0" err="1"/>
              <a:t>вигляді</a:t>
            </a:r>
            <a:r>
              <a:rPr lang="ru-RU" dirty="0"/>
              <a:t> марок-</a:t>
            </a:r>
            <a:r>
              <a:rPr lang="ru-RU" dirty="0" err="1"/>
              <a:t>шагів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випущена</a:t>
            </a:r>
            <a:r>
              <a:rPr lang="ru-RU" dirty="0"/>
              <a:t> у </a:t>
            </a:r>
            <a:r>
              <a:rPr lang="ru-RU" dirty="0" err="1"/>
              <a:t>обіг</a:t>
            </a:r>
            <a:r>
              <a:rPr lang="ru-RU" dirty="0"/>
              <a:t> 8 </a:t>
            </a:r>
            <a:r>
              <a:rPr lang="ru-RU" dirty="0" err="1"/>
              <a:t>липня</a:t>
            </a:r>
            <a:r>
              <a:rPr lang="ru-RU" dirty="0"/>
              <a:t> 1918 р.</a:t>
            </a:r>
            <a:endParaRPr lang="ru-RU" dirty="0"/>
          </a:p>
        </p:txBody>
      </p:sp>
      <p:pic>
        <p:nvPicPr>
          <p:cNvPr id="6146" name="Picture 2" descr="D:\Наташа\проекти\Географія\Новая папка\Karbovants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" b="100000" l="0" r="98754">
                        <a14:foregroundMark x1="3738" y1="2600" x2="76947" y2="26800"/>
                        <a14:foregroundMark x1="77259" y1="1600" x2="77570" y2="27600"/>
                        <a14:foregroundMark x1="74766" y1="29600" x2="312" y2="28800"/>
                        <a14:foregroundMark x1="935" y1="65800" x2="81308" y2="98800"/>
                        <a14:foregroundMark x1="82555" y1="65800" x2="1246" y2="99000"/>
                        <a14:foregroundMark x1="8723" y1="13000" x2="22430" y2="1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400457"/>
            <a:ext cx="30575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Наташа\проекти\Географія\Новая папка\AKіі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32682"/>
            <a:ext cx="1997566" cy="22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Історія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нової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гривні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041" y="170080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вересні</a:t>
            </a:r>
            <a:r>
              <a:rPr lang="ru-RU" dirty="0"/>
              <a:t> 1991року,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розгляду</a:t>
            </a:r>
            <a:r>
              <a:rPr lang="ru-RU" dirty="0"/>
              <a:t> і </a:t>
            </a:r>
            <a:r>
              <a:rPr lang="ru-RU" dirty="0" err="1"/>
              <a:t>схвалення</a:t>
            </a:r>
            <a:r>
              <a:rPr lang="ru-RU" dirty="0"/>
              <a:t> Верховною Радою,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запланований</a:t>
            </a:r>
            <a:r>
              <a:rPr lang="ru-RU" dirty="0"/>
              <a:t> </a:t>
            </a:r>
            <a:r>
              <a:rPr lang="ru-RU" dirty="0" err="1"/>
              <a:t>випуск</a:t>
            </a:r>
            <a:r>
              <a:rPr lang="ru-RU" dirty="0"/>
              <a:t> банкнот </a:t>
            </a:r>
            <a:r>
              <a:rPr lang="ru-RU" dirty="0" err="1"/>
              <a:t>номіналами</a:t>
            </a:r>
            <a:r>
              <a:rPr lang="ru-RU" dirty="0"/>
              <a:t> 1, 3, 5, 10, 25, 50, 100, 200 </a:t>
            </a:r>
            <a:r>
              <a:rPr lang="ru-RU" dirty="0" err="1"/>
              <a:t>гривень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3 </a:t>
            </a:r>
            <a:r>
              <a:rPr lang="ru-RU" dirty="0" err="1"/>
              <a:t>гривень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випущено</a:t>
            </a:r>
            <a:r>
              <a:rPr lang="ru-RU" dirty="0"/>
              <a:t> 2, 25-ти — 20 </a:t>
            </a:r>
            <a:r>
              <a:rPr lang="ru-RU" dirty="0" err="1"/>
              <a:t>гривень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7040" y="3501008"/>
            <a:ext cx="6099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 </a:t>
            </a:r>
            <a:r>
              <a:rPr lang="ru-RU" dirty="0" err="1"/>
              <a:t>березня</a:t>
            </a:r>
            <a:r>
              <a:rPr lang="ru-RU" dirty="0"/>
              <a:t> 1992 року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затверджені</a:t>
            </a:r>
            <a:r>
              <a:rPr lang="ru-RU" dirty="0"/>
              <a:t> </a:t>
            </a:r>
            <a:r>
              <a:rPr lang="ru-RU" dirty="0" err="1"/>
              <a:t>номінали</a:t>
            </a:r>
            <a:r>
              <a:rPr lang="ru-RU" dirty="0"/>
              <a:t> монет: 1, 2, 3, 5, 10, 15, 20, 25, 50 </a:t>
            </a:r>
            <a:r>
              <a:rPr lang="ru-RU" dirty="0" err="1"/>
              <a:t>копійок</a:t>
            </a:r>
            <a:r>
              <a:rPr lang="ru-RU" dirty="0"/>
              <a:t> і 1 </a:t>
            </a:r>
            <a:r>
              <a:rPr lang="ru-RU" dirty="0" err="1"/>
              <a:t>гривня</a:t>
            </a:r>
            <a:r>
              <a:rPr lang="ru-RU" dirty="0"/>
              <a:t>. </a:t>
            </a:r>
            <a:r>
              <a:rPr lang="ru-RU" dirty="0" err="1"/>
              <a:t>Монети</a:t>
            </a:r>
            <a:r>
              <a:rPr lang="ru-RU" dirty="0"/>
              <a:t> </a:t>
            </a:r>
            <a:r>
              <a:rPr lang="ru-RU" dirty="0" err="1"/>
              <a:t>номіналом</a:t>
            </a:r>
            <a:r>
              <a:rPr lang="ru-RU" dirty="0"/>
              <a:t> 3, 15 та 20 </a:t>
            </a:r>
            <a:r>
              <a:rPr lang="ru-RU" dirty="0" err="1"/>
              <a:t>копійок</a:t>
            </a:r>
            <a:r>
              <a:rPr lang="ru-RU" dirty="0"/>
              <a:t> в </a:t>
            </a:r>
            <a:r>
              <a:rPr lang="ru-RU" dirty="0" err="1"/>
              <a:t>обіг</a:t>
            </a:r>
            <a:r>
              <a:rPr lang="ru-RU" dirty="0"/>
              <a:t> </a:t>
            </a:r>
            <a:r>
              <a:rPr lang="ru-RU" dirty="0" err="1"/>
              <a:t>випущені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</TotalTime>
  <Words>123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Історія гривні</vt:lpstr>
      <vt:lpstr>Назва «гривня» походить від прикраси з золота або срібла у вигляді обруча, який носили на шиї (тобто — на «загривку»). Частіше за все це були м'яко закруглені обручі, з кінцями у вигляді голівок левів, прикрашені кольоровою емаллю.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гривні</dc:title>
  <dc:creator>Бодя</dc:creator>
  <cp:lastModifiedBy>Бодя</cp:lastModifiedBy>
  <cp:revision>8</cp:revision>
  <dcterms:created xsi:type="dcterms:W3CDTF">2013-11-05T16:20:55Z</dcterms:created>
  <dcterms:modified xsi:type="dcterms:W3CDTF">2013-11-05T19:08:06Z</dcterms:modified>
</cp:coreProperties>
</file>