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58" r:id="rId5"/>
    <p:sldId id="259" r:id="rId6"/>
    <p:sldId id="260" r:id="rId7"/>
    <p:sldId id="261" r:id="rId8"/>
    <p:sldId id="263" r:id="rId9"/>
    <p:sldId id="265" r:id="rId10"/>
    <p:sldId id="264" r:id="rId11"/>
    <p:sldId id="266" r:id="rId12"/>
    <p:sldId id="267" r:id="rId13"/>
    <p:sldId id="268" r:id="rId14"/>
    <p:sldId id="269" r:id="rId15"/>
    <p:sldId id="270" r:id="rId16"/>
    <p:sldId id="271" r:id="rId17"/>
    <p:sldId id="262" r:id="rId18"/>
    <p:sldId id="274"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2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B4C71EC6-210F-42DE-9C53-41977AD35B3D}" type="datetimeFigureOut">
              <a:rPr lang="ru-RU" smtClean="0"/>
              <a:t>04.12.2013</a:t>
            </a:fld>
            <a:endParaRPr lang="ru-RU"/>
          </a:p>
        </p:txBody>
      </p:sp>
      <p:sp>
        <p:nvSpPr>
          <p:cNvPr id="23" name="Slide Number Placeholder 22"/>
          <p:cNvSpPr>
            <a:spLocks noGrp="1"/>
          </p:cNvSpPr>
          <p:nvPr>
            <p:ph type="sldNum" sz="quarter" idx="11"/>
          </p:nvPr>
        </p:nvSpPr>
        <p:spPr/>
        <p:txBody>
          <a:bodyPr/>
          <a:lstStyle/>
          <a:p>
            <a:fld id="{B19B0651-EE4F-4900-A07F-96A6BFA9D0F0}" type="slidenum">
              <a:rPr lang="ru-RU" smtClean="0"/>
              <a:t>‹#›</a:t>
            </a:fld>
            <a:endParaRPr lang="ru-RU"/>
          </a:p>
        </p:txBody>
      </p:sp>
      <p:sp>
        <p:nvSpPr>
          <p:cNvPr id="24" name="Footer Placeholder 23"/>
          <p:cNvSpPr>
            <a:spLocks noGrp="1"/>
          </p:cNvSpPr>
          <p:nvPr>
            <p:ph type="ftr" sz="quarter" idx="12"/>
          </p:nvPr>
        </p:nvSpPr>
        <p:spPr/>
        <p:txBody>
          <a:bodyPr/>
          <a:lstStyle/>
          <a:p>
            <a:endParaRPr lang="ru-RU"/>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11"/>
          <p:cNvSpPr>
            <a:spLocks noGrp="1"/>
          </p:cNvSpPr>
          <p:nvPr>
            <p:ph type="dt" sz="half" idx="14"/>
          </p:nvPr>
        </p:nvSpPr>
        <p:spPr/>
        <p:txBody>
          <a:bodyPr/>
          <a:lstStyle/>
          <a:p>
            <a:fld id="{B4C71EC6-210F-42DE-9C53-41977AD35B3D}" type="datetimeFigureOut">
              <a:rPr lang="ru-RU" smtClean="0"/>
              <a:t>04.12.2013</a:t>
            </a:fld>
            <a:endParaRPr lang="ru-RU"/>
          </a:p>
        </p:txBody>
      </p:sp>
      <p:sp>
        <p:nvSpPr>
          <p:cNvPr id="19" name="Slide Number Placeholder 18"/>
          <p:cNvSpPr>
            <a:spLocks noGrp="1"/>
          </p:cNvSpPr>
          <p:nvPr>
            <p:ph type="sldNum" sz="quarter" idx="15"/>
          </p:nvPr>
        </p:nvSpPr>
        <p:spPr/>
        <p:txBody>
          <a:bodyPr/>
          <a:lstStyle/>
          <a:p>
            <a:fld id="{B19B0651-EE4F-4900-A07F-96A6BFA9D0F0}" type="slidenum">
              <a:rPr lang="ru-RU" smtClean="0"/>
              <a:t>‹#›</a:t>
            </a:fld>
            <a:endParaRPr lang="ru-RU"/>
          </a:p>
        </p:txBody>
      </p:sp>
      <p:sp>
        <p:nvSpPr>
          <p:cNvPr id="21" name="Footer Placeholder 20"/>
          <p:cNvSpPr>
            <a:spLocks noGrp="1"/>
          </p:cNvSpPr>
          <p:nvPr>
            <p:ph type="ftr" sz="quarter" idx="16"/>
          </p:nvPr>
        </p:nvSpPr>
        <p:spPr/>
        <p:txBody>
          <a:bodyPr/>
          <a:lstStyle/>
          <a:p>
            <a:endParaRPr lang="ru-RU"/>
          </a:p>
        </p:txBody>
      </p:sp>
      <p:sp>
        <p:nvSpPr>
          <p:cNvPr id="8" name="Title 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6" name="Date Placeholder 15"/>
          <p:cNvSpPr>
            <a:spLocks noGrp="1"/>
          </p:cNvSpPr>
          <p:nvPr>
            <p:ph type="dt" sz="half" idx="10"/>
          </p:nvPr>
        </p:nvSpPr>
        <p:spPr/>
        <p:txBody>
          <a:bodyPr/>
          <a:lstStyle/>
          <a:p>
            <a:fld id="{B4C71EC6-210F-42DE-9C53-41977AD35B3D}" type="datetimeFigureOut">
              <a:rPr lang="ru-RU" smtClean="0"/>
              <a:t>04.12.2013</a:t>
            </a:fld>
            <a:endParaRPr lang="ru-RU"/>
          </a:p>
        </p:txBody>
      </p:sp>
      <p:sp>
        <p:nvSpPr>
          <p:cNvPr id="20" name="Slide Number Placeholder 19"/>
          <p:cNvSpPr>
            <a:spLocks noGrp="1"/>
          </p:cNvSpPr>
          <p:nvPr>
            <p:ph type="sldNum" sz="quarter" idx="11"/>
          </p:nvPr>
        </p:nvSpPr>
        <p:spPr/>
        <p:txBody>
          <a:bodyPr/>
          <a:lstStyle/>
          <a:p>
            <a:fld id="{B19B0651-EE4F-4900-A07F-96A6BFA9D0F0}" type="slidenum">
              <a:rPr lang="ru-RU" smtClean="0"/>
              <a:t>‹#›</a:t>
            </a:fld>
            <a:endParaRPr lang="ru-RU"/>
          </a:p>
        </p:txBody>
      </p:sp>
      <p:sp>
        <p:nvSpPr>
          <p:cNvPr id="21" name="Footer Placeholder 20"/>
          <p:cNvSpPr>
            <a:spLocks noGrp="1"/>
          </p:cNvSpPr>
          <p:nvPr>
            <p:ph type="ftr" sz="quarter" idx="12"/>
          </p:nvPr>
        </p:nvSpPr>
        <p:spPr/>
        <p:txBody>
          <a:bodyPr/>
          <a:lstStyle/>
          <a:p>
            <a:endParaRPr lang="ru-RU"/>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7" name="Title 26"/>
          <p:cNvSpPr>
            <a:spLocks noGrp="1"/>
          </p:cNvSpPr>
          <p:nvPr>
            <p:ph type="title"/>
          </p:nvPr>
        </p:nvSpPr>
        <p:spPr/>
        <p:txBody>
          <a:bodyPr/>
          <a:lstStyle/>
          <a:p>
            <a:r>
              <a:rPr lang="ru-RU" smtClean="0"/>
              <a:t>Образец заголовка</a:t>
            </a:r>
            <a:endParaRPr lang="en-US" dirty="0"/>
          </a:p>
        </p:txBody>
      </p:sp>
      <p:sp>
        <p:nvSpPr>
          <p:cNvPr id="20" name="Date Placeholder 19"/>
          <p:cNvSpPr>
            <a:spLocks noGrp="1"/>
          </p:cNvSpPr>
          <p:nvPr>
            <p:ph type="dt" sz="half" idx="15"/>
          </p:nvPr>
        </p:nvSpPr>
        <p:spPr/>
        <p:txBody>
          <a:bodyPr/>
          <a:lstStyle/>
          <a:p>
            <a:fld id="{B4C71EC6-210F-42DE-9C53-41977AD35B3D}" type="datetimeFigureOut">
              <a:rPr lang="ru-RU" smtClean="0"/>
              <a:t>04.12.2013</a:t>
            </a:fld>
            <a:endParaRPr lang="ru-RU"/>
          </a:p>
        </p:txBody>
      </p:sp>
      <p:sp>
        <p:nvSpPr>
          <p:cNvPr id="25" name="Slide Number Placeholder 24"/>
          <p:cNvSpPr>
            <a:spLocks noGrp="1"/>
          </p:cNvSpPr>
          <p:nvPr>
            <p:ph type="sldNum" sz="quarter" idx="16"/>
          </p:nvPr>
        </p:nvSpPr>
        <p:spPr/>
        <p:txBody>
          <a:bodyPr/>
          <a:lstStyle/>
          <a:p>
            <a:fld id="{B19B0651-EE4F-4900-A07F-96A6BFA9D0F0}" type="slidenum">
              <a:rPr lang="ru-RU" smtClean="0"/>
              <a:t>‹#›</a:t>
            </a:fld>
            <a:endParaRPr lang="ru-RU"/>
          </a:p>
        </p:txBody>
      </p:sp>
      <p:sp>
        <p:nvSpPr>
          <p:cNvPr id="26" name="Footer Placeholder 25"/>
          <p:cNvSpPr>
            <a:spLocks noGrp="1"/>
          </p:cNvSpPr>
          <p:nvPr>
            <p:ph type="ftr" sz="quarter" idx="17"/>
          </p:nvPr>
        </p:nvSpPr>
        <p:spPr/>
        <p:txBody>
          <a:bodyPr/>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30" name="Title 29"/>
          <p:cNvSpPr>
            <a:spLocks noGrp="1"/>
          </p:cNvSpPr>
          <p:nvPr>
            <p:ph type="title"/>
          </p:nvPr>
        </p:nvSpPr>
        <p:spPr/>
        <p:txBody>
          <a:bodyPr/>
          <a:lstStyle/>
          <a:p>
            <a:r>
              <a:rPr lang="ru-RU" smtClean="0"/>
              <a:t>Образец заголовка</a:t>
            </a:r>
            <a:endParaRPr lang="en-US"/>
          </a:p>
        </p:txBody>
      </p:sp>
      <p:sp>
        <p:nvSpPr>
          <p:cNvPr id="20" name="Date Placeholder 19"/>
          <p:cNvSpPr>
            <a:spLocks noGrp="1"/>
          </p:cNvSpPr>
          <p:nvPr>
            <p:ph type="dt" sz="half" idx="16"/>
          </p:nvPr>
        </p:nvSpPr>
        <p:spPr/>
        <p:txBody>
          <a:bodyPr/>
          <a:lstStyle/>
          <a:p>
            <a:fld id="{B4C71EC6-210F-42DE-9C53-41977AD35B3D}" type="datetimeFigureOut">
              <a:rPr lang="ru-RU" smtClean="0"/>
              <a:t>04.12.2013</a:t>
            </a:fld>
            <a:endParaRPr lang="ru-RU"/>
          </a:p>
        </p:txBody>
      </p:sp>
      <p:sp>
        <p:nvSpPr>
          <p:cNvPr id="24" name="Slide Number Placeholder 23"/>
          <p:cNvSpPr>
            <a:spLocks noGrp="1"/>
          </p:cNvSpPr>
          <p:nvPr>
            <p:ph type="sldNum" sz="quarter" idx="17"/>
          </p:nvPr>
        </p:nvSpPr>
        <p:spPr/>
        <p:txBody>
          <a:bodyPr/>
          <a:lstStyle/>
          <a:p>
            <a:fld id="{B19B0651-EE4F-4900-A07F-96A6BFA9D0F0}" type="slidenum">
              <a:rPr lang="ru-RU" smtClean="0"/>
              <a:t>‹#›</a:t>
            </a:fld>
            <a:endParaRPr lang="ru-RU"/>
          </a:p>
        </p:txBody>
      </p:sp>
      <p:sp>
        <p:nvSpPr>
          <p:cNvPr id="29" name="Footer Placeholder 28"/>
          <p:cNvSpPr>
            <a:spLocks noGrp="1"/>
          </p:cNvSpPr>
          <p:nvPr>
            <p:ph type="ftr" sz="quarter" idx="18"/>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B4C71EC6-210F-42DE-9C53-41977AD35B3D}" type="datetimeFigureOut">
              <a:rPr lang="ru-RU" smtClean="0"/>
              <a:t>04.12.2013</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8" name="Footer Placeholder 17"/>
          <p:cNvSpPr>
            <a:spLocks noGrp="1"/>
          </p:cNvSpPr>
          <p:nvPr>
            <p:ph type="ftr" sz="quarter" idx="12"/>
          </p:nvPr>
        </p:nvSpPr>
        <p:spPr/>
        <p:txBody>
          <a:bodyPr/>
          <a:lstStyle/>
          <a:p>
            <a:endParaRPr lang="ru-RU"/>
          </a:p>
        </p:txBody>
      </p:sp>
      <p:sp>
        <p:nvSpPr>
          <p:cNvPr id="15" name="Title 14"/>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04.12.2013</a:t>
            </a:fld>
            <a:endParaRPr lang="ru-RU"/>
          </a:p>
        </p:txBody>
      </p:sp>
      <p:sp>
        <p:nvSpPr>
          <p:cNvPr id="12" name="Slide Number Placeholder 11"/>
          <p:cNvSpPr>
            <a:spLocks noGrp="1"/>
          </p:cNvSpPr>
          <p:nvPr>
            <p:ph type="sldNum" sz="quarter" idx="11"/>
          </p:nvPr>
        </p:nvSpPr>
        <p:spPr/>
        <p:txBody>
          <a:bodyPr/>
          <a:lstStyle/>
          <a:p>
            <a:fld id="{B19B0651-EE4F-4900-A07F-96A6BFA9D0F0}" type="slidenum">
              <a:rPr lang="ru-RU" smtClean="0"/>
              <a:t>‹#›</a:t>
            </a:fld>
            <a:endParaRPr lang="ru-RU"/>
          </a:p>
        </p:txBody>
      </p:sp>
      <p:sp>
        <p:nvSpPr>
          <p:cNvPr id="13" name="Footer Placeholder 12"/>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ru-RU" smtClean="0"/>
              <a:t>Образец заголовка</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Date Placeholder 12"/>
          <p:cNvSpPr>
            <a:spLocks noGrp="1"/>
          </p:cNvSpPr>
          <p:nvPr>
            <p:ph type="dt" sz="half" idx="15"/>
          </p:nvPr>
        </p:nvSpPr>
        <p:spPr/>
        <p:txBody>
          <a:bodyPr/>
          <a:lstStyle/>
          <a:p>
            <a:fld id="{B4C71EC6-210F-42DE-9C53-41977AD35B3D}" type="datetimeFigureOut">
              <a:rPr lang="ru-RU" smtClean="0"/>
              <a:t>04.12.2013</a:t>
            </a:fld>
            <a:endParaRPr lang="ru-RU"/>
          </a:p>
        </p:txBody>
      </p:sp>
      <p:sp>
        <p:nvSpPr>
          <p:cNvPr id="18" name="Slide Number Placeholder 17"/>
          <p:cNvSpPr>
            <a:spLocks noGrp="1"/>
          </p:cNvSpPr>
          <p:nvPr>
            <p:ph type="sldNum" sz="quarter" idx="16"/>
          </p:nvPr>
        </p:nvSpPr>
        <p:spPr/>
        <p:txBody>
          <a:bodyPr/>
          <a:lstStyle/>
          <a:p>
            <a:fld id="{B19B0651-EE4F-4900-A07F-96A6BFA9D0F0}" type="slidenum">
              <a:rPr lang="ru-RU" smtClean="0"/>
              <a:t>‹#›</a:t>
            </a:fld>
            <a:endParaRPr lang="ru-RU"/>
          </a:p>
        </p:txBody>
      </p:sp>
      <p:sp>
        <p:nvSpPr>
          <p:cNvPr id="20" name="Footer Placeholder 19"/>
          <p:cNvSpPr>
            <a:spLocks noGrp="1"/>
          </p:cNvSpPr>
          <p:nvPr>
            <p:ph type="ftr" sz="quarter" idx="17"/>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3" name="Date Placeholder 12"/>
          <p:cNvSpPr>
            <a:spLocks noGrp="1"/>
          </p:cNvSpPr>
          <p:nvPr>
            <p:ph type="dt" sz="half" idx="14"/>
          </p:nvPr>
        </p:nvSpPr>
        <p:spPr/>
        <p:txBody>
          <a:bodyPr/>
          <a:lstStyle/>
          <a:p>
            <a:fld id="{B4C71EC6-210F-42DE-9C53-41977AD35B3D}" type="datetimeFigureOut">
              <a:rPr lang="ru-RU" smtClean="0"/>
              <a:t>04.12.2013</a:t>
            </a:fld>
            <a:endParaRPr lang="ru-RU"/>
          </a:p>
        </p:txBody>
      </p:sp>
      <p:sp>
        <p:nvSpPr>
          <p:cNvPr id="20" name="Slide Number Placeholder 19"/>
          <p:cNvSpPr>
            <a:spLocks noGrp="1"/>
          </p:cNvSpPr>
          <p:nvPr>
            <p:ph type="sldNum" sz="quarter" idx="15"/>
          </p:nvPr>
        </p:nvSpPr>
        <p:spPr/>
        <p:txBody>
          <a:bodyPr/>
          <a:lstStyle/>
          <a:p>
            <a:fld id="{B19B0651-EE4F-4900-A07F-96A6BFA9D0F0}" type="slidenum">
              <a:rPr lang="ru-RU" smtClean="0"/>
              <a:t>‹#›</a:t>
            </a:fld>
            <a:endParaRPr lang="ru-RU"/>
          </a:p>
        </p:txBody>
      </p:sp>
      <p:sp>
        <p:nvSpPr>
          <p:cNvPr id="21" name="Footer Placeholder 20"/>
          <p:cNvSpPr>
            <a:spLocks noGrp="1"/>
          </p:cNvSpPr>
          <p:nvPr>
            <p:ph type="ftr" sz="quarter" idx="16"/>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B4C71EC6-210F-42DE-9C53-41977AD35B3D}" type="datetimeFigureOut">
              <a:rPr lang="ru-RU" smtClean="0"/>
              <a:t>04.12.2013</a:t>
            </a:fld>
            <a:endParaRPr lang="ru-RU"/>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ru-RU"/>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Перші банкноти</a:t>
            </a:r>
            <a:endParaRPr lang="uk-UA" dirty="0"/>
          </a:p>
        </p:txBody>
      </p:sp>
      <p:pic>
        <p:nvPicPr>
          <p:cNvPr id="4" name="SMOTRA.RU_-_Gimn_Bez_slov_(get-tune.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52188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676456" cy="3970318"/>
          </a:xfrm>
          <a:prstGeom prst="rect">
            <a:avLst/>
          </a:prstGeom>
        </p:spPr>
        <p:txBody>
          <a:bodyPr wrap="square">
            <a:spAutoFit/>
          </a:bodyPr>
          <a:lstStyle/>
          <a:p>
            <a:r>
              <a:rPr lang="uk-UA" dirty="0">
                <a:latin typeface="Segoe Print" pitchFamily="2" charset="0"/>
              </a:rPr>
              <a:t>Першими паперовими грошима, що випускаються урядом США, були банкноти Сполучені Штатів. Спочатку вони призначалися для фінансування ведення Громадянської війни, і отримали назву «</a:t>
            </a:r>
            <a:r>
              <a:rPr lang="uk-UA" dirty="0" err="1">
                <a:latin typeface="Segoe Print" pitchFamily="2" charset="0"/>
              </a:rPr>
              <a:t>грінбекі</a:t>
            </a:r>
            <a:r>
              <a:rPr lang="uk-UA" dirty="0">
                <a:latin typeface="Segoe Print" pitchFamily="2" charset="0"/>
              </a:rPr>
              <a:t>». П</a:t>
            </a:r>
            <a:r>
              <a:rPr lang="uk-UA" dirty="0" smtClean="0">
                <a:latin typeface="Segoe Print" pitchFamily="2" charset="0"/>
              </a:rPr>
              <a:t>ерший </a:t>
            </a:r>
            <a:r>
              <a:rPr lang="uk-UA" dirty="0">
                <a:latin typeface="Segoe Print" pitchFamily="2" charset="0"/>
              </a:rPr>
              <a:t>тип паперових грошей, що випускалися в обіг федеральним урядом США</a:t>
            </a:r>
            <a:r>
              <a:rPr lang="uk-UA" dirty="0" smtClean="0">
                <a:latin typeface="Segoe Print" pitchFamily="2" charset="0"/>
              </a:rPr>
              <a:t>. </a:t>
            </a:r>
            <a:r>
              <a:rPr lang="uk-UA" dirty="0">
                <a:latin typeface="Segoe Print" pitchFamily="2" charset="0"/>
              </a:rPr>
              <a:t>У 1866 р. Конгрес США прийняв рішення про вилучення «</a:t>
            </a:r>
            <a:r>
              <a:rPr lang="uk-UA" dirty="0" err="1">
                <a:latin typeface="Segoe Print" pitchFamily="2" charset="0"/>
              </a:rPr>
              <a:t>грінбеков</a:t>
            </a:r>
            <a:r>
              <a:rPr lang="uk-UA" dirty="0">
                <a:latin typeface="Segoe Print" pitchFamily="2" charset="0"/>
              </a:rPr>
              <a:t>» з обігу в кількості 10 млн. доларів щомісяця протягом перших шести місяців, а потім - у кількості 4 млн. доларів щомісяця. Багато фермерів і інші верстви населення, які могли постраждати від </a:t>
            </a:r>
            <a:r>
              <a:rPr lang="uk-UA" dirty="0" err="1">
                <a:latin typeface="Segoe Print" pitchFamily="2" charset="0"/>
              </a:rPr>
              <a:t>дефляційних</a:t>
            </a:r>
            <a:r>
              <a:rPr lang="uk-UA" dirty="0">
                <a:latin typeface="Segoe Print" pitchFamily="2" charset="0"/>
              </a:rPr>
              <a:t> ефектів, виступали проти такої політики, і через два роки вилучення «</a:t>
            </a:r>
            <a:r>
              <a:rPr lang="uk-UA" dirty="0" err="1">
                <a:latin typeface="Segoe Print" pitchFamily="2" charset="0"/>
              </a:rPr>
              <a:t>грінбеков</a:t>
            </a:r>
            <a:r>
              <a:rPr lang="uk-UA" dirty="0">
                <a:latin typeface="Segoe Print" pitchFamily="2" charset="0"/>
              </a:rPr>
              <a:t>» було припинено. У наступні роки, особливо в періоди криз, секретарі Казначейства США тимчасово виробляли повторні випуски додаткових банкнот, стверджуючи, що для цього використовувалися резерви</a:t>
            </a:r>
            <a:r>
              <a:rPr lang="uk-UA" dirty="0" smtClean="0">
                <a:latin typeface="Segoe Print" pitchFamily="2" charset="0"/>
              </a:rPr>
              <a:t>. </a:t>
            </a:r>
            <a:endParaRPr lang="uk-UA" dirty="0">
              <a:latin typeface="Segoe Print" pitchFamily="2" charset="0"/>
            </a:endParaRPr>
          </a:p>
        </p:txBody>
      </p:sp>
      <p:sp>
        <p:nvSpPr>
          <p:cNvPr id="3" name="AutoShape 2" descr="data:image/jpeg;base64,/9j/4AAQSkZJRgABAQAAAQABAAD/2wCEAAkGBxQTEhUUExQWFRUXGRwaGRgYGB8bHRkaHRkbGh4hHR8fHSggHh8lGx0dIjEhJSkrMC4uHB8zODMsNygtLisBCgoKDQwNFAwPFCsZHxwrKysrKywsNywrKysrKysrKysrLCsrKysrKysrKysrKysrKysrKysrKysrKysrKysrK//AABEIAJEBWwMBIgACEQEDEQH/xAAbAAACAgMBAAAAAAAAAAAAAAAFBgMEAAIHAf/EAEEQAAIBAgQEBAMGAwcDBAMAAAECEQMhAAQSMQVBUWEGEyJxMoGRQlKhscHwFCPRBxUzYnLh8YKSohYkU7JDRNL/xAAUAQEAAAAAAAAAAAAAAAAAAAAA/8QAFBEBAAAAAAAAAAAAAAAAAAAAAP/aAAwDAQACEQMRAD8A6OlUhLwzXgSATGwvu0Yrrm2OlgJQ27g9D0jEv93NUkMswxIM6StwRcX5DBPI8OWmDzLHUek22+mAH5fXUeIIUAyR16WO0HF4cOUc3/72/riavm1WSYgXJ2AHXHNvFPjVqhNOg2mnPxizN7dF/E4Bt4txTK0DD1G1fdDsT9AbfOMK+b8cUgfRSqEf5qpX8BP54SXJP9RzxoKGAeKPjdedJh7VSf0wbyHibLPZmZCfvE/nJH5Y5kKWJab8sB2NcqjCQzEHmHP9cVq+UZR6CSJvJJt2k45/wTjtSgQFMp907b8uhx0DIcVSsgdTY29j0OAo5ytU0/dgG3ztJA/rgWMw9TdnBEz9m4GwveARhtdARFoOAOa4AxYsjJq+ySD6TzMTE9xgEvP18xLFaziAfhaRABMgAyDyg++BycUzFNiDUqEggFXYmCT3iL4fcn4SKiTUAf7y/wC+/eZ6bYC5zwNWdy5rJJbVIQiT1N5/pgFqpmsy5JFWrE3C1JMwWNxIgAG43xpQ4rW06fNcggmS0MBMG53M8hE4c6XgplVtFUBmEN6ZDdZB/TEOW8COrhjVRhEFSCB1ix27fsAo1zmFUuatbTa4cwJmB3MAnHlTiOYcaTUYMGj0tEkQLiZjYz8sdAzHhRmUKtRIBmGTVpP+S9t9sUst4KKgh3RheLGRO5335z/tAJNSrmaTDVVq6jJGpjDATy6WP4YwZ3MVI01HBCydLza0AAfCTItht4l4GqVTfMA2gEr6o6EzMYn4f4NanBNX1iIdQZt7nbsfwwCQvEcxSYg1KkhgpWo8wTcXO3MHpvjBUzNQMy1a2kTtUPIBixO0XG3fDZmfBFRmDeagvNkIv1sZnvy5Yut4VKoyo6gMIZSsq3uLXjmO+A59S4tXjT5r6YmdUNBba5vcERuRjao+aVRUatXCmCG1mBIBiPtEDf54ZX8P0qNQ+dmKRB+yAQbbWB2HSMTtw+lWC06eYpmPhDrLIY+xPLoItgFnL53M1mCeawaSJV4EyBdQZ+exuMY1XMUzq82tOjXFRiQy/wCk7W29sNPDPBxpxqdWI+EgEFZmee/z/rifiHhSpVkeao5FtHqYD7x/c4BSV8xVlhVqWgEJUmSdKgLFhJPS1x1OK653MUjp8x/iKlXqfCVE2ZtrSPlzw85bwsV9Qq6XiCwB9V9mBNx2/wBoo1PBlQsG81BEwApAE7kQd+//ABgFtKVdkLmrWKgE2qERAWWJk9Rb88QnP1h6fNciFg6oaCSQDf1bER8+2Ho+F4TQjgA/ZK6l94698Vcp4NZXYvUVwYsVIuNtjHy7WjAK9XK1k0M1WtcgBhUMSQDAE3An540oZutUYIaulpPqD9zPpHOxg8/rLlmvCjMAFqwACBKAlf8ASdwMV8l4O0CGqAxsQCCt5te3798ArZkVKWohqqkKHh3LalMC4OxvP6Y3yq1a7N63/wBKufUSdO4IhbSfz5ljzvg93n/3G5n/AAxJ7sQbnbfFipwJECh62h29CkCCxP2TqJ1A/dOATTmqlP4GaPUCrMTBUCSrXIBDd79cWFyLmj5pLsoJJmoQFvHWSxN+cdMGKvh2l5wpnOJ5m3l6QDcTCqCIte2C9Lw6rDSmYv8AaACkSLTF4Mc/fAI9Ss3wFpX0kS0ESusAkC55Xjr2xazHCSrKDqOo6RU1mZgeoLq+AE7R88NtHwYoYlqhcEyQVmT3vfHuf8KIVANeoqgQBAPyFpA7bYBFyWquyh3MxaGMx2tEzYETuMS16BpTEq6wbNqBDECGkn1QwP1wyL4ey1Afza9pEGACPY8vzxK3AKNeSubdoM30m469T3OAWcpw9q2siWYbjWQDe5M6SFEbd9zaYFqsnwmAdQK6iRaJIIloIMc7jD5lvDtHSNNQhgNOpAFJ97Xty2xW/wDR6Bg3nOTtcDbeOwwCk+Q/l+ZGtbkkvAW8ALDXY789xihmcy9Niqu0CIk8iJj5TGOit4YQqQjuk3OmIPLaN+++BzeBaUn+a/0GA63QQKoA/c4qZ/iQVgikaj+A54jz2fNMGB9mRPPrhfz2d8sVaxULF1BvLtIEdevywATx9x0ljl6ZhV/xD94/d9hz7+2EinTJN8Xay6m3vzONnUKpJE2wFF2IOlF1H/eMOHBvA/mIHruxJvpUwBPywpcOogVFAJliCTGwmY+eOx5WpI5AYBUzfhFEk02M9GMj8pGAFTIj2I3B5HHQM6/IMO+Oc8UzZGa7Gw6HAaPl9PLF3hGfNF9Q+E/EvUf1HLG9SjbqOoxVeiJwDrkeIxUKySjKHUnaDtHLbl74P0mBuNjhG4U/8plJWaR1rquNJsw+W+GnK8RWFvLGwUbmO3LY4Am5xoWjvj3bEZqYDwnGGp3xDV1n4APdjA/AHEeYaoq2dQf8tJn/ACbAWmzSjr/2n+mNFrK2zD2wGfPssa80iTt5lE0//s4xeJqkAq9Gp9V/EFsBZzFQhSwUtA2Akn2GFnMZ/NnTopOLmSaRNvSb7bDULbkDrhqyxaBrTSex1D+v4Y2qU5FmK9xH6gjAK1XN5oUteh2JqtCLT9QpgELIPMnSZsLnFdM5m4qM1N2WAFUU7l9F99118+45YOVKNUNHmVyOy0fzI/TF+lRgXJJ7m/4WwCi+czasw8t4CCCKY+MhZ94Oo2ttiZM3WYsxSsFCiF8oSWIIMxyBANuuLfEKGZLNprIBqGlW0/DMsfh5CwHzJ5Y1ytKsWSaiWEvp0n1EyQIX4QPSDz974ATWzOcGo06TRIgFCD8F7afv8/64zO5/OKAFpVS4HqKqsapNvUIKm3TY3w0Z6vSUjXUCHlNTTP43xSoVNbEK5YA3iovQH7s8xgANfO54uxWnUgTAKpE3iDIsBHuT88MuTrM4lqbUyCRBgzBibE774nNEAbn5knEDtU//ABovu7R+ABJ/DAbZwuI0KG6yY6f74rrWr6o8pQJN9Q+G99/a3fGmb/iQLOB2SjqP1Zx+WKVDN1pOrMMkf/LlSo/7tQX6HAG0DFAW9LcwDOKJzL6rUmO4k9iPzv8ATG9CrWYSr0ao7Ar+rDF2m5gSsH3kfXAehMKfi7KVWrZcogfTVQr8XpjUSWhSAJ03/DDixi9/pgfmOIkX8isR1Cg/gG1fhgF+s1az6HWp5sVFN1NKIc2Fhpki8zHtjzw0KT14VaiPQQolNlYaEaGksfiJge344astm1cSpmNwZBB6EG4t1wO8QcZp0UIZ1RmECTz/AFwEXGPEVDLtpeoFciw/W3LHKuMcarV3cVnIpyTA2iYEGLi/PFfN1Hd3d4djsZHWbbx+snHivMyV9JBtzPq+u4+QGA1zjuyIlR2PlWE3tufniTI12p6yhNNmQqRsYgAyDzkGSLCe+J2psZgDeS3MCIGpRbnPvjVqETIBBEaiduxm3tPbAVspna1IE0qhsbgdZvM9P1x1DgfiujVIpl1NSBMczzj2xy8iQSTJ2joQRBPWR06ct8RrSK6os8yCD35YDvNO+PfLwu+FuOI4FLzA7qBJ+Q/X88Mk4A3xTL66XxaYv7xcgjnIthC8YEoEpTPqZ++mdKA9bA/XDtxaqRThYmLSR7c+UE45/wCLa+rMR91VX8J/MnABES+Nc+0UyYnFin+4xcy1MG0b4Cn4ayRqVRr1JYG4tewg85jDhxrgZrJAqlAojSATqPe+BHDKFYEpTcGmvqKxLDpBnaR+eGHL5n0ap/2OACL4ZCZar6qmorIAa4E3H0wv5Hw1L3YaV/Gdj+GDfH6o8kmatNmBhtUT7rq5+22IfD6lhUa+6rflCz+uAsHKxYbfr74pVKVz2wTqzexxUqr6b2wHnC62mqpOx9J9iIOGzgXDgoktLAnVAHqIkT12iPbCaIkRvhxyubYMQAGkjdoiRqJ/FQPfAXuNIjUKq1G0IVIZtWmBG8ggj5HHJ/DvGK2ZzNUKw/h6QsJOojVC3mYJEkdBHPD1/aQKxyFUUFLFoDAb6D8UDnblhZ8FLTo5emoUu7DU4Ahi5khW5gLYS0AfPAb8Wy71KTZTL19GkJrhmcgsxOkmS0wD+Ax7kvEj5Spl8qSXDnQHYWMELzYnt7nGZjP10zVNaVAOKmqpVq3C6oI36AxveIAGKXiTwp5n8JpV9Acg6bEU41EzyLMN97zgC+e8VZpq8BEp5VaRdqjrqFvmOht7HAql43rPlmrZbLCQ+iBTEsbTEXMTJ3+IDkcT+IeFPmMn5FFNBLSdQ0gKkgBAOR3mwsOoxY4FllytMUhQckBgCYA1bF3vbWdj0HbAVU8d5nz6WWIAqugZgdJ8tirMytAEgABoF+WKOY/tCzdAVHq0mVNWlNUama8kekWAvMEbDEXB/D75atUrVFNeo7EzTUekfEQNZBDNqj5Rifj3AGr5ylXKp5NOF8qNTWDEahsZaJA6354Alxbj/ECKZy4Qlj6gzLCDkDtPdvoMV+L+OK9CrTpSKr1nAVVATQCVVQSdUgtNyBY9sRZR83SzvppUzlRA+HQWEASQ5Ew0n2xUbw+/8bUzlXQ2uWRUUto+EAwBuACJHSeYwE3iPxTWo1sqjGnVFQkOropF2VQy2lbk+4Hzw8pmz/DO9JAGVWhQIGoDpjm+W4BUzOebMVqWlFgUqTXZ4EKWE2j4oMcsM3i/h+apZammVq6Kjv6zJE+kmxggbfPAc54b4kTyay5o1RXct/NA1NLCOZBXT93bBbhFbM5alS/gScytRmLVG9IEkCAGJ0ixknnOCuZ4Yr0HFWh5tbygNYUIGqRBbUwER1mbYzgfDmo5Y5dSslSvmEjSXqSSQs6vTYXAk/gE+W8a1KuYfL0ySKYM1PSQbgEAaRN/SG2uSQYx7wXxNndTDMLTp6jFJSRMAEsbbgAA7CcCMhwapk8u60EFSvPxkqAx1RAlphVGq8A6vlgpVy1Wuv8AMFNazUwjVIUqCQZAWZJnc7EkXMYDzh3jWtVr1qaHUtITqLL69hpELzfmNhPbFCv44zmXoF8yAKrvCIrLJTSZbZgIaIMX6Ys+HuDLk1UBPNmCzhkQuS0QJaQqgBoPUxfGcV4EMxmzmyVYIPRQGkSVmJYtBudV46XwEue8RZ6nVVgV8gDVVdiABzIA7CwsdRvbYacL8WZnN5d3WFcSqLrHqYAGT6QQO3+rkMT+Isi+aywy400fUWYswctpNo0mADE9dhG8Uc1kMxTy1KnlClMqF16omy3M3BMzPWcBrU8aZqgKFPNOqlyxeoomFGwBEiSSJImBi/wDjletm3da6VaCiEVWJeTo3G8b3PyxC9DM5iqi1ky9TLU1UHUoktpEkTedXyjviTgnh5aWcevSXygwCJTEH7pZrWAJFgJtMxtgH+nWUtBVg206TB7aoi3vjl3jrMNUzYR0smxIJmYJ/wCMdQR9OuCxIBPqBj5GL/jjlHiLilQ5msHadDEIgE27cp9+pwAwb3gRIKqRsBFjFjfvFumLWWpKCalT0oH9cGWUWmBETz2xDQcMN/jiJHw3+HpsfyGLOcpgoBHMgkfauYJsf374Bv4Lk6Nas9SjXVqNI0yoUSZEMQ2wIgRz3OFbxtlBlc1l6atI0OTPOahbYdJt7DBTwDlCtDO+Uy6iBEg6dUNvF/pih/aqpGeoXGryt+XywA6uNQLqBcGdhANug3E88U1W3pgdQTudonle+JcmoBYN6hp9U87Y8ejyAB1GdxvHPnAH1wF3w67Uc3S8sSWs3MKpIkz8pnHYEawvjiVHM1KZR0Y0wDBG2/3r3BjHZMqCUUzywGxzZZ1DMS0v1CyKZJA5G+3scLHiIf8AuKhPUf8A1GHWNLQ7SWDQe0RFugM/XCZx+npcFvtIhJ5SFAJ9pU4AZTOCFColManYKOU/oMBK/FItSC+7TB9h/XAyuajmXbV+nt2wBRuOOuaNai0aLDoy9x3vh3yHGaWdQlD5VdQNVNjZu/cd9+uOaUVvB/5H641zqsCGQkEXBBuP6fhgGvjnHED6auW9YsdQU8rXnbBHwajtQZ2Fmcw33oAB+ht8sI1SsW9dUltXqPUnFvK+IK1A+Z5msMAFRvhgHkoiAL7YB/zIgE4BZ2vbEA8ZUXpEurI3MC4PtgfncwIlTKm4jpgJxm4OGZgrRrIUHSNRkSfJpkwQDcA88c/FX1COeOkVlKLETrcqsgESoQT9KbfPAHeDVPNo+q4Nvl/XGx4OnVo6TbEXB6NUL/MgTIAG0deg+WCum2AX8/UoBS/llwnpGn7bkwEX7xn5X33xrQzPmnyn0FaIHnvsoeJ0L0jmeQIG5tdzfDtTameGEhOlMGxKg/bItPLp1h/utBpVHQU6Y9KEyDUmQz3loN78yTvGA0zNCkHZAEJADMx+GkkfaJMFjcjtvtfTKcNp1A1TRCEys2JA+12BGw6HqbSf3YkIpqBkDF6km9WpaCx2Im8dlGwjGmcrLXY0w8UV/wARp+Nh9gX2Eer3gc4DxMpQqozU6IsRob7wkSY+7uJ5wSOWLqcPy8xpSwuOYBnf8b4HUuGCBNVTJLOJs5iFU9Ka8kHaZvNfiGSCUYDiqztNQWHnObDWeSdf8qgdiBgcKy4JAVS0AxN45HFbNjLqzBkWFXVUPJRy76jyA6e07ZbKCnTfTUQ1nktUbm0QLD7IEADoAO+KlTgqRBrCACVJgk1TvUaRBItpGw+kBY4ZlQQW0CmpsF+0B/m7npy2xczdOmyE1I0ASSTYDrOB9PhlJSvrGlRIXVYuTLO33mPU9T1xNncvTq6A1QaFOorIhiNp7A3jqB0wFXLcPp1pc0gqfZU2YjkzDkTyHQ3vtcq5LLqAWCKFHOAAOWImyya2fzFmIQG4Uxdo5sevQR1mLL8PphkLVNYS8Eg6qn326sBt05coC8OG0ZjQpMcxyx62Uy4ElUtblz5fjiovCwwI8xjraXYWLrJhJGyDaBynmScWRw+agLEeWkaEAgaurdY5DlvvEBE2SoEAhUg+kRzvy+ePBkKX/wAa/TBGpSETAtt2xVpg3J36DYDAVczlEUStEN1CgD8yMDs2QZPkMPelq/FXjDIkYpZugrXi/YkflgB9CqD/APq1GJtJVFH/AJPgtQyyrsirI5YzLUlUWEH99cb+YMB6UF522xyDxjRojOMtNSakFnYkRMSIBi+03x1upUvbCH/aL4dqVWSrSAkWYm08xftfAI6kANDKZMDTNityOW5tMYL5TJ/xARC4UloUkbD+vL54BtVCzJAcGGYCSNO52sJ6dMXKLkgkaSIMgizQZPaSCBA5DAN/hzLfwrvlniaz6UIIGpQhLPBm0kLB59sDOLcNPEswtYOqJSR0a+r1K5EW22n2wuZXKUldnOsuwgEu3pB6HeehGIamSoCmFUkNJltZ9QPUjf2IwFnKhQtSorrIJWD/AJTpMRyuYPQ4ieyEkDSSTMkdt4m2/wC4x4jCnT8tQFEwBzkHc/TGr5sTrafSYG/Kbb7X/LAW+GVKbV6a1KesFgByAJIgkcxjsdJgFA08h3xzvwjwKp5grOUZSPTp/Pt/vh/849IwF7i2TVCK0iRAvMwZBHtBwm+NqRWmeWlyh/0t61+U6hhs47mmP8saQImTb5SbX2jvgHxKgKqaHGk6NDFiPTpIKNM3hrH/AKumA51SpbScWPJOxuCbkb4hra0YqwgqSCCNjjzz2O7EfKcBYqJsOnPEa14+IW32/rjU1ZEyZ22scavIEQAx/fLAa5x5JM/LFas+vcAGF22lREwIi0WxIUO1omxF4+X64jdDuIAHUyT1tgNCoMzz/ZxJkszA8tjabH9/u+NGB7RvjKHD3cMVgwJIm8AXIHOO2AN8BpBswhf4Emox7INV/cgD54fOFUWq16aMw/lU5YSf8VzqMdwI+pwseF8qVy5qVQIeC/I+St1tv/MdY9l74P5PN1aR1wpZjMhTYmJkESN+1hgHijYxM8sTVLYr0qoMGR8sbsZAOASP7WarLktS2IYQeexwqVOHJTzfDsvJqpXpzUbUZcsDdSD6Yi0fjjo/ifgaZuj5VRiqzJ03OAWV/s9QKkZusoSQm0oDYhTus9jgEvhuWy9SrmMlUrFKwqsuXzGow0bK94MkxYDY4zwxlhUzWeo1lB8mnUKwWAV0OmReSCb3w4D+y+gVCmtW0g6hYC/Wd5748zHgmjlg7Lm66NU+LaXneTEmemA5RxDiTGnT0So9S+YpOmsRFwGJgiYMYYsvm6Ojhvp1PVJFdQzEm0CwaVPO2NuLeHlcBWqVCEkIvJR2/wBsG/CfgAVaK1jmKiG+jTA0iSLcxgFrjGVSjlc1Vp63ZcyKas7T5awDpIDfEdpIwU4WmVbOhd6dTLGoabM48uqIsDIMG5gzitwvwkP7xq5PzqmgDUxBszAIZIMgmWNzOCHinwMmW/mivVJdoYk3Mgxf5bYAD/Z7SatmUFdC9KqlQrJYDUkTpIIMCYwI4Y9Z61J6pqrl2qGSpMaVYagt5gSBPfrhr4bworpC5iusWGlh6Qd4tttbDRl/A1KrSCnM5gryUsI3DQBFriflgFfhnB2TjDZWtrqUGVnp6nb4N1ggjYyPlgVx1FThdOqNXm1KzqKqMwAVWf0sC28LyHLfr0o+BQWDHN5rUBAOu4HQGJjtis39nNEq1Nq2YZGOooXEE9Y02PfAGfB1XVk6BP3F/IYzxRxVssgdYgkCd4JIG2L3CsguXpJSHwrCiSJ6CepwtePKTVKlGkpuSGXoWUliD3gCMBQr+N6iu1MLMGBqW4Omb7fiMW8zxyvTYBStQtNj6em0kd/ptgA9KczUzFWnGshwmq8kaImI77f73aia/TTUkqQWk6RFrAAiRe5G2Av1ePV0p+YWU2Viunk2qQL8vTfnNpjA6r4zqeWz8lKiQthPWx398QmqtSnLKxUBQb+4Nz/0x88AM9SqCjUpL/h1ai3kSNBXe3ysd+2Absj4nq1wXLCmoMAab7mSR8tsSZXjeYb4yqQpYQAZ2jmTEkXwr5JAahGggUyNpvPSe5MsPu42yjkP5pWBWDeUNR+G2w5r8No5t0wBTinirMUmZUIbb1ASSC0KOxM/K+ND4nzDu9KGAnSQwEgxN52t35YGZvJmpXYAadL04Mm4WCq2tud/briyoIrVKzoutiG0ySBK6ZmxgC9trHAAOLcDqhz5LSrMSZtBk3sP33wF/imWYPqQwByMyD8on+nPHRmyTVZpgAaZaZ3A2gxEXnv9cL+b4HTrU/MVdLtpuCbkz9naSIP/AEnAKo4jU02Jib8va+NlzrlTJYeq4t3ue8/rgn/6aZqQNMgAEtfebATy/wB8WeGeGtOtmhgBEbbjfuMAvNmGG5MdPyNx3OLYylRqipOpCV0iYnVEfp+mD+U8NpTK6tFXzASIvpiB2gydj0wTzGSDOFGldDgBgOYMqveD3/XAFvBlZkqVaDEL5bQFHYDb5YdhpN5wg8DQJmPNqusvDMwEeo2gdBcYf9AO2AsZ3JFglQGyiWETq6W/rgKvBxJhWSBEsYBVrkQdmDE3G2G/ht6a9xOIuLZZalM6hNjziex64DmnizgzEs6j1oJYD7dPk4vuBCn2nChox0qnn0J0En0epaouaUkgK5i4j988B+K+GC+pqahXB+DZHm4NM7CY+E/LAKVHkbWjEdRYubjTf3mbYkqpoYq8owsQwgjGtdBp3nAUqjlQFG+kT2xoQYPtiZVi/PnONC074CKYgdvfBLwzkGeprkinTI1EbkmQEHUtt2BJxa4N4YqVoepKUonaXcA7Iu//AFGw74csuiZdRAVClkEEpRLEDU5HxVG/DnGA2zGTK6TpZmWC1FDs0BVUbwi29I5ibYvpTVaTF/SFFwfS7id5+LsOdhi/wfK06dMVW1O+5JMmSPURtInbFDNP5rQzAsAdJYXAM6ZjnOAzO+IwnmAA6fSqEiPUQPTfck/TnivX8WuFIhRUcAgapWmBOpiew+pgYlHDaZEaZFzB+zzNxt15z88UK3AqMWQ9CT6toIBsLAyYuJJtfAXOF+IKVao7u7IiFVpggguXJEm062j4RcL0k4b8tmEqH0m679VMbEcjGOf08oissKQQ5NNgdTMxF3sLWF56wI5tnAqupdPqAHxNMBienOI74DQcVQ1mGpjSRiswWNWqASQI+wgsYEFj2uH4xxulUadci+mwgxIJHMxFzythi4nwukEaEF18sAWCobFVj4QTBMbwMLVXhNMzIOwG52UyvyHQWMjALvEc0hAMkal1CQR6bcjtuLHrgp4O8UUqSNRqtEGU7hjMf6pO2+2Is5wemzBipLDYnexn53/rhe4pw5FBOn4ZPzP6mcAz08oKfEHzbVaZLEIaYBMFgoEETeFk2sLmMUPG/iOnWqCijSqH1GD8WwE899htbnhQqKyLrdiRMRrJKTci+8wJ9hgvkeDJAEXgx8+Y79/fvgLeUPolXCKu7G+2+9vz9ji7w3PVFdCBuP5KNbSCL1qp5SNhAO43JibL8OpkKCohSCB9kkbT1g7dN8En4dTYtrGoMAH6MAbT2DX+eAO5bi9FEphqpfUPjI3AElzyVe5gSQOYx7meKItJquooI1SUJOnkAv3iNh3FrxiSnwmi4LsgJIWSeimV+Q3xvn6YdFhNUMHQHcsNj23mTtvvGAAPnGVkaoSpALpSdv8ADX7VWu20wfSlomB2Gca4lTSoGOpyzWkXkrYjcixB29Mcr4M53hSJTcuFq1nKvUMbQ3pCjkBfTzmTuZwsZ3KfFUTUrFQiqGJsSQYuYFwZ6jAUKGcNbzEhrKbRJYysKJ2EbxMyR1wQyWYsHZtIFrmAFBgavvRAEfPlgemcylO+tVdQE0CYVRJG0zedj053xFm6upQyaDptPItAmOltVu3tIbZLMNppCA6ggkKean57LqG464h4tnF80rTQhZLVAYkCSRHuSu07YjLUUYAhAdydO6kkDlYxBk9T8rP8ZkraagiJML8LGxA+R5yLb4CvkKznXAguYnkAo0x/3QYnc41qV9QoaCoKgKQT/h6Vp+mJsdasSOc4u53MpYA+mQIJkSSADPPYnrtgPSz1NZZqi+m4Gkw1jI2+9HyvgLGYr6QzEOQxOmG3cIokECZ8wEyOWIcrn3hwUZnKgKSxt6pY3N/SscsWcnxWi7aWcljdSoIvuAJHtPXFnN16VJTvygmT0+GQLkzv2vywHvCOMIrNrGhSxAMGQu6xvqna1gMDctnajUxTRZPlwTsFYETBNtpA94G+Kma4gjCFfSwBB9JM7XNpk3jeLfLTJOvw0qjAWJtDQfSBHzGxJ3wF7MZlmqHQrLTB7xptzPO45WgTi5m83UDpUKwkKCJBMKulpPUmG25c8D3qUVI9dYemSAwBAi5AIiD35ycV85xCmx9DPpsAoB0xO47gDAHuK8Ty7NRak41aWV4nfSoEki4EHbniSlWZaBRlBYnv93T/AL364XKFFSJV2aBI7GIIjmSY+U4kXOUgCGaqwmAQwkH0n8Bb3ncE4A5wyvLBKh/0m+5JYHaN7e8Y6FQ4lR0j1gW52xyRayAgOKqiQWLGYAJMWgxGGfLcUolQQ8jqNN/qJ+uA6zwunNKkZNhy54mz+XL0yogEixPLEHB300Kc29Av8sC+IFmq06Id2DuajFTBFMfZ1CIGsrsSSJwGtHgrMxLNoOxUXBAJPW+B9XKGmzhCPKEhVadLkiSI5RfbBjhGdL1cwd0VwAZkago1BTzhvxwE8U8S0kqm5/8AH/OejdPrywC5xbOfYamXI3V/WtPsGEVAZ5A2wrVKIMmWHQL/AEIJj54OMpqHSLAfE1u03jqN8FuG8FFSk9SmofQdOn7TG2w9iN++2AR6mWWTDOd99In6A4t5SEYFIVhsdIaDvMvYe8Y6PnOAJRyz1Cq61Qt1g6dvkcJOXzo0gMga1zzwFjL8TqRpdtMkEurGW2+ObwQYkbYbsplqYhBGlyCQoghtwT1gkX74T8xl9AFRDqpm8f8AB7Rg94T4xpdEbcWQzup3U37SvtGALZ7INShW8xizXefTtsR8uffFWhTYKzaoUnlJg3kwJFhA9sGONuDDqGi0tPp9iJ6c8BcsVNOLqDJNok7GxJIAMCTvf2wBMJrCo0LJImAJAA2B7/liOlQpIwIdWvEEAX6C1+VsTGspC0yVVR8RMS1rgfvmOWI80yoQ9EyxgFd9Xt0P79wE56sWDkWLavhEAESbdZGM4dVK1VIp9QvmGCIuC1yJ+vLElQgszhSbTYXmCIgfLYd+eKXCaCBxT1U31Et6jo1WAJAmfiB5fLADqPjGvXDh66U2SpTUqUBkORpYHV1gXjrIxQbjmbYVmplXWkyrJSNfrKMwgk6VPPnfHRqvhvKikYooojlPTrvgLQ4bl32piBa07iZ2Nr/keQJIK1biGY1onmoyuXAdVm6LqIIJBBtB7xgZmOIVy5QwxNHzv8P56fi/H5YdjwGhq+AAjpMnsTMiT9DbFfMcDoXPlwB8O8n3vcAjAcvqcRchCQGFtKlYCkmLib7G9/zwwjiFYVkUEaS2gMEG+oLOnVIUeonsOc4PVOG5cET5ZaSCur1EwBETcgnF/L8Ey8WUW5tqB7wen/GAW14xWBq+saaTIhGj1S76JjVGkG8ze+2J/wC+a48wGsgdDUBGj01AlzoYm7Am6na+5wxNwSh9xelmM/hv/W3XE6eHKDAAUhf3i+5knod4vI5MYAj/AGdcRqZnJipVIJLHbaIFsM9OiBsAMV+FcNpUECUlCLuQOvPFw4AF4pzOlNMRqI9R2mfb9yMc149mglNgDpY1AoKWIBueX3QQL88dU8RL/IY3kbRjmHijJA0GAI1qykGI3eJ3uLHaPbAKtZUBUEvJuVQ3CGfmTvtjWs2gkrqnt6SysLE97/TE2cyUVmQoCikQQSyxp5Osyuo7Y3z9Go7BjTYywJ1IYPpAspBkARufzwA+nTldRHQEgyCxIAk8rg/Q49QLdJqb6WJA0kibRvy5xgmOEOtMx6gYDKJgTdYI2iNuUYFOgC1FZD53o0yGDW+L07E3uSMBotQhCACecT6RyIvEHV774yhlx8QmFUsYkkKoGrtvJnoOWLvD+C1Kh0hSp3EyCtxuSBHxbicWKeWakfSCwCmGWx29ViPUO0/0wAaqqwbOIALBrzJ3He2Nc5UltJg6RDSd45jmbQL4t8QybG60zveFIlpBvP6Y1ynB9VUn7EiDBuCIPeJ64DzM0gFl0a7FVn0ywhmLGd4O2NcwqkSA4ESuqDpYHqD8Njgrmsm6LddYaBb1BhAN03EA2jeMRVMm9RfSkLpCyVC6QTMATO4ud9sAJy4BUsdJAMRebgyBaNhFuRxZRkj4NRmSQ0QGFgomJEfnjdeDsKdQMh80lfLIBay/FBAj/bFzI5ZkUAKZmT6FcLJMEEmxg4AYyqrsUNwTdoFo58jB7T88bZaqJE6Q1hItBNtV9rR7dME04e7GCNF2gsImd5+6SBOx5DniTiPh4gHyvUykKV02YSDM7gfLpgKGum7MqqF3hgSGtNyJIiBB3GI/4dTBLFSQDFuY/ZwRfL1Heo60nVKkaQxCyPSkFt7H8N8EKfhpY/mOQ/MKyx2iTO0YDtuQpB8sgMwyASDBuOR5HFFfC9ICNdfpPnPJEARM7Wxa4NmB5dJSYlFgEbnSDvtPOMFiuABZzLCmqUqQCUwOXWY+ZM/XHOs9mGqGTuzbx3IH0FvbpjrOdyetYFmGx77/AJ451x7hnlsSAQrNI56Tuw+Rlh/tgB+e9CikogQCTzMxzwIzlapTU6GK7AgNEjY2m+Ddqq6X/wARR6WnfseRxvl/B7ZmgzzDK0BLXIibnaZ/DAH/ABBm2ZXh4ywpDzGCByQSwsdQI+QOOaUahtF7n5DrO3S2OoV+C0TRemjaRVHkmGWCVBgbSLzYd8J3G/ChyiUn8wszmCnLVE/McvpgIuDVvWEK6kaxB5dx0xDr0u6iwUnSenMXjcEWM2v1xZLGguhL1GHqbeB+cDt0xPwbh2twpmFMv3J5e5M3+7gGmllzVQEKXYgNp1kBSyqTba0k/hikNStckkelryB1MD4udhzO+HLI5PQJ5nlyHtiHiGQDLYBQoJAUQS3Iz9frgFpcyENmCkEgatpAEwT7gTjbN8WLW1oB2IN+tthv0xnEeEObH7KFywJEXMgRYm2+Ky8IYsAQxBphgrNYjkLRe/PAVala6qIgwfUJkESCvUxaAZWMFvC+RWXqtDEm+uS6xtE9vxJOJch4eD6Waw0goRY025wIgWwxFALxfrgAHFM1qdqIbRTQBqzzApqfsgzZ2F5HwiTuRipWzdJdIUFF0aoIjy0Hwlvu6hsGuYE2BwdpcDo+WEKkgP5hLGSzzMsed/yHTFPifC6ek00p62qPrOomNUg6m6hbWPQAYAL/AH3SDgFmEpqLRICcjO9yPTaSQp5nEP8AHCoYJK+jU0iAgNvVyU6oIG8HBJ/C6qFYMzsraiWPxPpIBI6AxA5aRG2KWe8PIFcBDocNqE3M6236+mmPwwCLx7O/yVCMGRnVhUFymmFmBtebzeLYbBxkHyxSAdmVfVFgsLDEf62sOo98Uc54SAo+SjIqatTlVOtynmaZvAsI+eD3CeArSUaFaQZUknlq06uoEJ6dhvGAqf3sQmooVBsgMBnNxYbi255eYTyxeoV2p1C1U6gKQcQJLO7lQFXudrTB7WJ0OAU/M8ypLNYCTOkA8umyz10jaMFHydNmDFRqUyDzsGA+gYx74CpkHqPTKs4FVSofTB0SAdM7Fo599tsb5Os7VCYIpKukTMu03N7gACJ5yTtGMbh6gAKXSGDSrbnnMzqnnqmcWKNOCTqY6osTYWi2AkzlHzFKnmN+mEjiWT0VgTpYCBt6bduksR85w9YVPFOS0sCu73MC6qAZPX/nAAqdBHWo1OFVEJi1yDMEbRLD6Y0XMDW7Cg1aCVNOnB1MAJKk7Lble8dcaUKJktHp2b7szMb9IJI+vI0KnFmoJNMBi2pxaGUTcyYAMmx3vgK3DOO0WHlMrU6jHZrfavHQnl/ti9x2npq019JZXY6p2BVqZG53kGOUe2Ff+OWo4SskNqlA6jdjPxTqAvO/IYtZiqsijVKU3UAspMByVOxjYnc7WA74BkbSIEhg6qbEWJk7dABEd8WOK0wFy402hrwPVA3PtEfPHPs0tCk3mZapoqA6jTUlk32ke8Dvgpm/EFaogGptKwQAqgi0emdh1JmcA1UgGDVAVBBUgSI0xIFyL2ue/YYqUXSrqf4QiyBO5BB6Xufwwr5DiSufKBdJ5VACx7KbAH3+W+CRJy51uZWw0sVgktA1QAAB73+VgY+E1wa8elmIYBT9vSQC0f8Al2nAvJVBoVCfiEmd2AYAieUyD2jA2txI0wKtPUg56ILJOm2oiYuNt554ly+eVWOoO73IGkGbkSoFokHl/XAFuJZpabeVKMGJAaZgbGQLbX/HGmaCIwRWBDBJG41FSxIOwI29jgVms7TUtqMlhrLXuhmNgYjcm/6Y34hxWkkJrDBE1awsG4Hp6kfWIwBvjuYAGVWNXpbbcDStz8xAvtirlM0tQF7031DTImPSWi08xb3NxJwvUuIkkeY1YLIYE6jYraNwYUfTB3K1RVEDSpEn1SuoCOZ5kkQL8z3AWstWFYoD8KgkgjqRy6TFu84esvwmkFEIIjCf4ey6vWSQCCCGuCWvMmOlrHtyx0GcBQyyhKFBZUFwlQXILFVBI99sMX8cqqpchdW07fXCu9NnpUChUMlJSASJb0pMD6C8Ygo8Q1+nMEqFeNEXA02tYi8/TAPIg3GF7jVPzNSlBezdTFwR/mAMjE+Q4vdhVKppiZtG2/bviWtxPKMZNalPUMJMbYBB4nw9kaCCGuVOwY3NrnrdeuKGbq19lZh9klSRMCQD1nlzx0irmskwINWmQdwWBB98Dny/DPv0hygVD9I1bYDmxyrlUGqFWDuY/wBR9tifzxvUy1ZmDOWJWCNRJi9hfbre3fHQmy3DN9dMX38xtx/1b43WhwwX1UiO7Ei++554BG4bwt6phbkxqY7LOoA7RtHpBk4dOEZDyWRQLA/CYkkgeqRNybn5dMEhxXIgQKtMACLWAG9o22/DE1Dj2WYE0qiVIIB0mYJsJPeIwBEjAXjGfJUrSLB5ImIG3MnYTzxtm+MSVWCoaZMfCYm8wY+WK9BXLQzkBQFZSLEibqdoIPI8o64BcfOZkKFq5lRUIMwwAO/IiY2/HEdPOVnJ05tTE7VFJj/txS4nRWpUKhvSWgmRAAJsSLhfhnVy27jeMcOamwFjGnSwEeoxIU8xBO1rYA8+dzCqdWdQMBDfzABqv2npb3xGM1m21MmaRkn0/wAzb0/aOkg39rYo5HhZquAW0iPQWAgmSWIAsWIjblfFCrliriZViGtYGI9MgiCZJFx9cAVrcUzFgc5TAYEQaoE35enpi2a+bChv4lQLQfNEGdvsdjgd/c80jVX44hliWMmFteAF698D8tSuQv0EQDpvbcAMfs9YPTAMvDeL1qdc+dmaVRItTV5aZ5yN/bDO/HcuI11FUkTDb2MY57neFinTEaTTaZ7AROpvvT3nFbJ5bzAoY+kgayYgbkBj0nSb9em4dIy/iDK1LJVRo3gziVuNZdAT5ie0je9veRjmnE8j5blbGNIVgNMkxMbGIJ+mLOQ4X5hnVpIkqWA2hiSoWzE+nblgC+dObZy65pFpaT6dYkHedQBgAcsVNWZAn+LUX51T/wDwPrgHU1BxMhiDI9IN7ICGgXkjr0ExgnS4a3lM6N6jusSxJYxI5KF072wFjMJmwJOdUKRH+IbsbqQdHQG39MaxmiQq59AZG9QtIBuPgEE9RgNldXqVSQNRgLERpuRzMMYtaD7YIcTyIRRBVqZDEwPSizAvzbn1mxwE2YfOCR/HopItNQ2N7mUjlt2xUzlHM1Vn+KSrpkiKkkf+F7WtiDIcP82FfbSCC0EAwSJIuBqIN5+kY84plCjlWY2ZVQkQWvDEc4j9OuAF5t8xTWFzARdQBIYn1A+wGoR8sFKjMaLMVUgAMSbAAJpg8zuJkchibJcP8ySzaWE+poMiGPpC2Yn07cpwMqq2qCfVpMxEzMAHlJHL25nATZx6JVIfS+4gAyuvXJkd9xyntiSsKNVNVZVqA+mnaYbtEWiSFtyxM+SIplkf1fd+1MtJaeQEdefTFPKZZnnQDp1HboByt3MQRY98BVyppS1NXVV+CEAiQVvMbk9jiepWRahFQgQGJtGkNIkCLfEObfPbBHieVRCoD6qZ+KIhReAo31C1oxJk+HIwBNQ6R8LMJCyLHYRF7G3ORtgA/k0qzrZWH+YQ3pG899tx8sbcWz9MvNoYCmyEGDBOqN5An/nBLOZWiCF84te2xMXmCCSJtG9yIxYHCaWku7MhMTe5ABsDab3MxNzgFuqvpNWmwVALi9mjTAHsRAvz9sbPmm0x5hkJFqdlWdQnoZ577YKUMmpqQrlm02jmZO/IwsTNjtgpm+H0UVT5pVrCJA5mWvvPz2IwC5lxUFME1J1THpG9gZ7R1tcYiywLbuxB9IOgqDf03M+mSR7b72OZHLU2YxJSCSJPUHSVgDab7/XFjO5fLpP84mdWoW3JsI3Ed9o+oLtegUZkLtoXmFnVqUkgGbkyBYDrbGuVoEv5Z1KWAu6BYCkEAcvs8wd+eGPh2SpMCdTAEH1QZBIuQCT3mLb4hzVHLhoWpK6gReQQBETyn9MBW4dmwlQMDXDBSoCIogS14J6xc9CMNlHxrQCgPrVuYKwfmJOBX93UkQ6yRzXeJIgSYJHz/wCRbaVsAXj7UC/1vA2+WARufyxvVx5jMBrU2PtjSnyx5jMBuMajc4zGYDKu2NztjMZgPTtiOjjMZgJ8ecsZjMBGn6Y1GwxmMwEjfrjQ7nGYzAbHf5Y1TGYzAY3P3x6cZjMBr09sbNy98e4zAaHfHrb/ACx7jMBiY1P648xmAk5YiO+PMZgJK237741pfv8ADGYzAeVeWN02P75YzGYDT7RxuOX75HGYzAaJjdtv30xmMwHi7j99cYeWMxmA9Tf998ePjMZgNht++uNcZjMBuOeNTjMZ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4" descr="data:image/jpeg;base64,/9j/4AAQSkZJRgABAQAAAQABAAD/2wCEAAkGBxQTEhUUExQWFRUXGRwaGRgYGB8bHRkaHRkbGh4hHR8fHSggHh8lGx0dIjEhJSkrMC4uHB8zODMsNygtLisBCgoKDQwNFAwPFCsZHxwrKysrKywsNywrKysrKysrKysrLCsrKysrKysrKysrKysrKysrKysrKysrKysrKysrK//AABEIAJEBWwMBIgACEQEDEQH/xAAbAAACAgMBAAAAAAAAAAAAAAAFBgMEAAIHAf/EAEEQAAIBAgQEBAMGAwcDBAMAAAECEQMhAAQSMQVBUWEGEyJxMoGRQlKhscHwFCPRBxUzYnLh8YKSohYkU7JDRNL/xAAUAQEAAAAAAAAAAAAAAAAAAAAA/8QAFBEBAAAAAAAAAAAAAAAAAAAAAP/aAAwDAQACEQMRAD8A6OlUhLwzXgSATGwvu0Yrrm2OlgJQ27g9D0jEv93NUkMswxIM6StwRcX5DBPI8OWmDzLHUek22+mAH5fXUeIIUAyR16WO0HF4cOUc3/72/riavm1WSYgXJ2AHXHNvFPjVqhNOg2mnPxizN7dF/E4Bt4txTK0DD1G1fdDsT9AbfOMK+b8cUgfRSqEf5qpX8BP54SXJP9RzxoKGAeKPjdedJh7VSf0wbyHibLPZmZCfvE/nJH5Y5kKWJab8sB2NcqjCQzEHmHP9cVq+UZR6CSJvJJt2k45/wTjtSgQFMp907b8uhx0DIcVSsgdTY29j0OAo5ytU0/dgG3ztJA/rgWMw9TdnBEz9m4GwveARhtdARFoOAOa4AxYsjJq+ySD6TzMTE9xgEvP18xLFaziAfhaRABMgAyDyg++BycUzFNiDUqEggFXYmCT3iL4fcn4SKiTUAf7y/wC+/eZ6bYC5zwNWdy5rJJbVIQiT1N5/pgFqpmsy5JFWrE3C1JMwWNxIgAG43xpQ4rW06fNcggmS0MBMG53M8hE4c6XgplVtFUBmEN6ZDdZB/TEOW8COrhjVRhEFSCB1ix27fsAo1zmFUuatbTa4cwJmB3MAnHlTiOYcaTUYMGj0tEkQLiZjYz8sdAzHhRmUKtRIBmGTVpP+S9t9sUst4KKgh3RheLGRO5335z/tAJNSrmaTDVVq6jJGpjDATy6WP4YwZ3MVI01HBCydLza0AAfCTItht4l4GqVTfMA2gEr6o6EzMYn4f4NanBNX1iIdQZt7nbsfwwCQvEcxSYg1KkhgpWo8wTcXO3MHpvjBUzNQMy1a2kTtUPIBixO0XG3fDZmfBFRmDeagvNkIv1sZnvy5Yut4VKoyo6gMIZSsq3uLXjmO+A59S4tXjT5r6YmdUNBba5vcERuRjao+aVRUatXCmCG1mBIBiPtEDf54ZX8P0qNQ+dmKRB+yAQbbWB2HSMTtw+lWC06eYpmPhDrLIY+xPLoItgFnL53M1mCeawaSJV4EyBdQZ+exuMY1XMUzq82tOjXFRiQy/wCk7W29sNPDPBxpxqdWI+EgEFZmee/z/rifiHhSpVkeao5FtHqYD7x/c4BSV8xVlhVqWgEJUmSdKgLFhJPS1x1OK653MUjp8x/iKlXqfCVE2ZtrSPlzw85bwsV9Qq6XiCwB9V9mBNx2/wBoo1PBlQsG81BEwApAE7kQd+//ABgFtKVdkLmrWKgE2qERAWWJk9Rb88QnP1h6fNciFg6oaCSQDf1bER8+2Ho+F4TQjgA/ZK6l94698Vcp4NZXYvUVwYsVIuNtjHy7WjAK9XK1k0M1WtcgBhUMSQDAE3An540oZutUYIaulpPqD9zPpHOxg8/rLlmvCjMAFqwACBKAlf8ASdwMV8l4O0CGqAxsQCCt5te3798ArZkVKWohqqkKHh3LalMC4OxvP6Y3yq1a7N63/wBKufUSdO4IhbSfz5ljzvg93n/3G5n/AAxJ7sQbnbfFipwJECh62h29CkCCxP2TqJ1A/dOATTmqlP4GaPUCrMTBUCSrXIBDd79cWFyLmj5pLsoJJmoQFvHWSxN+cdMGKvh2l5wpnOJ5m3l6QDcTCqCIte2C9Lw6rDSmYv8AaACkSLTF4Mc/fAI9Ss3wFpX0kS0ESusAkC55Xjr2xazHCSrKDqOo6RU1mZgeoLq+AE7R88NtHwYoYlqhcEyQVmT3vfHuf8KIVANeoqgQBAPyFpA7bYBFyWquyh3MxaGMx2tEzYETuMS16BpTEq6wbNqBDECGkn1QwP1wyL4ey1Afza9pEGACPY8vzxK3AKNeSubdoM30m469T3OAWcpw9q2siWYbjWQDe5M6SFEbd9zaYFqsnwmAdQK6iRaJIIloIMc7jD5lvDtHSNNQhgNOpAFJ97Xty2xW/wDR6Bg3nOTtcDbeOwwCk+Q/l+ZGtbkkvAW8ALDXY789xihmcy9Niqu0CIk8iJj5TGOit4YQqQjuk3OmIPLaN+++BzeBaUn+a/0GA63QQKoA/c4qZ/iQVgikaj+A54jz2fNMGB9mRPPrhfz2d8sVaxULF1BvLtIEdevywATx9x0ljl6ZhV/xD94/d9hz7+2EinTJN8Xay6m3vzONnUKpJE2wFF2IOlF1H/eMOHBvA/mIHruxJvpUwBPywpcOogVFAJliCTGwmY+eOx5WpI5AYBUzfhFEk02M9GMj8pGAFTIj2I3B5HHQM6/IMO+Oc8UzZGa7Gw6HAaPl9PLF3hGfNF9Q+E/EvUf1HLG9SjbqOoxVeiJwDrkeIxUKySjKHUnaDtHLbl74P0mBuNjhG4U/8plJWaR1rquNJsw+W+GnK8RWFvLGwUbmO3LY4Am5xoWjvj3bEZqYDwnGGp3xDV1n4APdjA/AHEeYaoq2dQf8tJn/ACbAWmzSjr/2n+mNFrK2zD2wGfPssa80iTt5lE0//s4xeJqkAq9Gp9V/EFsBZzFQhSwUtA2Akn2GFnMZ/NnTopOLmSaRNvSb7bDULbkDrhqyxaBrTSex1D+v4Y2qU5FmK9xH6gjAK1XN5oUteh2JqtCLT9QpgELIPMnSZsLnFdM5m4qM1N2WAFUU7l9F99118+45YOVKNUNHmVyOy0fzI/TF+lRgXJJ7m/4WwCi+czasw8t4CCCKY+MhZ94Oo2ttiZM3WYsxSsFCiF8oSWIIMxyBANuuLfEKGZLNprIBqGlW0/DMsfh5CwHzJ5Y1ytKsWSaiWEvp0n1EyQIX4QPSDz974ATWzOcGo06TRIgFCD8F7afv8/64zO5/OKAFpVS4HqKqsapNvUIKm3TY3w0Z6vSUjXUCHlNTTP43xSoVNbEK5YA3iovQH7s8xgANfO54uxWnUgTAKpE3iDIsBHuT88MuTrM4lqbUyCRBgzBibE774nNEAbn5knEDtU//ABovu7R+ABJ/DAbZwuI0KG6yY6f74rrWr6o8pQJN9Q+G99/a3fGmb/iQLOB2SjqP1Zx+WKVDN1pOrMMkf/LlSo/7tQX6HAG0DFAW9LcwDOKJzL6rUmO4k9iPzv8ATG9CrWYSr0ao7Ar+rDF2m5gSsH3kfXAehMKfi7KVWrZcogfTVQr8XpjUSWhSAJ03/DDixi9/pgfmOIkX8isR1Cg/gG1fhgF+s1az6HWp5sVFN1NKIc2Fhpki8zHtjzw0KT14VaiPQQolNlYaEaGksfiJge344astm1cSpmNwZBB6EG4t1wO8QcZp0UIZ1RmECTz/AFwEXGPEVDLtpeoFciw/W3LHKuMcarV3cVnIpyTA2iYEGLi/PFfN1Hd3d4djsZHWbbx+snHivMyV9JBtzPq+u4+QGA1zjuyIlR2PlWE3tufniTI12p6yhNNmQqRsYgAyDzkGSLCe+J2psZgDeS3MCIGpRbnPvjVqETIBBEaiduxm3tPbAVspna1IE0qhsbgdZvM9P1x1DgfiujVIpl1NSBMczzj2xy8iQSTJ2joQRBPWR06ct8RrSK6os8yCD35YDvNO+PfLwu+FuOI4FLzA7qBJ+Q/X88Mk4A3xTL66XxaYv7xcgjnIthC8YEoEpTPqZ++mdKA9bA/XDtxaqRThYmLSR7c+UE45/wCLa+rMR91VX8J/MnABES+Nc+0UyYnFin+4xcy1MG0b4Cn4ayRqVRr1JYG4tewg85jDhxrgZrJAqlAojSATqPe+BHDKFYEpTcGmvqKxLDpBnaR+eGHL5n0ap/2OACL4ZCZar6qmorIAa4E3H0wv5Hw1L3YaV/Gdj+GDfH6o8kmatNmBhtUT7rq5+22IfD6lhUa+6rflCz+uAsHKxYbfr74pVKVz2wTqzexxUqr6b2wHnC62mqpOx9J9iIOGzgXDgoktLAnVAHqIkT12iPbCaIkRvhxyubYMQAGkjdoiRqJ/FQPfAXuNIjUKq1G0IVIZtWmBG8ggj5HHJ/DvGK2ZzNUKw/h6QsJOojVC3mYJEkdBHPD1/aQKxyFUUFLFoDAb6D8UDnblhZ8FLTo5emoUu7DU4Ahi5khW5gLYS0AfPAb8Wy71KTZTL19GkJrhmcgsxOkmS0wD+Ax7kvEj5Spl8qSXDnQHYWMELzYnt7nGZjP10zVNaVAOKmqpVq3C6oI36AxveIAGKXiTwp5n8JpV9Acg6bEU41EzyLMN97zgC+e8VZpq8BEp5VaRdqjrqFvmOht7HAql43rPlmrZbLCQ+iBTEsbTEXMTJ3+IDkcT+IeFPmMn5FFNBLSdQ0gKkgBAOR3mwsOoxY4FllytMUhQckBgCYA1bF3vbWdj0HbAVU8d5nz6WWIAqugZgdJ8tirMytAEgABoF+WKOY/tCzdAVHq0mVNWlNUama8kekWAvMEbDEXB/D75atUrVFNeo7EzTUekfEQNZBDNqj5Rifj3AGr5ylXKp5NOF8qNTWDEahsZaJA6354Alxbj/ECKZy4Qlj6gzLCDkDtPdvoMV+L+OK9CrTpSKr1nAVVATQCVVQSdUgtNyBY9sRZR83SzvppUzlRA+HQWEASQ5Ew0n2xUbw+/8bUzlXQ2uWRUUto+EAwBuACJHSeYwE3iPxTWo1sqjGnVFQkOropF2VQy2lbk+4Hzw8pmz/DO9JAGVWhQIGoDpjm+W4BUzOebMVqWlFgUqTXZ4EKWE2j4oMcsM3i/h+apZammVq6Kjv6zJE+kmxggbfPAc54b4kTyay5o1RXct/NA1NLCOZBXT93bBbhFbM5alS/gScytRmLVG9IEkCAGJ0ixknnOCuZ4Yr0HFWh5tbygNYUIGqRBbUwER1mbYzgfDmo5Y5dSslSvmEjSXqSSQs6vTYXAk/gE+W8a1KuYfL0ySKYM1PSQbgEAaRN/SG2uSQYx7wXxNndTDMLTp6jFJSRMAEsbbgAA7CcCMhwapk8u60EFSvPxkqAx1RAlphVGq8A6vlgpVy1Wuv8AMFNazUwjVIUqCQZAWZJnc7EkXMYDzh3jWtVr1qaHUtITqLL69hpELzfmNhPbFCv44zmXoF8yAKrvCIrLJTSZbZgIaIMX6Ys+HuDLk1UBPNmCzhkQuS0QJaQqgBoPUxfGcV4EMxmzmyVYIPRQGkSVmJYtBudV46XwEue8RZ6nVVgV8gDVVdiABzIA7CwsdRvbYacL8WZnN5d3WFcSqLrHqYAGT6QQO3+rkMT+Isi+aywy400fUWYswctpNo0mADE9dhG8Uc1kMxTy1KnlClMqF16omy3M3BMzPWcBrU8aZqgKFPNOqlyxeoomFGwBEiSSJImBi/wDjletm3da6VaCiEVWJeTo3G8b3PyxC9DM5iqi1ky9TLU1UHUoktpEkTedXyjviTgnh5aWcevSXygwCJTEH7pZrWAJFgJtMxtgH+nWUtBVg206TB7aoi3vjl3jrMNUzYR0smxIJmYJ/wCMdQR9OuCxIBPqBj5GL/jjlHiLilQ5msHadDEIgE27cp9+pwAwb3gRIKqRsBFjFjfvFumLWWpKCalT0oH9cGWUWmBETz2xDQcMN/jiJHw3+HpsfyGLOcpgoBHMgkfauYJsf374Bv4Lk6Nas9SjXVqNI0yoUSZEMQ2wIgRz3OFbxtlBlc1l6atI0OTPOahbYdJt7DBTwDlCtDO+Uy6iBEg6dUNvF/pih/aqpGeoXGryt+XywA6uNQLqBcGdhANug3E88U1W3pgdQTudonle+JcmoBYN6hp9U87Y8ejyAB1GdxvHPnAH1wF3w67Uc3S8sSWs3MKpIkz8pnHYEawvjiVHM1KZR0Y0wDBG2/3r3BjHZMqCUUzywGxzZZ1DMS0v1CyKZJA5G+3scLHiIf8AuKhPUf8A1GHWNLQ7SWDQe0RFugM/XCZx+npcFvtIhJ5SFAJ9pU4AZTOCFColManYKOU/oMBK/FItSC+7TB9h/XAyuajmXbV+nt2wBRuOOuaNai0aLDoy9x3vh3yHGaWdQlD5VdQNVNjZu/cd9+uOaUVvB/5H641zqsCGQkEXBBuP6fhgGvjnHED6auW9YsdQU8rXnbBHwajtQZ2Fmcw33oAB+ht8sI1SsW9dUltXqPUnFvK+IK1A+Z5msMAFRvhgHkoiAL7YB/zIgE4BZ2vbEA8ZUXpEurI3MC4PtgfncwIlTKm4jpgJxm4OGZgrRrIUHSNRkSfJpkwQDcA88c/FX1COeOkVlKLETrcqsgESoQT9KbfPAHeDVPNo+q4Nvl/XGx4OnVo6TbEXB6NUL/MgTIAG0deg+WCum2AX8/UoBS/llwnpGn7bkwEX7xn5X33xrQzPmnyn0FaIHnvsoeJ0L0jmeQIG5tdzfDtTameGEhOlMGxKg/bItPLp1h/utBpVHQU6Y9KEyDUmQz3loN78yTvGA0zNCkHZAEJADMx+GkkfaJMFjcjtvtfTKcNp1A1TRCEys2JA+12BGw6HqbSf3YkIpqBkDF6km9WpaCx2Im8dlGwjGmcrLXY0w8UV/wARp+Nh9gX2Eer3gc4DxMpQqozU6IsRob7wkSY+7uJ5wSOWLqcPy8xpSwuOYBnf8b4HUuGCBNVTJLOJs5iFU9Ka8kHaZvNfiGSCUYDiqztNQWHnObDWeSdf8qgdiBgcKy4JAVS0AxN45HFbNjLqzBkWFXVUPJRy76jyA6e07ZbKCnTfTUQ1nktUbm0QLD7IEADoAO+KlTgqRBrCACVJgk1TvUaRBItpGw+kBY4ZlQQW0CmpsF+0B/m7npy2xczdOmyE1I0ASSTYDrOB9PhlJSvrGlRIXVYuTLO33mPU9T1xNncvTq6A1QaFOorIhiNp7A3jqB0wFXLcPp1pc0gqfZU2YjkzDkTyHQ3vtcq5LLqAWCKFHOAAOWImyya2fzFmIQG4Uxdo5sevQR1mLL8PphkLVNYS8Eg6qn326sBt05coC8OG0ZjQpMcxyx62Uy4ElUtblz5fjiovCwwI8xjraXYWLrJhJGyDaBynmScWRw+agLEeWkaEAgaurdY5DlvvEBE2SoEAhUg+kRzvy+ePBkKX/wAa/TBGpSETAtt2xVpg3J36DYDAVczlEUStEN1CgD8yMDs2QZPkMPelq/FXjDIkYpZugrXi/YkflgB9CqD/APq1GJtJVFH/AJPgtQyyrsirI5YzLUlUWEH99cb+YMB6UF522xyDxjRojOMtNSakFnYkRMSIBi+03x1upUvbCH/aL4dqVWSrSAkWYm08xftfAI6kANDKZMDTNityOW5tMYL5TJ/xARC4UloUkbD+vL54BtVCzJAcGGYCSNO52sJ6dMXKLkgkaSIMgizQZPaSCBA5DAN/hzLfwrvlniaz6UIIGpQhLPBm0kLB59sDOLcNPEswtYOqJSR0a+r1K5EW22n2wuZXKUldnOsuwgEu3pB6HeehGIamSoCmFUkNJltZ9QPUjf2IwFnKhQtSorrIJWD/AJTpMRyuYPQ4ieyEkDSSTMkdt4m2/wC4x4jCnT8tQFEwBzkHc/TGr5sTrafSYG/Kbb7X/LAW+GVKbV6a1KesFgByAJIgkcxjsdJgFA08h3xzvwjwKp5grOUZSPTp/Pt/vh/849IwF7i2TVCK0iRAvMwZBHtBwm+NqRWmeWlyh/0t61+U6hhs47mmP8saQImTb5SbX2jvgHxKgKqaHGk6NDFiPTpIKNM3hrH/AKumA51SpbScWPJOxuCbkb4hra0YqwgqSCCNjjzz2O7EfKcBYqJsOnPEa14+IW32/rjU1ZEyZ22scavIEQAx/fLAa5x5JM/LFas+vcAGF22lREwIi0WxIUO1omxF4+X64jdDuIAHUyT1tgNCoMzz/ZxJkszA8tjabH9/u+NGB7RvjKHD3cMVgwJIm8AXIHOO2AN8BpBswhf4Emox7INV/cgD54fOFUWq16aMw/lU5YSf8VzqMdwI+pwseF8qVy5qVQIeC/I+St1tv/MdY9l74P5PN1aR1wpZjMhTYmJkESN+1hgHijYxM8sTVLYr0qoMGR8sbsZAOASP7WarLktS2IYQeexwqVOHJTzfDsvJqpXpzUbUZcsDdSD6Yi0fjjo/ifgaZuj5VRiqzJ03OAWV/s9QKkZusoSQm0oDYhTus9jgEvhuWy9SrmMlUrFKwqsuXzGow0bK94MkxYDY4zwxlhUzWeo1lB8mnUKwWAV0OmReSCb3w4D+y+gVCmtW0g6hYC/Wd5748zHgmjlg7Lm66NU+LaXneTEmemA5RxDiTGnT0So9S+YpOmsRFwGJgiYMYYsvm6Ojhvp1PVJFdQzEm0CwaVPO2NuLeHlcBWqVCEkIvJR2/wBsG/CfgAVaK1jmKiG+jTA0iSLcxgFrjGVSjlc1Vp63ZcyKas7T5awDpIDfEdpIwU4WmVbOhd6dTLGoabM48uqIsDIMG5gzitwvwkP7xq5PzqmgDUxBszAIZIMgmWNzOCHinwMmW/mivVJdoYk3Mgxf5bYAD/Z7SatmUFdC9KqlQrJYDUkTpIIMCYwI4Y9Z61J6pqrl2qGSpMaVYagt5gSBPfrhr4bworpC5iusWGlh6Qd4tttbDRl/A1KrSCnM5gryUsI3DQBFriflgFfhnB2TjDZWtrqUGVnp6nb4N1ggjYyPlgVx1FThdOqNXm1KzqKqMwAVWf0sC28LyHLfr0o+BQWDHN5rUBAOu4HQGJjtis39nNEq1Nq2YZGOooXEE9Y02PfAGfB1XVk6BP3F/IYzxRxVssgdYgkCd4JIG2L3CsguXpJSHwrCiSJ6CepwtePKTVKlGkpuSGXoWUliD3gCMBQr+N6iu1MLMGBqW4Omb7fiMW8zxyvTYBStQtNj6em0kd/ptgA9KczUzFWnGshwmq8kaImI77f73aia/TTUkqQWk6RFrAAiRe5G2Av1ePV0p+YWU2Viunk2qQL8vTfnNpjA6r4zqeWz8lKiQthPWx398QmqtSnLKxUBQb+4Nz/0x88AM9SqCjUpL/h1ai3kSNBXe3ysd+2Absj4nq1wXLCmoMAab7mSR8tsSZXjeYb4yqQpYQAZ2jmTEkXwr5JAahGggUyNpvPSe5MsPu42yjkP5pWBWDeUNR+G2w5r8No5t0wBTinirMUmZUIbb1ASSC0KOxM/K+ND4nzDu9KGAnSQwEgxN52t35YGZvJmpXYAadL04Mm4WCq2tud/briyoIrVKzoutiG0ySBK6ZmxgC9trHAAOLcDqhz5LSrMSZtBk3sP33wF/imWYPqQwByMyD8on+nPHRmyTVZpgAaZaZ3A2gxEXnv9cL+b4HTrU/MVdLtpuCbkz9naSIP/AEnAKo4jU02Jib8va+NlzrlTJYeq4t3ue8/rgn/6aZqQNMgAEtfebATy/wB8WeGeGtOtmhgBEbbjfuMAvNmGG5MdPyNx3OLYylRqipOpCV0iYnVEfp+mD+U8NpTK6tFXzASIvpiB2gydj0wTzGSDOFGldDgBgOYMqveD3/XAFvBlZkqVaDEL5bQFHYDb5YdhpN5wg8DQJmPNqusvDMwEeo2gdBcYf9AO2AsZ3JFglQGyiWETq6W/rgKvBxJhWSBEsYBVrkQdmDE3G2G/ht6a9xOIuLZZalM6hNjziex64DmnizgzEs6j1oJYD7dPk4vuBCn2nChox0qnn0J0En0epaouaUkgK5i4j988B+K+GC+pqahXB+DZHm4NM7CY+E/LAKVHkbWjEdRYubjTf3mbYkqpoYq8owsQwgjGtdBp3nAUqjlQFG+kT2xoQYPtiZVi/PnONC074CKYgdvfBLwzkGeprkinTI1EbkmQEHUtt2BJxa4N4YqVoepKUonaXcA7Iu//AFGw74csuiZdRAVClkEEpRLEDU5HxVG/DnGA2zGTK6TpZmWC1FDs0BVUbwi29I5ibYvpTVaTF/SFFwfS7id5+LsOdhi/wfK06dMVW1O+5JMmSPURtInbFDNP5rQzAsAdJYXAM6ZjnOAzO+IwnmAA6fSqEiPUQPTfck/TnivX8WuFIhRUcAgapWmBOpiew+pgYlHDaZEaZFzB+zzNxt15z88UK3AqMWQ9CT6toIBsLAyYuJJtfAXOF+IKVao7u7IiFVpggguXJEm062j4RcL0k4b8tmEqH0m679VMbEcjGOf08oissKQQ5NNgdTMxF3sLWF56wI5tnAqupdPqAHxNMBienOI74DQcVQ1mGpjSRiswWNWqASQI+wgsYEFj2uH4xxulUadci+mwgxIJHMxFzythi4nwukEaEF18sAWCobFVj4QTBMbwMLVXhNMzIOwG52UyvyHQWMjALvEc0hAMkal1CQR6bcjtuLHrgp4O8UUqSNRqtEGU7hjMf6pO2+2Is5wemzBipLDYnexn53/rhe4pw5FBOn4ZPzP6mcAz08oKfEHzbVaZLEIaYBMFgoEETeFk2sLmMUPG/iOnWqCijSqH1GD8WwE899htbnhQqKyLrdiRMRrJKTci+8wJ9hgvkeDJAEXgx8+Y79/fvgLeUPolXCKu7G+2+9vz9ji7w3PVFdCBuP5KNbSCL1qp5SNhAO43JibL8OpkKCohSCB9kkbT1g7dN8En4dTYtrGoMAH6MAbT2DX+eAO5bi9FEphqpfUPjI3AElzyVe5gSQOYx7meKItJquooI1SUJOnkAv3iNh3FrxiSnwmi4LsgJIWSeimV+Q3xvn6YdFhNUMHQHcsNj23mTtvvGAAPnGVkaoSpALpSdv8ADX7VWu20wfSlomB2Gca4lTSoGOpyzWkXkrYjcixB29Mcr4M53hSJTcuFq1nKvUMbQ3pCjkBfTzmTuZwsZ3KfFUTUrFQiqGJsSQYuYFwZ6jAUKGcNbzEhrKbRJYysKJ2EbxMyR1wQyWYsHZtIFrmAFBgavvRAEfPlgemcylO+tVdQE0CYVRJG0zedj053xFm6upQyaDptPItAmOltVu3tIbZLMNppCA6ggkKean57LqG464h4tnF80rTQhZLVAYkCSRHuSu07YjLUUYAhAdydO6kkDlYxBk9T8rP8ZkraagiJML8LGxA+R5yLb4CvkKznXAguYnkAo0x/3QYnc41qV9QoaCoKgKQT/h6Vp+mJsdasSOc4u53MpYA+mQIJkSSADPPYnrtgPSz1NZZqi+m4Gkw1jI2+9HyvgLGYr6QzEOQxOmG3cIokECZ8wEyOWIcrn3hwUZnKgKSxt6pY3N/SscsWcnxWi7aWcljdSoIvuAJHtPXFnN16VJTvygmT0+GQLkzv2vywHvCOMIrNrGhSxAMGQu6xvqna1gMDctnajUxTRZPlwTsFYETBNtpA94G+Kma4gjCFfSwBB9JM7XNpk3jeLfLTJOvw0qjAWJtDQfSBHzGxJ3wF7MZlmqHQrLTB7xptzPO45WgTi5m83UDpUKwkKCJBMKulpPUmG25c8D3qUVI9dYemSAwBAi5AIiD35ycV85xCmx9DPpsAoB0xO47gDAHuK8Ty7NRak41aWV4nfSoEki4EHbniSlWZaBRlBYnv93T/AL364XKFFSJV2aBI7GIIjmSY+U4kXOUgCGaqwmAQwkH0n8Bb3ncE4A5wyvLBKh/0m+5JYHaN7e8Y6FQ4lR0j1gW52xyRayAgOKqiQWLGYAJMWgxGGfLcUolQQ8jqNN/qJ+uA6zwunNKkZNhy54mz+XL0yogEixPLEHB300Kc29Av8sC+IFmq06Id2DuajFTBFMfZ1CIGsrsSSJwGtHgrMxLNoOxUXBAJPW+B9XKGmzhCPKEhVadLkiSI5RfbBjhGdL1cwd0VwAZkago1BTzhvxwE8U8S0kqm5/8AH/OejdPrywC5xbOfYamXI3V/WtPsGEVAZ5A2wrVKIMmWHQL/AEIJj54OMpqHSLAfE1u03jqN8FuG8FFSk9SmofQdOn7TG2w9iN++2AR6mWWTDOd99In6A4t5SEYFIVhsdIaDvMvYe8Y6PnOAJRyz1Cq61Qt1g6dvkcJOXzo0gMga1zzwFjL8TqRpdtMkEurGW2+ObwQYkbYbsplqYhBGlyCQoghtwT1gkX74T8xl9AFRDqpm8f8AB7Rg94T4xpdEbcWQzup3U37SvtGALZ7INShW8xizXefTtsR8uffFWhTYKzaoUnlJg3kwJFhA9sGONuDDqGi0tPp9iJ6c8BcsVNOLqDJNok7GxJIAMCTvf2wBMJrCo0LJImAJAA2B7/liOlQpIwIdWvEEAX6C1+VsTGspC0yVVR8RMS1rgfvmOWI80yoQ9EyxgFd9Xt0P79wE56sWDkWLavhEAESbdZGM4dVK1VIp9QvmGCIuC1yJ+vLElQgszhSbTYXmCIgfLYd+eKXCaCBxT1U31Et6jo1WAJAmfiB5fLADqPjGvXDh66U2SpTUqUBkORpYHV1gXjrIxQbjmbYVmplXWkyrJSNfrKMwgk6VPPnfHRqvhvKikYooojlPTrvgLQ4bl32piBa07iZ2Nr/keQJIK1biGY1onmoyuXAdVm6LqIIJBBtB7xgZmOIVy5QwxNHzv8P56fi/H5YdjwGhq+AAjpMnsTMiT9DbFfMcDoXPlwB8O8n3vcAjAcvqcRchCQGFtKlYCkmLib7G9/zwwjiFYVkUEaS2gMEG+oLOnVIUeonsOc4PVOG5cET5ZaSCur1EwBETcgnF/L8Ey8WUW5tqB7wen/GAW14xWBq+saaTIhGj1S76JjVGkG8ze+2J/wC+a48wGsgdDUBGj01AlzoYm7Am6na+5wxNwSh9xelmM/hv/W3XE6eHKDAAUhf3i+5knod4vI5MYAj/AGdcRqZnJipVIJLHbaIFsM9OiBsAMV+FcNpUECUlCLuQOvPFw4AF4pzOlNMRqI9R2mfb9yMc149mglNgDpY1AoKWIBueX3QQL88dU8RL/IY3kbRjmHijJA0GAI1qykGI3eJ3uLHaPbAKtZUBUEvJuVQ3CGfmTvtjWs2gkrqnt6SysLE97/TE2cyUVmQoCikQQSyxp5Osyuo7Y3z9Go7BjTYywJ1IYPpAspBkARufzwA+nTldRHQEgyCxIAk8rg/Q49QLdJqb6WJA0kibRvy5xgmOEOtMx6gYDKJgTdYI2iNuUYFOgC1FZD53o0yGDW+L07E3uSMBotQhCACecT6RyIvEHV774yhlx8QmFUsYkkKoGrtvJnoOWLvD+C1Kh0hSp3EyCtxuSBHxbicWKeWakfSCwCmGWx29ViPUO0/0wAaqqwbOIALBrzJ3He2Nc5UltJg6RDSd45jmbQL4t8QybG60zveFIlpBvP6Y1ynB9VUn7EiDBuCIPeJ64DzM0gFl0a7FVn0ywhmLGd4O2NcwqkSA4ESuqDpYHqD8Njgrmsm6LddYaBb1BhAN03EA2jeMRVMm9RfSkLpCyVC6QTMATO4ud9sAJy4BUsdJAMRebgyBaNhFuRxZRkj4NRmSQ0QGFgomJEfnjdeDsKdQMh80lfLIBay/FBAj/bFzI5ZkUAKZmT6FcLJMEEmxg4AYyqrsUNwTdoFo58jB7T88bZaqJE6Q1hItBNtV9rR7dME04e7GCNF2gsImd5+6SBOx5DniTiPh4gHyvUykKV02YSDM7gfLpgKGum7MqqF3hgSGtNyJIiBB3GI/4dTBLFSQDFuY/ZwRfL1Heo60nVKkaQxCyPSkFt7H8N8EKfhpY/mOQ/MKyx2iTO0YDtuQpB8sgMwyASDBuOR5HFFfC9ICNdfpPnPJEARM7Wxa4NmB5dJSYlFgEbnSDvtPOMFiuABZzLCmqUqQCUwOXWY+ZM/XHOs9mGqGTuzbx3IH0FvbpjrOdyetYFmGx77/AJ451x7hnlsSAQrNI56Tuw+Rlh/tgB+e9CikogQCTzMxzwIzlapTU6GK7AgNEjY2m+Ddqq6X/wARR6WnfseRxvl/B7ZmgzzDK0BLXIibnaZ/DAH/ABBm2ZXh4ywpDzGCByQSwsdQI+QOOaUahtF7n5DrO3S2OoV+C0TRemjaRVHkmGWCVBgbSLzYd8J3G/ChyiUn8wszmCnLVE/McvpgIuDVvWEK6kaxB5dx0xDr0u6iwUnSenMXjcEWM2v1xZLGguhL1GHqbeB+cDt0xPwbh2twpmFMv3J5e5M3+7gGmllzVQEKXYgNp1kBSyqTba0k/hikNStckkelryB1MD4udhzO+HLI5PQJ5nlyHtiHiGQDLYBQoJAUQS3Iz9frgFpcyENmCkEgatpAEwT7gTjbN8WLW1oB2IN+tthv0xnEeEObH7KFywJEXMgRYm2+Ky8IYsAQxBphgrNYjkLRe/PAVala6qIgwfUJkESCvUxaAZWMFvC+RWXqtDEm+uS6xtE9vxJOJch4eD6Waw0goRY025wIgWwxFALxfrgAHFM1qdqIbRTQBqzzApqfsgzZ2F5HwiTuRipWzdJdIUFF0aoIjy0Hwlvu6hsGuYE2BwdpcDo+WEKkgP5hLGSzzMsed/yHTFPifC6ek00p62qPrOomNUg6m6hbWPQAYAL/AH3SDgFmEpqLRICcjO9yPTaSQp5nEP8AHCoYJK+jU0iAgNvVyU6oIG8HBJ/C6qFYMzsraiWPxPpIBI6AxA5aRG2KWe8PIFcBDocNqE3M6236+mmPwwCLx7O/yVCMGRnVhUFymmFmBtebzeLYbBxkHyxSAdmVfVFgsLDEf62sOo98Uc54SAo+SjIqatTlVOtynmaZvAsI+eD3CeArSUaFaQZUknlq06uoEJ6dhvGAqf3sQmooVBsgMBnNxYbi255eYTyxeoV2p1C1U6gKQcQJLO7lQFXudrTB7WJ0OAU/M8ypLNYCTOkA8umyz10jaMFHydNmDFRqUyDzsGA+gYx74CpkHqPTKs4FVSofTB0SAdM7Fo599tsb5Os7VCYIpKukTMu03N7gACJ5yTtGMbh6gAKXSGDSrbnnMzqnnqmcWKNOCTqY6osTYWi2AkzlHzFKnmN+mEjiWT0VgTpYCBt6bduksR85w9YVPFOS0sCu73MC6qAZPX/nAAqdBHWo1OFVEJi1yDMEbRLD6Y0XMDW7Cg1aCVNOnB1MAJKk7Lble8dcaUKJktHp2b7szMb9IJI+vI0KnFmoJNMBi2pxaGUTcyYAMmx3vgK3DOO0WHlMrU6jHZrfavHQnl/ti9x2npq019JZXY6p2BVqZG53kGOUe2Ff+OWo4SskNqlA6jdjPxTqAvO/IYtZiqsijVKU3UAspMByVOxjYnc7WA74BkbSIEhg6qbEWJk7dABEd8WOK0wFy402hrwPVA3PtEfPHPs0tCk3mZapoqA6jTUlk32ke8Dvgpm/EFaogGptKwQAqgi0emdh1JmcA1UgGDVAVBBUgSI0xIFyL2ue/YYqUXSrqf4QiyBO5BB6Xufwwr5DiSufKBdJ5VACx7KbAH3+W+CRJy51uZWw0sVgktA1QAAB73+VgY+E1wa8elmIYBT9vSQC0f8Al2nAvJVBoVCfiEmd2AYAieUyD2jA2txI0wKtPUg56ILJOm2oiYuNt554ly+eVWOoO73IGkGbkSoFokHl/XAFuJZpabeVKMGJAaZgbGQLbX/HGmaCIwRWBDBJG41FSxIOwI29jgVms7TUtqMlhrLXuhmNgYjcm/6Y34hxWkkJrDBE1awsG4Hp6kfWIwBvjuYAGVWNXpbbcDStz8xAvtirlM0tQF7031DTImPSWi08xb3NxJwvUuIkkeY1YLIYE6jYraNwYUfTB3K1RVEDSpEn1SuoCOZ5kkQL8z3AWstWFYoD8KgkgjqRy6TFu84esvwmkFEIIjCf4ey6vWSQCCCGuCWvMmOlrHtyx0GcBQyyhKFBZUFwlQXILFVBI99sMX8cqqpchdW07fXCu9NnpUChUMlJSASJb0pMD6C8Ygo8Q1+nMEqFeNEXA02tYi8/TAPIg3GF7jVPzNSlBezdTFwR/mAMjE+Q4vdhVKppiZtG2/bviWtxPKMZNalPUMJMbYBB4nw9kaCCGuVOwY3NrnrdeuKGbq19lZh9klSRMCQD1nlzx0irmskwINWmQdwWBB98Dny/DPv0hygVD9I1bYDmxyrlUGqFWDuY/wBR9tifzxvUy1ZmDOWJWCNRJi9hfbre3fHQmy3DN9dMX38xtx/1b43WhwwX1UiO7Ei++554BG4bwt6phbkxqY7LOoA7RtHpBk4dOEZDyWRQLA/CYkkgeqRNybn5dMEhxXIgQKtMACLWAG9o22/DE1Dj2WYE0qiVIIB0mYJsJPeIwBEjAXjGfJUrSLB5ImIG3MnYTzxtm+MSVWCoaZMfCYm8wY+WK9BXLQzkBQFZSLEibqdoIPI8o64BcfOZkKFq5lRUIMwwAO/IiY2/HEdPOVnJ05tTE7VFJj/txS4nRWpUKhvSWgmRAAJsSLhfhnVy27jeMcOamwFjGnSwEeoxIU8xBO1rYA8+dzCqdWdQMBDfzABqv2npb3xGM1m21MmaRkn0/wAzb0/aOkg39rYo5HhZquAW0iPQWAgmSWIAsWIjblfFCrliriZViGtYGI9MgiCZJFx9cAVrcUzFgc5TAYEQaoE35enpi2a+bChv4lQLQfNEGdvsdjgd/c80jVX44hliWMmFteAF698D8tSuQv0EQDpvbcAMfs9YPTAMvDeL1qdc+dmaVRItTV5aZ5yN/bDO/HcuI11FUkTDb2MY57neFinTEaTTaZ7AROpvvT3nFbJ5bzAoY+kgayYgbkBj0nSb9em4dIy/iDK1LJVRo3gziVuNZdAT5ie0je9veRjmnE8j5blbGNIVgNMkxMbGIJ+mLOQ4X5hnVpIkqWA2hiSoWzE+nblgC+dObZy65pFpaT6dYkHedQBgAcsVNWZAn+LUX51T/wDwPrgHU1BxMhiDI9IN7ICGgXkjr0ExgnS4a3lM6N6jusSxJYxI5KF072wFjMJmwJOdUKRH+IbsbqQdHQG39MaxmiQq59AZG9QtIBuPgEE9RgNldXqVSQNRgLERpuRzMMYtaD7YIcTyIRRBVqZDEwPSizAvzbn1mxwE2YfOCR/HopItNQ2N7mUjlt2xUzlHM1Vn+KSrpkiKkkf+F7WtiDIcP82FfbSCC0EAwSJIuBqIN5+kY84plCjlWY2ZVQkQWvDEc4j9OuAF5t8xTWFzARdQBIYn1A+wGoR8sFKjMaLMVUgAMSbAAJpg8zuJkchibJcP8ySzaWE+poMiGPpC2Yn07cpwMqq2qCfVpMxEzMAHlJHL25nATZx6JVIfS+4gAyuvXJkd9xyntiSsKNVNVZVqA+mnaYbtEWiSFtyxM+SIplkf1fd+1MtJaeQEdefTFPKZZnnQDp1HboByt3MQRY98BVyppS1NXVV+CEAiQVvMbk9jiepWRahFQgQGJtGkNIkCLfEObfPbBHieVRCoD6qZ+KIhReAo31C1oxJk+HIwBNQ6R8LMJCyLHYRF7G3ORtgA/k0qzrZWH+YQ3pG899tx8sbcWz9MvNoYCmyEGDBOqN5An/nBLOZWiCF84te2xMXmCCSJtG9yIxYHCaWku7MhMTe5ABsDab3MxNzgFuqvpNWmwVALi9mjTAHsRAvz9sbPmm0x5hkJFqdlWdQnoZ577YKUMmpqQrlm02jmZO/IwsTNjtgpm+H0UVT5pVrCJA5mWvvPz2IwC5lxUFME1J1THpG9gZ7R1tcYiywLbuxB9IOgqDf03M+mSR7b72OZHLU2YxJSCSJPUHSVgDab7/XFjO5fLpP84mdWoW3JsI3Ed9o+oLtegUZkLtoXmFnVqUkgGbkyBYDrbGuVoEv5Z1KWAu6BYCkEAcvs8wd+eGPh2SpMCdTAEH1QZBIuQCT3mLb4hzVHLhoWpK6gReQQBETyn9MBW4dmwlQMDXDBSoCIogS14J6xc9CMNlHxrQCgPrVuYKwfmJOBX93UkQ6yRzXeJIgSYJHz/wCRbaVsAXj7UC/1vA2+WARufyxvVx5jMBrU2PtjSnyx5jMBuMajc4zGYDKu2NztjMZgPTtiOjjMZgJ8ecsZjMBGn6Y1GwxmMwEjfrjQ7nGYzAbHf5Y1TGYzAY3P3x6cZjMBr09sbNy98e4zAaHfHrb/ACx7jMBiY1P648xmAk5YiO+PMZgJK237741pfv8ADGYzAeVeWN02P75YzGYDT7RxuOX75HGYzAaJjdtv30xmMwHi7j99cYeWMxmA9Tf998ePjMZgNht++uNcZjMBuOeNTjMZ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5" name="AutoShape 6" descr="data:image/jpeg;base64,/9j/4AAQSkZJRgABAQAAAQABAAD/2wCEAAkGBhQSERMUExQWFRUWGB0YGBgYGR0bIBwfHx8cGyIgHx8fHiYgHyEjGxwaIi8gIycpLS0sHR8xNTAqNSYrLCkBCQoKDgwOGg8PGiwkHBwsLCkpLCwsLCwpKSwsKSksLCksKSkpLCwsLCwpKSwsLCkpLCwsKSwpLCwpLCksLCwpLP/AABEIAI4BYwMBIgACEQEDEQH/xAAbAAACAwEBAQAAAAAAAAAAAAAFBgMEBwIBAP/EAEUQAAIBAgQEAwYDBAgFAwUAAAECAwQRABIhMQUTQVEGImEHFDJCcYEjUqEzYpHRFUNTcrGyweEWF3Pw8SQ0gkRjkqLC/8QAGAEAAwEBAAAAAAAAAAAAAAAAAAECAwT/xAAiEQACAgICAwADAQAAAAAAAAAAAQIREiExUQNBYRMycSL/2gAMAwEAAhEDEQA/AG6X2iFGYMRZSyk6eYg2zL1y9ycCuJ+1CojKrltI4LZLD8NOhkJ6t0Aws8W4+okLBUnlWQnlqTy1HaQkat3C6HAJqlXlLzLzlLcx0Zst+yqf3el9MZKIzQqT2sTHMuXzBc4LADN6C2mJl9qNQXgHKCiZWZSegXcn+WM8oOZUTxLGsfMdiVTNcKnXM3e3bD/RezBbxkzTtkJIjLXVSdwPTClS9gdU/tSqZGgvEsYmDFbkHRb6nsdNscwe1OqbkXhQCdmAa+ihb3J7bbY5i9m8EMseerkIViyJI4szkW8vc9LDFVPAlGrA+/sQr5sjyAoGGm+3W1r9cGSAvQe0+qb3cmEKlRI0SMbaZd2Pb6HHEvtUqvI3JUI0pivv8JsSe3fE1D7M4Cyt71ISj8wxiQFc3S67jQnTEH/KyPmFjVThc/MMZIy5hqBbthZoCRvadVBVk5QyPLyQex/Me2muK83tOq1FwgYCbk3sNSeoPQepxHJ7OI7h+fNYsHK5vLmBuBb0xXrfAkGcNJPUosmaViD+GFj8xZ/yAdAdTgyi/Yy1V+1CsVXdUBRZRF01Y/4DfX0x1Ve1KqjEhyBljdUzaC5b09O+AUnhuCblsjVLPVteGHNkDIpF53HyRi1xfU4K8T9nUbszc+bzkZwp8rEdh0GHklyIsVXtSqkWZgisIiqjTVi3b09cd1ftRq05zCNGWILc9y3p6HS+BNX4NpneVmqJwhshyHR5P7NB1/eI2xen9nULuS88yZlCZFbRtNb6duuFlHsRbf2o1QjncRoRCqk66kt0UDe3XEdX7VapVkIjRhHGrlr75tbADttiOX2ZQvZudOl1y+VtLbfc4jrPZvAzKFmnGgTytuALbd7YFOPYyVvavV5WIiT8OMO2t736ADe3pjhvarWHMAieVA7ntfoo64qyeziLNYTzoAMi5WG1ra+px5J7PYI1aRppkjiS7lTqVG5A720wZREW19qtSGRSoLshkK3RVCjazMQCx7DE/wDzZnJA5IBIJy82L9Dm/TADhfifhvJWNldMuiGVb3F9Nr6nU4Pe/wDCiVIkgJsPlP8ALfA216Yzg+1ipaw5aJcaFpYz9tG0J9cQxe1mp+ZUGoBvJHp/A4NVNNRMjOi07AflIJ/he+KVZRU5VCiIrNshW1wfm/2xGf8ASqKw9rdSNWSMKx8pMsZB9NGuDiyPaxNlJMQ+K2XmRXHrq1iD3xXThaDN+HHe9vhGg9P54+p44LsGgiYjTUaL9T29cXZJdg9qcjlLIPObDzRaHs3m39RiuntUqZDHyVR88his9lKuN7kaFf3hpgVxDxhwiEFDTrUSf/aXKv3YkX+18LnGPGdDKqqlFNEF3EcoB+xtoPTFK36AeU9qFU1rRIGabkBS1tQPiN9h0xx/zRqzmURJn5vJW5sC3U67Ad8Z4vH6IqYzT1ZzPnZucMxNrb20GCdLxPhUiFJpayFpGBLSHNYgW+Jb2FvTpgquwHI+1KrGe8SZkmEFjexY7nuFHfEU/tWq05itFFnjkEW5sxPXvYd9sfH2fUvLyGqk/HyyI5cFnAACleuW1tbYjq/ZzSxxPnqZgHIXO7jNddgv2xOcQJ6n2p1cRqA8UZaJlS1yAxbqOth3x3U+1CqjMqvEhaLJex8rF+gPW3cYHD2eU4SUtPKQwALM+wGxB/S2J4vZ1ThCObUHmIB521AG1tNMGcQLVV7S6qNqhWjW8Kq3l1DZtgp66dRjqq9pNXGZlaNLxxrILG4bNsAev1GIU9m0Ch/x5yWTJ5mBIG+h749pPZpToP2s7EpkuWuVU6+Xsb9Tgzj2B1U+0urRpFaJVKQiUEG4bNawB6/bbHL+0mrRmR418sHODDZr2so77m/a2PKf2dQR6c2dgyFPM97KTey9tbG+O6L2cU6k2kqGJQxnM17IbXy6abDXBnHsD5faVVqyLJGgzxc24On92/5sSP7TasOqmKNQ0RlUjXRRsb/MToR0xHT+y2njueZMciN8b6BSNSe2mIKD2c0oKskk7+U2zNpZhY2HqOuDNAXIPadV3iDxRgSRNLmGwCg6H1JsLbi+PKf2o1TGnzwxqJ1ZgQb5At/iv1209cVYPZxBGytHJMxXNZWfMAGBDG1tzfHsHs2p43VhLUNY3VWa41FjpgzXYFse06rtAfd4xzjZfNe1jYlj001tvivWe2ORXdRTxsqsVDFsoYjQ2vsL9cVpvAMcSBopZWZSXCSPmUE7EC3TCPT1nL5kbpE4cZJlkuGFje6N0vvi074EaHQ+0Rp1DSUkFgSsgO6H5ST1DdLYtcH4zTVM3Legp8t2s4F72F7AZdx16Yzamq+S+dQr+XJkc+V17W3JHQ9MNHg3iMb1caxeRsrBopd9VNyjbFfTfBK0Mij4FGblZWClmsATYC50H0x7ilwzSO2ujOP4Mwx9jUQJkVY6pjPE5QSs4UHJmv8AOpsQ1uxx14fgaapTMvNLSMzWF0QW8oNtCRvYYsTykIr2zI8/Ls8hIA7sCbKp9BrjSasJwykV4admiv52jAvFcayBSPMFOuMXL0hlbhtNSUM8McoR6ydsqrCguNzmYXsotbT9MVqqq4lWxzwxryj5luLxiF0YgEyfOHUAkAdcS8F4XEIUetWOSVpfeITCTzaogXSUrfOpsbZLgDW+KnHvaY6syJkeTNqFP4cI7OfnkHULoDia39AMzeFgJad2nvFSgNDCFFkktZyXOrAm5A6YHr4WpTTxU3vDCOOTm3smZnvmAY9QG19bYznifiSapc55nla97KciA/QWF/rgXWcSyNqBff4rm/X/AM4eD7EbBUeFpF58sTxyVk7BkklvGI7DLmAXRmtt9BiTh1VUpI0U72iC2iE9ubKy6vJmFgqX2B1xmXC/FM8dmhle35HOdfsGvb/42w7cH8ZGpRo3jErFCJKU2vMOrQt1IG8Z1xMotIaG7h3EYaqJmhfmKhykr0bqNd/qMB/ENOZs0MgYUcJWSqcDWocapBGOq3tmPewwN4hUrTiGto2V4oE5QiuUWPNr+Kb2Fr2sBfDpRVTSU6y5SjGxKNupPb07HGX6bQxNo6mVJqiongZpXC81VF+Wn9TSQgfE5+KRtl9cXa3jrRpE0oBdwWqjGrZIU2CDq0h+EdyCdMMrgrqCQb2B+u9+2KvF+PQwGITOV5h8hAzXI66du5wZ36BqhVhrHjlaaaB7xoBkRb+7q/7OCEfPUSXBkkPw3IxfXj8iEq6DPEM9WUUssSt8EEf9pOxIFxYC5PTAyXx1NkIRVhcSkh3N7p0uu4ZhisPHtRzcwkiCW0QL5Ub819yT64u79EZIOp4ikjQc6HKVb8RV1OZ9Y6aL+0mOhdhouKvEKmoeIpNE1kYCYQXBlkY3Wnjf5UQW5s31AwM4f4kl5kM0gSeZWKZwbCKM78qP+0PVzqRths4d4ijljkC50yvkIk0PceU98DdcIE0yCfirxuEYRlwBJLkU8uCIDzEnd3axVANWOptghwySSWMtNAI1muFibVhERtL++w1yjbF2mzZNCBfU9x2P8sSghr6n7b+pxk5FpGE+M/CD8OmsMzUrfsZTqB+4x6EdL74G0yM17AEGwbQfxxqni/xMy54UVXQ+U5wGVvqNiRhIHhtyzCKB1ZQCyIbeux79hjrhJtbJYIHDmB0Qix3GmnpbFoeIamLMGOcG2jDUAbZT0x1NKynVpo2G6P0+xF8RTVGeNWuM9ypC9bfMPTvigC/C/G6zkK7cs9FbQE/X+eK3jDjkghETGxJ1y2F16KT1GAg8NSTSKvkVWFzIx6dbL1b0xwYY5ZXS5WKBSsIY3JbqT9f0wJKwAgG+nT9MdFbAE4ky3AA1O3oPr9cF/D3DObVRiwKx+dlPS22vXXpigGrwd7LllhWeuMihz+FDGwBt+Z21Iv0GHrhnguip7tHSREnQ8y8m3oTb9MV+C3z5dLHp2+vr64PCS246/fHJOcr5KRUpqFYS7oFaV9WZxb6Kg+RFGyrbEpgRfxHtdUOaRhdYxuSFN9baX3xckGZ7ixNtcKXEPaALotPkfUiQSArbL2PUg4hNsG0jmRpZDFLyX5WYvTQOLaD4qio26X5cXcjF1vEMiayQFXfzRqT5vNoiEbmVzc5QAEUanCVVcWklQrJLNOjycw+bJZhtYjzWHQXxXasczGZmdpvgEhkOZRaxUa7kaE410yMx/l4zOg/9sHZbRG18pnbUgH+xiB80nU3Axak446K2SAyNmEMTWIWWQ/Ex/LAnVutsZ7S8XkiWJFlmiija6qGzA9w3UrfcYaOF+OHFxVDOXkCxtCvkQHo3a3c4l/wakmG3rHp1ijuaqsfMEGXKrHq56JCnrqcUac1jWZibFisQOi32aeXrYbRxDe1zvhlS6kgMCettftcYlanb73vb+WIUvhQDi4SZo1BqJsi+UB1sz2NyX7hjc20GIZeJyS1UcUWYQqT7zKFyi6i4hQ9SethYbYNJWRZsvNTOxKL5wczDUoDtmHbfEC1f4YJYZblR6egHfDv4ISE4jUqitMZFKErIFX9ozMD01VEUZRbVmI2w08Elkm5ksxCyXyrTrtAoGzHrI17nttjs8agRspmUPHqSdMoPfufXFjmK+R0swfW4Oh9dOv1w3LXAHNRpmI0sLbYX+J8GObmRhbZWzplBLEjS5IuBg3NIHzXF7H6Y5hS17m1xphRlQzJOG1jU7qWUL5GSRHGtj1jJBsSNDbvgx4NoD7zG3LYRKpCs3c3sFvqeuuGbxXEqRtLIgd0UhNALXwJ8P3FdToyXzRmS/NZhtsgJNj0NtsdGVoQI4dXKEtY6M/8AmbHmKVD8B6ed9O3nbTHuNTb8cT2ohjEZmEMRvMEtmIsbizP0+nrjXPFdQsdEhcBhGY3ZXbKNLEA27m1uh2xklasWVpuXSljUZGG1huCRm3+2+NG8TV8clTTx/hMIo2edTmz5VXMdxlKg2trucYyW0YoV/FviOQFlVm94nXNM40METfDAhHwlhqx7Wwiz1YiKAouVRfJvnY7C3p1OLTVZmd5T/WMX1PTp/BQMCuJMRLmNwNBm9PUY0SEM3hrwL7yuarYorHMETS/8hg1xD2d0CrZGcE+tyP49MVuBceywmQhikYN16k9Ntr4Hr43qXcI0MRViB5QbqD0JtvbriHk3oAdxSgFOyMjXjVrMD/AWOLMl9CLqynMrDRlYbMD3GK3iuukEk0DxIiKAAdb9wQcTUgYxR5z5soJ9e36Yv0A38O4/+GasFRIE5VWhBKK7aJUhR+b5vXD54W4DDCjSIRJJKq86fmFxIRre5Olu3TGVeGa8QVCOdUf8GXS/kfQN28p1w/eBmaKKppHtemkIQLoGUm979fttjn8i1opMueLPEbU4VYGRqhiPwnubp1e3YeuM7kqLElWIBYkuT5nJ1OXsNemCHiStMk0x5nNEdo4zlyGO+6d2H72OOGyOjHIITmZUImXMoW/Ts3rjNUjKTtlP+j2UKSuXPfKW1LDffqcd0XB5JmyoCxGrE6BRa92Y6Aehww+1qm5TUASyDmMRk01tvi74k4aP6DeISCPRWZ2uA5vchiBe7bDpe2KT4+ix2KVdwd40WRlDRu1llRgyk30GdScpv3xE62bO97o4Ik+aNhtf8wvh19l1JC1NJEGWSOSxkhI1juLEPfTW2lsI0enOjJzCKZ4la9yUBNrn0Gn2wIGq2P8A4U480oySsTUC5ey2WxPlsdtumDI4hHqrEjoSOxxnfhtjzYQDJqGBEZ3y7GQflX02wVq63I/mLemljiVC2aRloi8XcEIY5XDdlBF8vf64WuDNTRzo1UkrIhupU3KsNiRvb6YOcZqQpR2PxdSf0+uAdZDJJKzR+VNB5tCTvft9r46I8UMc6pkq1vVtFVQkjLyv2ifUjzC3bAjxLTcPakKQrEoj8oyEhoz0L/NYnfC/Nw2ois5yA7lRYsD3JB1vihZpSVdCTY6hraH16j0w1H6IDx1ZVBIBfMQgO+S2hYfW+K8kQVpEJuCbiwO/e/THdRSKlhGxYA2dWFireh2IxXMps7XIykAqemNQJ6Wmklk5ca5nHnyghSe9r7nD14WoYYMxqPNJIdAhsI1ttfqcJdFw+TOrB2RxqLXFx1seoPpg7VcPnkIeNHUn+rN9bfkJ6+htiZb0A+0HitUOSOnGTMALXLH1PfDHVpdgRsRfGK0PiImQHUdLHTUf4HGkcA8WGW4kQLy1BBU/F0sb/wAb4wn462irKnjTiRNoPhuBJzUezLl3VgNr+uFyGjkqWUQxF2VSwXflpsT6knFzxDFaoqdI7sEJ5Zv5e79m9MeU9MrOoNwM66gkfTbXE8GMnsg4tw00xh5u02gO2UjuO2LdNwJTBLVTOIqVNS6jM0v7sY/vdTgr7YQA1AWFhnZX9bj/AF7YIeKWhfgTsAssCRrlCnLlbNbcbFTuOt8F8DxVsWaLgXvFM1TS80hL54pABILdUK6NprbA6ll+F0syst7DaQdQw/N6dMO3sumRllyR5HCpzZMxsxA3C7LpvbfCVTOjPUGP9n7y5j06Em+nY4OxNKkxr8DcSETrTK0awkFoiwOeV23TXQ5cHfE/FKmGLJSwySTOCEkWxVD1L31FhsOpwm8BnKzUlpFjZnYBmXOCuvlA+Qno3TGjwKxawzAdbdLYh6dmkHoTODcHUz0caxSxwUqtOTKgHMqDoXcg3HoP5Yl8YVoipC0jFQ0gXMnS/b1O2GyfUNre4011OAPiOJWpJYmYB3XydfN0FugPfpisrkiqF9lyxNdYQhGeRJWN7/KqnrffHnsxkUw1mTRVm+G973HT6HTTAfxTTs0UdgA5AzqdSCBby/fBj2YVq8hoWjImR7X6ODs31HbGsv1YhwdCct20A17/AHx2sd2BsAo2a+/8sRtEb66npY/44klhKrtb0HX/AGxzF0DvF8g90nOXMVTTNsxP+mErw1RpHxCiQJEwlUtmQ6jTVV6gjrhz8VyhaKc2zEJazDQ3PXCf4X5SV9EIxBIHBN4hZs+U3UC5tbqTvjeH6kvkC0i6N/1JP87Y9x9SbNp/WSf52x9jpOk7r51yZrU4fnWYEa5SdGI79MNPjmd4vfCT5Giijj2v57ZiDa+wsRhXr6tBqXi5nNAdGiS4QnRh5bk3sPTfBDxrM7e95mDGGSFbDa2U7em2M/aOQV1Q3Atptp6Y6elEllIF739WA7fTERbU98eywKy+Y2U637ffcYsC5wHiRp2kXdb3uNj9fphioqy5eWODM+XzsgAsvUi+hc9BhLjVqdoxKGCsmaMnZ1OzDocX6TiGdwCSLABd8o+qjc+uE0Bc4z4hjqTGEjYSKOW3NAW46XHcYjKW0v0t/wCMDK24lR2fmKWsCARr9zgy6ebqR0GCqArzDyPpby6W9NcaZ4ViHvNRMQA0sEXLJbW3zeXYDTfrjPJIfwzfUEHD54akK1lNEw8vuKnVdj/e7/u4y8nA0UfFvDyk5cl2WVdTlASIj4QD6+uBFLUQo0hnlaDKAbZc4LD5SNxfSx9caPxegjmi5c7Dlk3KlspNvprbCFxbgxQF1/FjMmWPlqWdRsAb/EBjCO9MiS3aLPinxXRcQEQlMsIhUSKVS5L2ty/QHvirT+Jubw56WsD8pxZZUGZ4mvdcy6ZluNx/vgcE87J5S40YfCy+jA6A+mOSjA3sbA2uGH6en+GL4Itl7hPi9KGlaOkDz1coIeZlyIvQEA3JIH64EcPpTHFlBJdjm13Zju3oMWpjl+JlS9rG5cm+gAt+gOC1L4Tmcyq9qTLls8/9Z1IBHwi2HYtsn8H8LzSq9mMSAiOVWH7TZgQNxbvho8VU8a08kziQsgAXImY6/uj/AB6Yp0U9HCciVkUWa5KJly39PLhkoapWj/CqllFrBri/6WxDbuzeK0ZLxXjiyPEQrosYARMjHKTozMSNSf0wb4UsUakiRGex+CW4165Hj+LvrjQ+JQysBZugtsb/AOxwq8b4JIxciNyhXM+RY1K23VZCubXfKNcXmnodC1VVjK8YVVyE2zPYmQnotrajrhbrqwGdkGXMpys8V7Duba2A3OuGym4MZGeSOKYqrctFdAAFt5mRzozHX1wJpOCuBInuUxXOcrxtrY75x8xP8Mapki1PSqto4hzne+d49pFPbNs3bE1VQQKhWz57jKUTMEUa5ZTfzSE9tsOdN4VYiyQtFdbiR9dOtgLWHqcVpfBcsKsr08kyZy8ciThG1AsHT4SPW18VkgA3C/FsEahKlJSD1VQeWw+FkPQ33XbFmu8evLHy4I2eR9DKSBZvzRqNmtuMXv8AhWpkpwJKPMiEs3IIzt+7b/8AoY5ofB0srZ/czCoAJKDIVH5QNix6sQTha5AXvDng2eRw7QyEBvNcZbk/MfQY0al8JmOS6MDFYXY9T1GDtDSusQuGFh8LuBl+rHfHL1ZS+aWjS/R5C302OMpTk2Ohe8Y8KYH3lQixotnREJeQnS+m9sAaTiLUyyEQx1GcBULkgA9wflYHod7Y0anrGyjLJSu3QJIR/C53wJ4h4BLrI0B5UryLJKshLo3fQG1+oIxPHJEo9CjJ4pqGFp4KecomVM52c7vfXW2lv8MUuEcRmghZAyOHBWaCQXjkB3NhYq3qME6vwtURmf8AAkEcRvzIzdZFPVENybdR0xTj4XIZIktLnmGaIGPVwOp+g74ZOyP+mKj3f3SLl00Gobl3LMD0LnW2PKKmsipH5Qos79ADva/xMcWqPgE0qs8cLyBX5bLIeWb9Wy7so6m+uGvh/gmMMTVSpMnlMYF4hGRrca6698JsMWyHwlwxs7StmhuOWIXQar0kv0J9MV/E/GKiOo5akoEIIYH4l9R69cPDIWNiTqLp9upIwqePKK3JkuNQUc7ajUYUXb2apUiXh/jSKcMpAhkj1cWuMltWX69sfcNkWdBMYyuUtyb/ABGPufr2xn3EYrqHGgdSl77HoPXDb4PrZZaSnDlSIgyP0LAbH7bY0lCtoEzqZ45lLkoApIN9we1t74XOIL8XJEwc/spAtsp6m3XBjxI2WQ1JBckAmNUFwB82g8w+u2EviHioysCDNGt7XDHf6DYYcVYMdaHxqyxKZaOSQqMrSROLsdrhLElu4w1RTXW9iLqGVW0OutiOhHUYx2CtCnPGSkm/MVm0I6kXtjVOD1DTwRSOQXKg+XW564jyRS4KTIvE9YFoagqQXyadbm40I7DCd4arENfQrHJG6yfH5MhDBTdScoyj1vrhv8SKyUsxUebIbafCcJ3huuU1lIEZmUkB1ZAAWsdzbRex64uH6kvkFUmzf9STb++2PsF6JPK2g/aSf52x9jejT8hQn4oFZWM15BOAVMfwrfYdzf8ATXBjxPTvl4lESxyKk8TEWJQlbqD8yj9MCq7ib2I5kwlFRZlKMQI72IXy7339MM/F+JOaowTIOSo5ZI1IjkFha3UMRpjNmRmKtf8AxxDVVF1Kq1ujH07ffHFbC8bSQvdTE5QjY2G1/qLYqyxjQDQY0Ae/AvF4KiL+ja5A8ZJNK7GxjJ3UNuD1HTFHxr4K/o7lETGRZGIVGUiQ5d2P7o9N8K0rXA1369QRsfS2HuDh78ZhjkWYmrpkEUsUh0CX/ax21vtfEtUwErh8kYlR3Jy322F+l+ww4BQxFtDvvpjqt9kUvIlkFQkrjRFAPnI7nobbYUeG8dljWx1VfKwPxL3/APGDT4AaqyRVQgeYmy2G92Nv+xh+4LSseJTSBWy08KQpe+TMRqV6Zu+M78NSCWqRtTHTj3mS3zBfgX0LNbGieDOIStfP+zJaVw/x5jsoXoB+brjLycDQalDof/TwrI50aR2si9x+Zz6LgbxaWrhR5nqJGCAWhpKdMxvvbOL2Hri/Vys4Od5IIgf6v9o31I1VewUEnEfCooQjlYeVnDBTMbudPjZSbi/qAcZRBifwnxdS1fNhSOpqg4zT5oIlJA/My9b6C+OuF+JKORhInDqgvTAqQEUKv7hB0d7d8L3siciWs88Z86XGgY+f4xci6jqMMHhOciqqlMqOjcQkBNvwx5G1OttdLa6Y2cUIn4B45oZhLBS0kykM0xgAXM9viy3PxDfKMT0HjemkiklhoKh41azFo1YseoXqSvXthFHApGp4Kykdfe4HmdxGR5lR75ltuQNwd1w1+B6iSSjWV3jUyrUuGIAjjJJvcXAve5++BxSAmHtPjkhmmgEsEEOXPJHTozAsbBfN5ATj6H2jwFihhrJXZM6xvTx3ZLZs2nSwJvhQ9nlIs9DNBLkeN6pLgvlKm3xG2pU7fXBF6MReIYqfmRmNYeUFDiwQxt+HmOzdNddcNxXAw/V+02majzotXSpKcgqEQMFZbEqoJspI7Ypr4xijekFQ/ETc5olZQnOV9BnIIuoOvfX1wB9ofC0peF0qQugheZpOVmu+axF7nWw2OnbBPinFo6dqP3vl10skaGKVFQZNgB8XQ/Npe2BRQHfG/FCwSTpNLXjmseXlVOXroBGD+Xod764rycaWOaOmqZK+lbKukuUiS5BAe2tyba9rjFP2osFagUTrdXbOjlS8bZxdmIPw9gbbY98dTZuLcPEcyuAY7BbSZbsLnyk5gdwO2GloQ9QcE57lmqZWUyCUoFyWZR+zuN4ra5PTC5SeIVEtVJSPWVJiF5ZFjjEaITdlWN9TtYG1wBfGh8JVrkLb9o6qLi6m2t/tjD6PhiPLXS0tY9NJCWYpKyqXFyG8waza9LHcYiO2xjBxLxNDKRVKK5VqiYoFikXyOpAOhNiW6DpiJuPpdlccTf3VzJUpmUEAG3nN9gdLY78FqK+CF6sBjHNkjkYZVRR5rm1gddS38cDvDzhuJcTR5knEiuCAQFn8w216b6XxoIcuJePKQUsdVPRzNHKbRhmVm00zanKNtsfcY8XQUjRZoJ0M4tGBHC6nYg2PXzDCj4moUl96ghaOWloIRyssqoEkcgsdTeXZh9bYteEKiOupKcVLQvLTvy0aR7GNBYgsL3yj83pY4jBLY7Ch9oMREqyUDTNT+abNBCuQXtcgaXv2xfl9p0MKwv7nVRJUDNAY5FYPY5SMpNhY6ZcJvhasD1/EhLLFKJFYFSfLN5t16nLuLb469o4WKbh0KVMaJGLhY7fgZmBzGxvc72PbDxV0BoVR7VslStI9HPHUNbLeSMgXF73BtjriPtCQTLSRwzzVTgl4kVQQQL2LPpa2txhP4n4m5VZHTPy6ySQgiqJUOA1rDykgADpfXFHxFRRTcYWM1T0koQASswKAgXHmzAqD2OJUFYDhwr2hNWO6Q86IxWV+bHE1iTawG+hwfkqKhbCSCCrWxzKnkl+oRrI/90a4yzwtxmeV6lJ5uekBzBxorkG2rgarbW2NcfmuSYqiEy2V+VIoykW6G+fL+8AcRNUxol4YkSsrQFljcfAb79ip1jYflxD4loubSyKFBdPxQe1uw+mCMbG6sVAJ1YDWx669R2OIqmVVYgr5WH8QcZXsoy8RcyJ7jS4N7bXw18I4KsSKACt7sw6P2+lvTfAIxpG0kWYFblSL6gNt97WxapvEZR1p6jIhVAA7tYlRoNO5x0O2Qd+KOGsUDhsn12AHS474zGKuWOcl9YnGVyovlufiH0xpfEvF0caPHApqHIsToFRep83xHGV1cxGZcy2kuSBqB1tfue2K8afsGF+IypJIsEDLIugaUCwcDX7Y03w0UNJAcpsLjS5uL20tv9sJHhzh0cVGJQM0siNmZtxvoOww9eBZW9xprAbHTtrifJwCJ/FsbimlyN8UZtYEn/Y+mEjw/Pmq6IhZyoNpBIGAzWsDmO6m+g9MaF4nLPR1GlnKEKeoOM94ExNVRZY5I7EK+ZlKE/m0JJzbW6Ynx8DZ1RjRv+pJ/nbH2PqTZv8AqSf52x9jqJBvEKtgJBefnc4NoCbrcDKNOm5Pa+L/ABmGWOR7tbTMjD4ZNNVudwu51uDilXTOFlW1SJTNmvrZkvYoNfLbe/UDDXx9OYmSVGgRU8k0nmQmw+BRYgnqeuMboYocW4aatFmRS9THGDUqq2Lxj4ZUB3K6hgL6AHCfKgazKCQdBbX+GNDkaVWB56pJHGHgZWuqnuzbeYf1f1xQ4jwBauLnQFaad3s8JbLHI/V4G3Qk38h07YtOuRCSQCBYXyn4r2+wHXF/hHFZqaZKiBskqHynow6qw6qcc1vDHgcrURyQut810Ov0O31xWinjB1YLcdcXyBv3h7xLFXU3OjWxzBaiEaFGOhNu19Q38jhH9pvgPlSe8U6kuzKjxAX5ubZksNW76YX/AAYK2Kf3mjXMFGWZpPJE8fXMzEdtxqMPviHxYxjHurq4WzTSAksin5Ivyg/2nXGFOL0MVfdJKGjaCIlZpJA9VNa6jtCh+bJ8zbAi2GD2c8O5svMZ3KRIY4WLH8U3uxOmwO17YELRGYzXmRCqHlKzHKY2GoRb2+p764ePZ8l4lZFXkqvLR7nPIRvnG2nQjCm9AMUqs5yglFA1YWzk9lvsPXADinGaWnaSI5Wmy6x6lrH5pGN7fQYZluTsb329BrrjLA8rPVGnyicyF3nnK5YUHU3HmYDYdMYRFJ0WqnhHC5WJaaFWjXLI2VuuuhBW1hvfEKTcOdORzvJy7o2TlplBt5Yx5mJ2zM2uA1FSQ1Ei5FV6dAbGVsnvc27SP2hDXP2t9PRWRMA0782Wqf8A9xksp5ZAWONPljHfbTGzsmw7Qw8NgI5c3LuwLKI2USaWsDfSw3x5JTcOMZhNTmhzlkjERyKSbksAdf4jFaTiSKy52UiYMqAgXRVF3cnYJoLHQ3vitw3iqkIImVY8jSSZhYLEptmf8uY/CNzibkGTLUfDeGK2ZJrG2ojhINr/AA72xJ/RHCLnzLcm4AhbNffq17+uB0XElKiWItHI7gRqwsWY6LdeoO/oMTnikLTgBs8i3Quuq5utm69tNsK5CyYSnp+FORJK7ZyLZpIT02AF7DHEdPwoG9nWxBDmnNh9LsbWOBFfxYMFiebypJaSoVc9z8sMK/O/5n2GCc/FQiStO7GC4VY11LOR8KdWfa42GHckGTLpXh0jl7SyZr5pfdw1yOpJ3v2Ax7SNw8Fmp+dn0RskSqbE66nVQBvbAbg3GsheSSYxpEuWSJdY4wfghW2rzndiPUY7fjMZeREdoSvnlmYeWH90j5mI+XCblegtjlJ4noaV5EVJRlAzlVJJBFswN73vp3wtSf0dZRJDNrcqDEmrE3uSNWuNdcDZvEiPICqyGR10DDRE6SOembcDfA2q4yGCo0rtCj5XnQfiTP0igGwA0u1v9xKQZMbf6SpFRhNHVNH8CMyqAi9TkWw36WOKkPugyNFDOUUFhIkSLY9LHfXrgXUcWRBJJK7ZNBlGtr/Ivd77nocV14uySRyyOUky6U/9XTw9JJj8z21C6XNsNKTGmwg9fRkssNNIW0DqY0Gl7nP99u+O6euplJT3WVZMrZkCIPw/U9j1HTAujrKfKUj5yySsZADbmON+a52RSLgKeh0xZqeOxZX56nKycshfnJ+RDuSdLnpgt3QWyf8ApSkSOnk5EymQ/g5Fj8xGlk0vb97Fio4jTJIY5KGQH9q4XluyrteQkaEnQLfAKGrWGNZZM0lSTy4hHb8KwssEYtY/vOBiWHi0dOJAGzJlDVZ+UzkaqHPmcr+UG19sU7BthSJY3CMtE4UHPmXIGv8ALbS+OzUpMHyUjuSQDnyGx6i5W5HrgbL4gzcoxxtzjqkLGyiP+1mI2HZd8c/8QQuJWbOlPeyFPjll6rF1yk9e2F/oVsNQcQhEgj9ylYL5uXmVUH7wygXPcHBug4+7VFPHUwRRE3VJeq9kB7HCXN4jcMsfLyzOtkCWJVevM0sABud9MTyV+VIkQtIUdXLkXIINzlv8Xa5xDT9jyZrD2VwMtrC1wdjhb8S17KABoW6f97YNUvHIajK0bhgdGIFirdmHfC/4rU5LmxANj0+hxMeTX0Z94iktVSFbaxg5Rsxtt3364CLVNM0bGOORgMuZrsVt8tri1u5vg74guTcWvY2Pa2A/DpVJDLoDdj/eO/647FwQzmrp01zRnVdbObX/ANMAxEoAy9QSQf4YYOKnygLqdRr26k4Xo10GvcD1xSAbeAVp91aK4OUXH0OHLwtUMKenCHUKdOo1/hjOuCyHL9rWw2cLnyxxabL31H88ZyQ0PPGJS9JMF3eNst/prr0+uM64TTs89GOTyshyFuZmU6fFYG5bfDYtZnpalFIDcpt+lx09PXCpwRSaig8kMfJNgwYHNobG3Vr3ue2IjpMCehHlIvs7j62dtcfYp0fEDlbQXzyX/wDzbH2OlMr8bOeIU8oSVOTOZDNnzg6Mt/gv8qje/pbGqVcEEkEfPy8ooubObAHQAX6EnQYyzidI4WaLksZBPzA4lXzi/wAJ82i21HqMaTxOjqqmKOlgQRxSRgTVJYHIlvMgTfmHYNtvrjnkiUV6ii4W0cjSKEWmcLIjlgYnPwkr1Jvow3x9SeD6GoEgGeR0OQyZirodwCmwI6aYGVvhqslDziErUPLHGiswZYYIdEdwTaVt2+pw3cA4AlKr5WaZpX5kk0hs0jnqR0HQAbYiTpcgQUfAUiGRDIVA1DuWF+psdNfTENRQU8LRnkRu8hIjQRpmYgEk3tsAD+mDjF/MCtjtvfAzi/B2llp5TGhaDPZGbKHDqRa/cGxxnbLilewRxhKMIGngllCQmYo9xy475SwU+XMD8o1tiy1DQxy04SjkfnRjI0aHJlI0z/lNu+O24bVCOniV4peWfxEnBZZLknU2Jumlu+LHGeCz1Czxho8ssYQMbh0YEkvcdB8qjBbNcYWV+I8IoIHhWWnUyTvyY8i6nqcxGuXBPnxU9VT0iIytIjtHy1CogUa/U9hgdxnw3JUPTlJWXlkcyTPZ2CrYMg6Nfc9cXW4VLJX0lRdCtPC8bAt52z28w6dMF9ktR1vsCeLqerhSIDiExSRiGYxxAAflJADd/wCGFeu4HCVyuSAGFgbZJB+fKN9ejY1qr4THOoSVRInY62PQi2x9cZdTcPy89mVpBBIV5Q1a19Nfm06YWTOaS2UqrhEcsa52JU3zMrBQLbIV3yN+7pjyGgjaXmW5hCKgS4QKg3C9AFGthvghLwhC6FSwDrmyG1+516fTEUtJHIM/nia4BHpewNvXv1w8jMH/ANC07SMGdmDv5s2mcDVUJ6R30yjEVdQU4Dlxy9RJKt8yhhoBcfEqjYYNPQJblNEylbkS3Fjf77j8uIIKCIxhXQypL5Ga+wHU9vrgy+jAE1TQkD8a5vZXJYtZhqxv8LE6C/THbVdIimPMFVEKva4aM/Qbg9WwNWmCVdQzRu8Ryhc+UEhbaFQd+32x9Nw7LW1D5JTEy/hqSFMh0srXOi7/AMMb4rsqkFxW0UHLe4dkQLDHqoZWPmyNsH13OJOHPAZc8rkyIHVY7ELCCNFU7sxB8zj7YEyxxyxRrPHy12lZbZV10AHp6Xxe8PcOEUyxTgvy1dopRu8ZHlK3/wADiWtBR4nEaFeTlYBYjpbNlR2+KxbW/wC8dcd8baliiSOIIztLzIQuZtNy8y/MR0G2F6LhbtBNDkAaebOrMRZUHe19fQYuS8GaKojqI0aSMKIyDo1wLZvQE7XtisV2FIKw8RolgZs5dHB5klmMplOhLdktf6Yhp6ykVUlAyrHYeZWOVCNbAbFjs2Ay8FYQ1AKnmza2Fwqa6KT8xPppiWoid4JIWjCkoiqb6lxuSfygbDBiuwoOUz00zIUN3UFouYDZSfhZh+W2InqqEpIVBaMurz5b6sp8xAOpUHYbDFFKiZEaPIgj5aqWt5ibWYq3a3Trirw+mMJmWNbwyA8stuMwtYjtgw+hQdn4/Rk581zMxs6xsgZV0VSSPiHXpiR+J0YZi3naOK3lQtymJ+LMNNRpYa4VaThjhIMgRpImYSITcEH5xpYED74tcV4esruyxcqWwMbISoa3zMpHe+uE4KxjPw2WnYiSPyHQZ2XMTHbzRLf4GPffXHmenJWFYcsfmZCfMI33D5fTr3xx4fX8JTVKtzKoWQ3Bc9W21tsMMFbYK4mWKynyEWGnqOl8YvTokCVDw52blZmYKsjA25gG+mwvjueSHLFGqh8jM0ZyhTGCPgFtyO++CdJGCEMYjEJW77Zhf/H74q0jqxf3blK6tbU2A+p3F/TCsRXaWHJcL5mjyFWA6H4s+9v3dsS01WiaWMdiC2guy9UN9ge41xI80IlCWQSEZrm2/be33x7Wfi8iN0V6h5VX8MjRb3LfYd8ABrwdTmzPZ0jdgURho1vmU9bbYscbroWzxOW85Ootdbd74YKhNTY6KCFP0HTtjLvE8bRjOMvnOt9wfUf64rxrJmy0gXxSwS4INtb73Ha/r2wv00oSU6+RrMp7A76ehwQSsLB13uDc/wAhgPSeZbWuVa6+qn4h/rjrQi5xmUiy5st9L+g/ngdEPhFraaffHEsfmsSSOmuox2Hv9Rv9sUgLHC61ozY6rfW/T1GDwqRla0g0+EHr6YWozZhY6XvgypJiG5GfT0P++JYDdwBQ1PLY2LRNmJ1Ci3XtgbwYM9RQi9OeW+VACbspB0AOhbfXBjwkE91qEBAYRsWY7WI/xHbAbg0hM1DeWKyORERGQzLYmw02/e9cZ9jKNKmjabSSD/8AdsfY8pDof77/AOdsfY1s6SzxWnYxSx5EJE/M5nMtmF7ZX00A3A741U+NIKbKkqyZmiBBRCVYAAb7X9MZdxCHyzRhqYqZuYW5liH2s+nwlb2XvbF+q42W/atO/nF4kXyNHaxVT8kg3ufitbGUopnMPg9pVJlF+ZY/D5On8d8RHx+rEilhkna12DDIqqPmbc2HWwOM9SsSwyrUE3bV47Ky/KdLFWGxXrviSHiUSqgYTpIYiHeNTo5PwKb2KkWvifxoLCPG/E9S0bu9XEAy5okhNkltoyX1ZXA1BIs2BfNjdJABVzsSOQ4VgNtVcZt1PUb4qIadeUscckajMszJEWYH5CoJ1G2b9MfS1KsuYe9iZUPLAuqZybZhY6q63v1Xvi6QiafiRQykJUXuvIU3Chbee5zXJLbHDHwfxDUKYkp6xJ3KMzRS6KuUXZcxsRlHXXXC0GgRww98DLGVOdSQrkAgC5sELXud8eZ4XEavHMGYqJjy8unzZDe9u198DSYx5pfGdFULHLUQyGRFIV1uRY721F/uMdp4j4cPKsMtiCC2vXe+t7EYRp60ZTyY5c11VM6ZUUfMWN+2198erUoDPdJyQQIsq3zGxvm10XNb7YzwQWaVwXxDSPPanjlWUIEzEMFyi+Vbm4v264+q/DbmaSeKbks4tkC3Bb8x+uEfw/xiX3qBIxLyyAHVxlDN81h2HRvrjXAnQHUdcZTjix1aFOo8BtmDtVPzNNVUCx66dccTeCM1lmqnbqAoAL9rdvXphg4vxFYlUsczM2VEvqx/l3xHSQEh5nYF/m6DToo/KOw3xIsELkXgZ5B5qpymoygbHrY9dOuJafwCEUBKiQIDqu9xhiitImYgxwhs2pys5+nyrfoNTiCMPIcxHLjB8oBs0hHVuyjtgHghePgCNQwads7ahyAb/UY9XwMjsWaaUsNAxtt2thoihDFcoBvv3Pr/AL4uR02UG/mba/Uj6f64LaFghRHs5hKKJJJH1LWAAHpp39cfSeAozo8s2XYDTydxfqD2GGqNNDe/bU7ffErLtmPqSTsO5wrY1BCbN4AjXKYeYBfzLnAsOmtjjmp8A2z5EcMR5pOdufVcuHGCdZASpBW5W4PxW3I/nj6RNLnzAggdL/8AffBbHghSHgZAgd4nL6AjnXAXqwOXr+W2Pv8AgGKyry8+u8knQ7HRdxhrkhuEsSL2BF9NOuPpw3OK2BQKpB+u+HYsEKf/AAJGZWQxHJ6y9B1tl69sdnwbRl1UMwH5Q2n300Awx18GYKikCxu99SR0FxsMeLEFViVGY6WAtmH+gwWwxQq0vg+CR5PIYY1ulifxXI+cnYLbYC98Fo/BVJa5jNzazZtQP5emCYQkg2B7v0HZU+nUnH0s1gwAuRvrYD1Y9vpgsMUDKfwTSKRmiLlerMTcH06EY6fwDQ58/Iuc3VmIX7X6+uCVI9o87kDsALkjuPr2xPFIM2ZjlJHwDXL6uf8ATA2GKB//AANRMcxhHlB+YgH6jH0ngWiZADAoXoRcN9L9sG45hmFtrdOuJX31wWPFACLwdSFbe7IATe+unS2+PqHwtTwENFEqupIDDU6/XBeJiRY9/v8AU49VFUglgNbamwPp9fTCCkU3hvYEWGu2Mt8ccLdXzghsmh72P8sa8G1PUA/TCz4p4a8l2iW4A81t/uD0xcHTBoxMIASR/wCMRCly3scpzeU979D2wz8T4AynRMtxsBpik3CyqWYZ765UUlrdCPTHXZAvhRICVHmXRl6r/MYjKWuPzf8Ad8MC8OcMrLA5J0J6BepJ627Y94lSKDljVpAxGYkfCO5/L9NcVYC1HGdbddR9sFaWpuoDmxvoe/p/5xwOEjzBM5QG6ki2U9cpx7HwaaRrIhu2wGt/U9sDA0bw1Sx+5VBzKbxtmYa5BbqOpwu8IZmnoA8nlUnlXiy5kIO5ufKCMNXh7gXuvDajPmDTK2bTzKoB/XthV4Yx5lFnkqCLkwK4QAgg7kKDl02xl2MHUfwnb43/AM7Y+x3SRtlPl+Z/8zY+xodFon4wpaOeNJYDE02a7Z7h7gWPQ6aW++Grj3E6eZsvvccYRUWTLAbvJYaNIBttYYXazhFSx5YeIoJA4LAkgjW+2ptpixxTg0wd4laMozrMCym+bTU9za+M7RhR1O8ISaNa5UDAJKeQ5I6hQbaH1xFKqJG0Jr4+UpDGL3djlNtCGt5GO5tviDiFBOxmjQxctpFkGcHMGHW4GvX9Md8Q4VOwqFUwlJArkuDmzDrcDBf0RZdQqtG1dEpEfLY8lw/LbzWYqLE9mOPUhWLyf0jEOVGwVWp2blxyDUXt2Fx2xX4rwuf8cKYmjmRC2cHNcAdQOnTHdXwqZxMoaJlmiUPnU38u1rbWtguvYE9ZQxFI6ebiQ5SojcrksbqLlWdrX6k4mq7cws3E4c7opFqdjZFHlO29vtipxugnBkyGF0mp0jkEgN/KNMpA0sRj6o4fMtsnJYS04ikzqQdB8tr2sdsK/oyzG1niPv0JzISoaBjmQ9WFtR9cV6ehp0UAVUZV7upWNgLHc23Av3xHNTSpyiDEx925Lhl67eUjYYhSmnjjiMbRXEJhkDLpZui9RhX9AYfD/FKenPnqI5lfzRWiIcW0PnAuU9Dhhk8f01ows4bmE2Aja9hve2wGEKm4XNHHTFHjBRGjby7qdxffXE3DeHSwe7mJ4w8ecEFLrlYnQDvbQk4hpNj4Hrg9XFM8k3MheQtlQucmSMdI0Oo9W3OKq8dYl7gNGGyRyjUvr0XpY/M2Eim4VlppKd1jLCV2EoBLKG2Vb9AddcW56HmGaYBYyY1hBW94zp5o+xb5u4JwsFYWOM3iEiYh41kCm2bOpuSLAn5Rb0xT4pXMzRwLMksSay5SBe+uTMPiPqMKsfCwpgBRGFKjBhqBLmBGZh+YEgj6Yrrwo+RJkilCQGMnzLmzHSQ2/rVFgD6YrCIWxxp+IR5pAmhYZXYONANAunTpYYupxgqX8rIAoRF5gJC9h2J772wnpRMpi8sRECkE+a7hk5evr81++Ksvh8yxQQrlj5JDBgSS4BzHPtc9MLGIWzQZOKozCHMjNYlFDjlKFF7k7sb9+uI6TjgnYiZo0U3zkstmt1I3I7LhI4lQNOJ0XlosziUHKS0ZW11Q9Fa2o9cdcUoRPmaSKC0q5YggKtCBa7BhqzEjc98LCIZMdYfFTLEmb3cfkRHCZVvZc2bS5GuXpixN4x0IKKANNXXX1HphIp4n5rSMkEgkKnI6khCgC5k7M1rk4p/0MQlOhfWCQurdWJPzdwNvph4KxWP58ZWGfIhtsvMW5voMvc/oBgnHx+MsxaWGMZFNi6mza3H73TGW1/CpZI54/wABfeGGXKpAiAN2Cjs+l8WI4SJYpRHAOSSuXJpmKhAB2jGXNl6knBigs0o10Cf/AFMAJu186kn1P8sR09bCS4NXFmOtyy7el9BjMeH8H5C+cRyyJUicTMtmz9VI25Z/LiJvDKzU/JFoxHKZVIuSGJue1x0F9sGCCzTv6TgvZKyG+wzEEfw6fXHr8agPlatgBIte6i/pbrhHqqSWZam7RqkuUKqxgGFhpdG3IPUG2+O1oGHJYiI+6km+TV7qV8x9QT+mDBDsco+L0xNhWQgNoAGU3I3I/nsMdf09SLGuatp7ZrBiVt9PU36YQ6PgGVFjBVYxA0Qyr51VmL3VzqGzE37jTHdFwBoqZadJEIDPIrNCptn3GW9tOnY4MYisfI/E1ILE18dzpqV6f5RgZxD2jUsckaRzNUO7ZQIsvXtfe/phbbgjM1T51CVKgSryxpb8mvlv1xFUeGBMKUvOwMC5IpFjUOoXUXObW3TAoxCw7/zRQZz7rUMY5RDlulyx/TTtgbVeLI396mdKlWSVI+WAjAFiAMqsLcwHdumB1V4YYhmkqpGkmkD5wiixGl7X1JAFziw/hIssnMqpHknZSH5agqU0vbNqTbU4rGIFnifi2MvIXFeHgKLlDIWzHb0v1xJxDxkru2dKhPdFAK5xnZ3OhJ2LDsdr4HSeGDIz86qleSTKOZkUEFdj8Wp9Tj7/AIXzGTm1Urs4WMtkXTLs3xanW2uG0hF+o8YAPMs0dRmgQMQWQsSx0UdL9b4rv4hhVpQ0VRGYYhK4LoSc2y36HrfEJ8N3WVpKmWUlRCCyL5QDcHfUi/XEg8KqFcyVU8hEQiBKrcLuDvqR64LihkNZXQkypLFPGyQ+8MeYpJW4yqAPKD1B9MRGrp2YiWCoDiHni7p8PS5HVv8ATBOi8LILs9VPJaEwpmRfKrEG/wAWpBtbFmPwdCAOZVVUnLiKLmC7NbfXoRoMPJBQF98p+YqmkmjzQ89vxVby/XYXxPRcbQTxn3Z6dnhM4yyKbIo0y/lLWt9cEYvBcUeUvV1UoSMqiuFsA2/zfpiKn8JxR8otU1MmRHyKwWwzgg/NfrcDBaEUo/FJfIHglUVEMhF5g3ksdT+90wB4dCQaQv7wsbNniDlCANQSbbDbT6YOJ4TRGh/9TUSjzFUkAyjMCDsf0xG3h6OPk/jTuVbOquQUBOh0v2wKS9Doo0LeT/5P/mbH2PKE2T/5N/mOPMb2S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6" name="AutoShape 8" descr="data:image/jpeg;base64,/9j/4AAQSkZJRgABAQAAAQABAAD/2wCEAAkGBhQSERMUExQWFRUWGB0YGBgYGR0bIBwfHx8cGyIgHx8fHiYgHyEjGxwaIi8gIycpLS0sHR8xNTAqNSYrLCkBCQoKDgwOGg8PGiwkHBwsLCkpLCwsLCwpKSwsKSksLCksKSkpLCwsLCwpKSwsLCkpLCwsKSwpLCwpLCksLCwpLP/AABEIAI4BYwMBIgACEQEDEQH/xAAbAAACAwEBAQAAAAAAAAAAAAAFBgMEBwIBAP/EAEUQAAIBAgQEAwYDBAgFAwUAAAECAwQRABIhMQUTQVEGImEHFDJCcYEjUqEzYpHRFUNTcrGyweEWF3Pw8SQ0gkRjkqLC/8QAGAEAAwEBAAAAAAAAAAAAAAAAAAECAwT/xAAiEQACAgICAwADAQAAAAAAAAAAAQIREiExUQNBYRMycSL/2gAMAwEAAhEDEQA/AG6X2iFGYMRZSyk6eYg2zL1y9ycCuJ+1CojKrltI4LZLD8NOhkJ6t0Aws8W4+okLBUnlWQnlqTy1HaQkat3C6HAJqlXlLzLzlLcx0Zst+yqf3el9MZKIzQqT2sTHMuXzBc4LADN6C2mJl9qNQXgHKCiZWZSegXcn+WM8oOZUTxLGsfMdiVTNcKnXM3e3bD/RezBbxkzTtkJIjLXVSdwPTClS9gdU/tSqZGgvEsYmDFbkHRb6nsdNscwe1OqbkXhQCdmAa+ihb3J7bbY5i9m8EMseerkIViyJI4szkW8vc9LDFVPAlGrA+/sQr5sjyAoGGm+3W1r9cGSAvQe0+qb3cmEKlRI0SMbaZd2Pb6HHEvtUqvI3JUI0pivv8JsSe3fE1D7M4Cyt71ISj8wxiQFc3S67jQnTEH/KyPmFjVThc/MMZIy5hqBbthZoCRvadVBVk5QyPLyQex/Me2muK83tOq1FwgYCbk3sNSeoPQepxHJ7OI7h+fNYsHK5vLmBuBb0xXrfAkGcNJPUosmaViD+GFj8xZ/yAdAdTgyi/Yy1V+1CsVXdUBRZRF01Y/4DfX0x1Ve1KqjEhyBljdUzaC5b09O+AUnhuCblsjVLPVteGHNkDIpF53HyRi1xfU4K8T9nUbszc+bzkZwp8rEdh0GHklyIsVXtSqkWZgisIiqjTVi3b09cd1ftRq05zCNGWILc9y3p6HS+BNX4NpneVmqJwhshyHR5P7NB1/eI2xen9nULuS88yZlCZFbRtNb6duuFlHsRbf2o1QjncRoRCqk66kt0UDe3XEdX7VapVkIjRhHGrlr75tbADttiOX2ZQvZudOl1y+VtLbfc4jrPZvAzKFmnGgTytuALbd7YFOPYyVvavV5WIiT8OMO2t736ADe3pjhvarWHMAieVA7ntfoo64qyeziLNYTzoAMi5WG1ra+px5J7PYI1aRppkjiS7lTqVG5A720wZREW19qtSGRSoLshkK3RVCjazMQCx7DE/wDzZnJA5IBIJy82L9Dm/TADhfifhvJWNldMuiGVb3F9Nr6nU4Pe/wDCiVIkgJsPlP8ALfA216Yzg+1ipaw5aJcaFpYz9tG0J9cQxe1mp+ZUGoBvJHp/A4NVNNRMjOi07AflIJ/he+KVZRU5VCiIrNshW1wfm/2xGf8ASqKw9rdSNWSMKx8pMsZB9NGuDiyPaxNlJMQ+K2XmRXHrq1iD3xXThaDN+HHe9vhGg9P54+p44LsGgiYjTUaL9T29cXZJdg9qcjlLIPObDzRaHs3m39RiuntUqZDHyVR88his9lKuN7kaFf3hpgVxDxhwiEFDTrUSf/aXKv3YkX+18LnGPGdDKqqlFNEF3EcoB+xtoPTFK36AeU9qFU1rRIGabkBS1tQPiN9h0xx/zRqzmURJn5vJW5sC3U67Ad8Z4vH6IqYzT1ZzPnZucMxNrb20GCdLxPhUiFJpayFpGBLSHNYgW+Jb2FvTpgquwHI+1KrGe8SZkmEFjexY7nuFHfEU/tWq05itFFnjkEW5sxPXvYd9sfH2fUvLyGqk/HyyI5cFnAACleuW1tbYjq/ZzSxxPnqZgHIXO7jNddgv2xOcQJ6n2p1cRqA8UZaJlS1yAxbqOth3x3U+1CqjMqvEhaLJex8rF+gPW3cYHD2eU4SUtPKQwALM+wGxB/S2J4vZ1ThCObUHmIB521AG1tNMGcQLVV7S6qNqhWjW8Kq3l1DZtgp66dRjqq9pNXGZlaNLxxrILG4bNsAev1GIU9m0Ch/x5yWTJ5mBIG+h749pPZpToP2s7EpkuWuVU6+Xsb9Tgzj2B1U+0urRpFaJVKQiUEG4bNawB6/bbHL+0mrRmR418sHODDZr2so77m/a2PKf2dQR6c2dgyFPM97KTey9tbG+O6L2cU6k2kqGJQxnM17IbXy6abDXBnHsD5faVVqyLJGgzxc24On92/5sSP7TasOqmKNQ0RlUjXRRsb/MToR0xHT+y2njueZMciN8b6BSNSe2mIKD2c0oKskk7+U2zNpZhY2HqOuDNAXIPadV3iDxRgSRNLmGwCg6H1JsLbi+PKf2o1TGnzwxqJ1ZgQb5At/iv1209cVYPZxBGytHJMxXNZWfMAGBDG1tzfHsHs2p43VhLUNY3VWa41FjpgzXYFse06rtAfd4xzjZfNe1jYlj001tvivWe2ORXdRTxsqsVDFsoYjQ2vsL9cVpvAMcSBopZWZSXCSPmUE7EC3TCPT1nL5kbpE4cZJlkuGFje6N0vvi074EaHQ+0Rp1DSUkFgSsgO6H5ST1DdLYtcH4zTVM3Legp8t2s4F72F7AZdx16Yzamq+S+dQr+XJkc+V17W3JHQ9MNHg3iMb1caxeRsrBopd9VNyjbFfTfBK0Mij4FGblZWClmsATYC50H0x7ilwzSO2ujOP4Mwx9jUQJkVY6pjPE5QSs4UHJmv8AOpsQ1uxx14fgaapTMvNLSMzWF0QW8oNtCRvYYsTykIr2zI8/Ls8hIA7sCbKp9BrjSasJwykV4admiv52jAvFcayBSPMFOuMXL0hlbhtNSUM8McoR6ydsqrCguNzmYXsotbT9MVqqq4lWxzwxryj5luLxiF0YgEyfOHUAkAdcS8F4XEIUetWOSVpfeITCTzaogXSUrfOpsbZLgDW+KnHvaY6syJkeTNqFP4cI7OfnkHULoDia39AMzeFgJad2nvFSgNDCFFkktZyXOrAm5A6YHr4WpTTxU3vDCOOTm3smZnvmAY9QG19bYznifiSapc55nla97KciA/QWF/rgXWcSyNqBff4rm/X/AM4eD7EbBUeFpF58sTxyVk7BkklvGI7DLmAXRmtt9BiTh1VUpI0U72iC2iE9ubKy6vJmFgqX2B1xmXC/FM8dmhle35HOdfsGvb/42w7cH8ZGpRo3jErFCJKU2vMOrQt1IG8Z1xMotIaG7h3EYaqJmhfmKhykr0bqNd/qMB/ENOZs0MgYUcJWSqcDWocapBGOq3tmPewwN4hUrTiGto2V4oE5QiuUWPNr+Kb2Fr2sBfDpRVTSU6y5SjGxKNupPb07HGX6bQxNo6mVJqiongZpXC81VF+Wn9TSQgfE5+KRtl9cXa3jrRpE0oBdwWqjGrZIU2CDq0h+EdyCdMMrgrqCQb2B+u9+2KvF+PQwGITOV5h8hAzXI66du5wZ36BqhVhrHjlaaaB7xoBkRb+7q/7OCEfPUSXBkkPw3IxfXj8iEq6DPEM9WUUssSt8EEf9pOxIFxYC5PTAyXx1NkIRVhcSkh3N7p0uu4ZhisPHtRzcwkiCW0QL5Ub819yT64u79EZIOp4ikjQc6HKVb8RV1OZ9Y6aL+0mOhdhouKvEKmoeIpNE1kYCYQXBlkY3Wnjf5UQW5s31AwM4f4kl5kM0gSeZWKZwbCKM78qP+0PVzqRths4d4ijljkC50yvkIk0PceU98DdcIE0yCfirxuEYRlwBJLkU8uCIDzEnd3axVANWOptghwySSWMtNAI1muFibVhERtL++w1yjbF2mzZNCBfU9x2P8sSghr6n7b+pxk5FpGE+M/CD8OmsMzUrfsZTqB+4x6EdL74G0yM17AEGwbQfxxqni/xMy54UVXQ+U5wGVvqNiRhIHhtyzCKB1ZQCyIbeux79hjrhJtbJYIHDmB0Qix3GmnpbFoeIamLMGOcG2jDUAbZT0x1NKynVpo2G6P0+xF8RTVGeNWuM9ypC9bfMPTvigC/C/G6zkK7cs9FbQE/X+eK3jDjkghETGxJ1y2F16KT1GAg8NSTSKvkVWFzIx6dbL1b0xwYY5ZXS5WKBSsIY3JbqT9f0wJKwAgG+nT9MdFbAE4ky3AA1O3oPr9cF/D3DObVRiwKx+dlPS22vXXpigGrwd7LllhWeuMihz+FDGwBt+Z21Iv0GHrhnguip7tHSREnQ8y8m3oTb9MV+C3z5dLHp2+vr64PCS246/fHJOcr5KRUpqFYS7oFaV9WZxb6Kg+RFGyrbEpgRfxHtdUOaRhdYxuSFN9baX3xckGZ7ixNtcKXEPaALotPkfUiQSArbL2PUg4hNsG0jmRpZDFLyX5WYvTQOLaD4qio26X5cXcjF1vEMiayQFXfzRqT5vNoiEbmVzc5QAEUanCVVcWklQrJLNOjycw+bJZhtYjzWHQXxXasczGZmdpvgEhkOZRaxUa7kaE410yMx/l4zOg/9sHZbRG18pnbUgH+xiB80nU3Axak446K2SAyNmEMTWIWWQ/Ex/LAnVutsZ7S8XkiWJFlmiija6qGzA9w3UrfcYaOF+OHFxVDOXkCxtCvkQHo3a3c4l/wakmG3rHp1ijuaqsfMEGXKrHq56JCnrqcUac1jWZibFisQOi32aeXrYbRxDe1zvhlS6kgMCettftcYlanb73vb+WIUvhQDi4SZo1BqJsi+UB1sz2NyX7hjc20GIZeJyS1UcUWYQqT7zKFyi6i4hQ9SethYbYNJWRZsvNTOxKL5wczDUoDtmHbfEC1f4YJYZblR6egHfDv4ISE4jUqitMZFKErIFX9ozMD01VEUZRbVmI2w08Elkm5ksxCyXyrTrtAoGzHrI17nttjs8agRspmUPHqSdMoPfufXFjmK+R0swfW4Oh9dOv1w3LXAHNRpmI0sLbYX+J8GObmRhbZWzplBLEjS5IuBg3NIHzXF7H6Y5hS17m1xphRlQzJOG1jU7qWUL5GSRHGtj1jJBsSNDbvgx4NoD7zG3LYRKpCs3c3sFvqeuuGbxXEqRtLIgd0UhNALXwJ8P3FdToyXzRmS/NZhtsgJNj0NtsdGVoQI4dXKEtY6M/8AmbHmKVD8B6ed9O3nbTHuNTb8cT2ohjEZmEMRvMEtmIsbizP0+nrjXPFdQsdEhcBhGY3ZXbKNLEA27m1uh2xklasWVpuXSljUZGG1huCRm3+2+NG8TV8clTTx/hMIo2edTmz5VXMdxlKg2trucYyW0YoV/FviOQFlVm94nXNM40METfDAhHwlhqx7Wwiz1YiKAouVRfJvnY7C3p1OLTVZmd5T/WMX1PTp/BQMCuJMRLmNwNBm9PUY0SEM3hrwL7yuarYorHMETS/8hg1xD2d0CrZGcE+tyP49MVuBceywmQhikYN16k9Ntr4Hr43qXcI0MRViB5QbqD0JtvbriHk3oAdxSgFOyMjXjVrMD/AWOLMl9CLqynMrDRlYbMD3GK3iuukEk0DxIiKAAdb9wQcTUgYxR5z5soJ9e36Yv0A38O4/+GasFRIE5VWhBKK7aJUhR+b5vXD54W4DDCjSIRJJKq86fmFxIRre5Olu3TGVeGa8QVCOdUf8GXS/kfQN28p1w/eBmaKKppHtemkIQLoGUm979fttjn8i1opMueLPEbU4VYGRqhiPwnubp1e3YeuM7kqLElWIBYkuT5nJ1OXsNemCHiStMk0x5nNEdo4zlyGO+6d2H72OOGyOjHIITmZUImXMoW/Ts3rjNUjKTtlP+j2UKSuXPfKW1LDffqcd0XB5JmyoCxGrE6BRa92Y6Aehww+1qm5TUASyDmMRk01tvi74k4aP6DeISCPRWZ2uA5vchiBe7bDpe2KT4+ix2KVdwd40WRlDRu1llRgyk30GdScpv3xE62bO97o4Ik+aNhtf8wvh19l1JC1NJEGWSOSxkhI1juLEPfTW2lsI0enOjJzCKZ4la9yUBNrn0Gn2wIGq2P8A4U480oySsTUC5ey2WxPlsdtumDI4hHqrEjoSOxxnfhtjzYQDJqGBEZ3y7GQflX02wVq63I/mLemljiVC2aRloi8XcEIY5XDdlBF8vf64WuDNTRzo1UkrIhupU3KsNiRvb6YOcZqQpR2PxdSf0+uAdZDJJKzR+VNB5tCTvft9r46I8UMc6pkq1vVtFVQkjLyv2ifUjzC3bAjxLTcPakKQrEoj8oyEhoz0L/NYnfC/Nw2ois5yA7lRYsD3JB1vihZpSVdCTY6hraH16j0w1H6IDx1ZVBIBfMQgO+S2hYfW+K8kQVpEJuCbiwO/e/THdRSKlhGxYA2dWFireh2IxXMps7XIykAqemNQJ6Wmklk5ca5nHnyghSe9r7nD14WoYYMxqPNJIdAhsI1ttfqcJdFw+TOrB2RxqLXFx1seoPpg7VcPnkIeNHUn+rN9bfkJ6+htiZb0A+0HitUOSOnGTMALXLH1PfDHVpdgRsRfGK0PiImQHUdLHTUf4HGkcA8WGW4kQLy1BBU/F0sb/wAb4wn462irKnjTiRNoPhuBJzUezLl3VgNr+uFyGjkqWUQxF2VSwXflpsT6knFzxDFaoqdI7sEJ5Zv5e79m9MeU9MrOoNwM66gkfTbXE8GMnsg4tw00xh5u02gO2UjuO2LdNwJTBLVTOIqVNS6jM0v7sY/vdTgr7YQA1AWFhnZX9bj/AF7YIeKWhfgTsAssCRrlCnLlbNbcbFTuOt8F8DxVsWaLgXvFM1TS80hL54pABILdUK6NprbA6ll+F0syst7DaQdQw/N6dMO3sumRllyR5HCpzZMxsxA3C7LpvbfCVTOjPUGP9n7y5j06Em+nY4OxNKkxr8DcSETrTK0awkFoiwOeV23TXQ5cHfE/FKmGLJSwySTOCEkWxVD1L31FhsOpwm8BnKzUlpFjZnYBmXOCuvlA+Qno3TGjwKxawzAdbdLYh6dmkHoTODcHUz0caxSxwUqtOTKgHMqDoXcg3HoP5Yl8YVoipC0jFQ0gXMnS/b1O2GyfUNre4011OAPiOJWpJYmYB3XydfN0FugPfpisrkiqF9lyxNdYQhGeRJWN7/KqnrffHnsxkUw1mTRVm+G973HT6HTTAfxTTs0UdgA5AzqdSCBby/fBj2YVq8hoWjImR7X6ODs31HbGsv1YhwdCct20A17/AHx2sd2BsAo2a+/8sRtEb66npY/44klhKrtb0HX/AGxzF0DvF8g90nOXMVTTNsxP+mErw1RpHxCiQJEwlUtmQ6jTVV6gjrhz8VyhaKc2zEJazDQ3PXCf4X5SV9EIxBIHBN4hZs+U3UC5tbqTvjeH6kvkC0i6N/1JP87Y9x9SbNp/WSf52x9jpOk7r51yZrU4fnWYEa5SdGI79MNPjmd4vfCT5Giijj2v57ZiDa+wsRhXr6tBqXi5nNAdGiS4QnRh5bk3sPTfBDxrM7e95mDGGSFbDa2U7em2M/aOQV1Q3Atptp6Y6elEllIF739WA7fTERbU98eywKy+Y2U637ffcYsC5wHiRp2kXdb3uNj9fphioqy5eWODM+XzsgAsvUi+hc9BhLjVqdoxKGCsmaMnZ1OzDocX6TiGdwCSLABd8o+qjc+uE0Bc4z4hjqTGEjYSKOW3NAW46XHcYjKW0v0t/wCMDK24lR2fmKWsCARr9zgy6ebqR0GCqArzDyPpby6W9NcaZ4ViHvNRMQA0sEXLJbW3zeXYDTfrjPJIfwzfUEHD54akK1lNEw8vuKnVdj/e7/u4y8nA0UfFvDyk5cl2WVdTlASIj4QD6+uBFLUQo0hnlaDKAbZc4LD5SNxfSx9caPxegjmi5c7Dlk3KlspNvprbCFxbgxQF1/FjMmWPlqWdRsAb/EBjCO9MiS3aLPinxXRcQEQlMsIhUSKVS5L2ty/QHvirT+Jubw56WsD8pxZZUGZ4mvdcy6ZluNx/vgcE87J5S40YfCy+jA6A+mOSjA3sbA2uGH6en+GL4Itl7hPi9KGlaOkDz1coIeZlyIvQEA3JIH64EcPpTHFlBJdjm13Zju3oMWpjl+JlS9rG5cm+gAt+gOC1L4Tmcyq9qTLls8/9Z1IBHwi2HYtsn8H8LzSq9mMSAiOVWH7TZgQNxbvho8VU8a08kziQsgAXImY6/uj/AB6Yp0U9HCciVkUWa5KJly39PLhkoapWj/CqllFrBri/6WxDbuzeK0ZLxXjiyPEQrosYARMjHKTozMSNSf0wb4UsUakiRGex+CW4165Hj+LvrjQ+JQysBZugtsb/AOxwq8b4JIxciNyhXM+RY1K23VZCubXfKNcXmnodC1VVjK8YVVyE2zPYmQnotrajrhbrqwGdkGXMpys8V7Duba2A3OuGym4MZGeSOKYqrctFdAAFt5mRzozHX1wJpOCuBInuUxXOcrxtrY75x8xP8Mapki1PSqto4hzne+d49pFPbNs3bE1VQQKhWz57jKUTMEUa5ZTfzSE9tsOdN4VYiyQtFdbiR9dOtgLWHqcVpfBcsKsr08kyZy8ciThG1AsHT4SPW18VkgA3C/FsEahKlJSD1VQeWw+FkPQ33XbFmu8evLHy4I2eR9DKSBZvzRqNmtuMXv8AhWpkpwJKPMiEs3IIzt+7b/8AoY5ofB0srZ/czCoAJKDIVH5QNix6sQTha5AXvDng2eRw7QyEBvNcZbk/MfQY0al8JmOS6MDFYXY9T1GDtDSusQuGFh8LuBl+rHfHL1ZS+aWjS/R5C302OMpTk2Ohe8Y8KYH3lQixotnREJeQnS+m9sAaTiLUyyEQx1GcBULkgA9wflYHod7Y0anrGyjLJSu3QJIR/C53wJ4h4BLrI0B5UryLJKshLo3fQG1+oIxPHJEo9CjJ4pqGFp4KecomVM52c7vfXW2lv8MUuEcRmghZAyOHBWaCQXjkB3NhYq3qME6vwtURmf8AAkEcRvzIzdZFPVENybdR0xTj4XIZIktLnmGaIGPVwOp+g74ZOyP+mKj3f3SLl00Gobl3LMD0LnW2PKKmsipH5Qos79ADva/xMcWqPgE0qs8cLyBX5bLIeWb9Wy7so6m+uGvh/gmMMTVSpMnlMYF4hGRrca6698JsMWyHwlwxs7StmhuOWIXQar0kv0J9MV/E/GKiOo5akoEIIYH4l9R69cPDIWNiTqLp9upIwqePKK3JkuNQUc7ajUYUXb2apUiXh/jSKcMpAhkj1cWuMltWX69sfcNkWdBMYyuUtyb/ABGPufr2xn3EYrqHGgdSl77HoPXDb4PrZZaSnDlSIgyP0LAbH7bY0lCtoEzqZ45lLkoApIN9we1t74XOIL8XJEwc/spAtsp6m3XBjxI2WQ1JBckAmNUFwB82g8w+u2EviHioysCDNGt7XDHf6DYYcVYMdaHxqyxKZaOSQqMrSROLsdrhLElu4w1RTXW9iLqGVW0OutiOhHUYx2CtCnPGSkm/MVm0I6kXtjVOD1DTwRSOQXKg+XW564jyRS4KTIvE9YFoagqQXyadbm40I7DCd4arENfQrHJG6yfH5MhDBTdScoyj1vrhv8SKyUsxUebIbafCcJ3huuU1lIEZmUkB1ZAAWsdzbRex64uH6kvkFUmzf9STb++2PsF6JPK2g/aSf52x9jejT8hQn4oFZWM15BOAVMfwrfYdzf8ATXBjxPTvl4lESxyKk8TEWJQlbqD8yj9MCq7ib2I5kwlFRZlKMQI72IXy7339MM/F+JOaowTIOSo5ZI1IjkFha3UMRpjNmRmKtf8AxxDVVF1Kq1ujH07ffHFbC8bSQvdTE5QjY2G1/qLYqyxjQDQY0Ae/AvF4KiL+ja5A8ZJNK7GxjJ3UNuD1HTFHxr4K/o7lETGRZGIVGUiQ5d2P7o9N8K0rXA1369QRsfS2HuDh78ZhjkWYmrpkEUsUh0CX/ax21vtfEtUwErh8kYlR3Jy322F+l+ww4BQxFtDvvpjqt9kUvIlkFQkrjRFAPnI7nobbYUeG8dljWx1VfKwPxL3/APGDT4AaqyRVQgeYmy2G92Nv+xh+4LSseJTSBWy08KQpe+TMRqV6Zu+M78NSCWqRtTHTj3mS3zBfgX0LNbGieDOIStfP+zJaVw/x5jsoXoB+brjLycDQalDof/TwrI50aR2si9x+Zz6LgbxaWrhR5nqJGCAWhpKdMxvvbOL2Hri/Vys4Od5IIgf6v9o31I1VewUEnEfCooQjlYeVnDBTMbudPjZSbi/qAcZRBifwnxdS1fNhSOpqg4zT5oIlJA/My9b6C+OuF+JKORhInDqgvTAqQEUKv7hB0d7d8L3siciWs88Z86XGgY+f4xci6jqMMHhOciqqlMqOjcQkBNvwx5G1OttdLa6Y2cUIn4B45oZhLBS0kykM0xgAXM9viy3PxDfKMT0HjemkiklhoKh41azFo1YseoXqSvXthFHApGp4Kykdfe4HmdxGR5lR75ltuQNwd1w1+B6iSSjWV3jUyrUuGIAjjJJvcXAve5++BxSAmHtPjkhmmgEsEEOXPJHTozAsbBfN5ATj6H2jwFihhrJXZM6xvTx3ZLZs2nSwJvhQ9nlIs9DNBLkeN6pLgvlKm3xG2pU7fXBF6MReIYqfmRmNYeUFDiwQxt+HmOzdNddcNxXAw/V+02majzotXSpKcgqEQMFZbEqoJspI7Ypr4xijekFQ/ETc5olZQnOV9BnIIuoOvfX1wB9ofC0peF0qQugheZpOVmu+axF7nWw2OnbBPinFo6dqP3vl10skaGKVFQZNgB8XQ/Npe2BRQHfG/FCwSTpNLXjmseXlVOXroBGD+Xod764rycaWOaOmqZK+lbKukuUiS5BAe2tyba9rjFP2osFagUTrdXbOjlS8bZxdmIPw9gbbY98dTZuLcPEcyuAY7BbSZbsLnyk5gdwO2GloQ9QcE57lmqZWUyCUoFyWZR+zuN4ra5PTC5SeIVEtVJSPWVJiF5ZFjjEaITdlWN9TtYG1wBfGh8JVrkLb9o6qLi6m2t/tjD6PhiPLXS0tY9NJCWYpKyqXFyG8waza9LHcYiO2xjBxLxNDKRVKK5VqiYoFikXyOpAOhNiW6DpiJuPpdlccTf3VzJUpmUEAG3nN9gdLY78FqK+CF6sBjHNkjkYZVRR5rm1gddS38cDvDzhuJcTR5knEiuCAQFn8w216b6XxoIcuJePKQUsdVPRzNHKbRhmVm00zanKNtsfcY8XQUjRZoJ0M4tGBHC6nYg2PXzDCj4moUl96ghaOWloIRyssqoEkcgsdTeXZh9bYteEKiOupKcVLQvLTvy0aR7GNBYgsL3yj83pY4jBLY7Ch9oMREqyUDTNT+abNBCuQXtcgaXv2xfl9p0MKwv7nVRJUDNAY5FYPY5SMpNhY6ZcJvhasD1/EhLLFKJFYFSfLN5t16nLuLb469o4WKbh0KVMaJGLhY7fgZmBzGxvc72PbDxV0BoVR7VslStI9HPHUNbLeSMgXF73BtjriPtCQTLSRwzzVTgl4kVQQQL2LPpa2txhP4n4m5VZHTPy6ySQgiqJUOA1rDykgADpfXFHxFRRTcYWM1T0koQASswKAgXHmzAqD2OJUFYDhwr2hNWO6Q86IxWV+bHE1iTawG+hwfkqKhbCSCCrWxzKnkl+oRrI/90a4yzwtxmeV6lJ5uekBzBxorkG2rgarbW2NcfmuSYqiEy2V+VIoykW6G+fL+8AcRNUxol4YkSsrQFljcfAb79ip1jYflxD4loubSyKFBdPxQe1uw+mCMbG6sVAJ1YDWx669R2OIqmVVYgr5WH8QcZXsoy8RcyJ7jS4N7bXw18I4KsSKACt7sw6P2+lvTfAIxpG0kWYFblSL6gNt97WxapvEZR1p6jIhVAA7tYlRoNO5x0O2Qd+KOGsUDhsn12AHS474zGKuWOcl9YnGVyovlufiH0xpfEvF0caPHApqHIsToFRep83xHGV1cxGZcy2kuSBqB1tfue2K8afsGF+IypJIsEDLIugaUCwcDX7Y03w0UNJAcpsLjS5uL20tv9sJHhzh0cVGJQM0siNmZtxvoOww9eBZW9xprAbHTtrifJwCJ/FsbimlyN8UZtYEn/Y+mEjw/Pmq6IhZyoNpBIGAzWsDmO6m+g9MaF4nLPR1GlnKEKeoOM94ExNVRZY5I7EK+ZlKE/m0JJzbW6Ynx8DZ1RjRv+pJ/nbH2PqTZv8AqSf52x9jqJBvEKtgJBefnc4NoCbrcDKNOm5Pa+L/ABmGWOR7tbTMjD4ZNNVudwu51uDilXTOFlW1SJTNmvrZkvYoNfLbe/UDDXx9OYmSVGgRU8k0nmQmw+BRYgnqeuMboYocW4aatFmRS9THGDUqq2Lxj4ZUB3K6hgL6AHCfKgazKCQdBbX+GNDkaVWB56pJHGHgZWuqnuzbeYf1f1xQ4jwBauLnQFaad3s8JbLHI/V4G3Qk38h07YtOuRCSQCBYXyn4r2+wHXF/hHFZqaZKiBskqHynow6qw6qcc1vDHgcrURyQut810Ov0O31xWinjB1YLcdcXyBv3h7xLFXU3OjWxzBaiEaFGOhNu19Q38jhH9pvgPlSe8U6kuzKjxAX5ubZksNW76YX/AAYK2Kf3mjXMFGWZpPJE8fXMzEdtxqMPviHxYxjHurq4WzTSAksin5Ivyg/2nXGFOL0MVfdJKGjaCIlZpJA9VNa6jtCh+bJ8zbAi2GD2c8O5svMZ3KRIY4WLH8U3uxOmwO17YELRGYzXmRCqHlKzHKY2GoRb2+p764ePZ8l4lZFXkqvLR7nPIRvnG2nQjCm9AMUqs5yglFA1YWzk9lvsPXADinGaWnaSI5Wmy6x6lrH5pGN7fQYZluTsb329BrrjLA8rPVGnyicyF3nnK5YUHU3HmYDYdMYRFJ0WqnhHC5WJaaFWjXLI2VuuuhBW1hvfEKTcOdORzvJy7o2TlplBt5Yx5mJ2zM2uA1FSQ1Ei5FV6dAbGVsnvc27SP2hDXP2t9PRWRMA0782Wqf8A9xksp5ZAWONPljHfbTGzsmw7Qw8NgI5c3LuwLKI2USaWsDfSw3x5JTcOMZhNTmhzlkjERyKSbksAdf4jFaTiSKy52UiYMqAgXRVF3cnYJoLHQ3vitw3iqkIImVY8jSSZhYLEptmf8uY/CNzibkGTLUfDeGK2ZJrG2ojhINr/AA72xJ/RHCLnzLcm4AhbNffq17+uB0XElKiWItHI7gRqwsWY6LdeoO/oMTnikLTgBs8i3Quuq5utm69tNsK5CyYSnp+FORJK7ZyLZpIT02AF7DHEdPwoG9nWxBDmnNh9LsbWOBFfxYMFiebypJaSoVc9z8sMK/O/5n2GCc/FQiStO7GC4VY11LOR8KdWfa42GHckGTLpXh0jl7SyZr5pfdw1yOpJ3v2Ax7SNw8Fmp+dn0RskSqbE66nVQBvbAbg3GsheSSYxpEuWSJdY4wfghW2rzndiPUY7fjMZeREdoSvnlmYeWH90j5mI+XCblegtjlJ4noaV5EVJRlAzlVJJBFswN73vp3wtSf0dZRJDNrcqDEmrE3uSNWuNdcDZvEiPICqyGR10DDRE6SOembcDfA2q4yGCo0rtCj5XnQfiTP0igGwA0u1v9xKQZMbf6SpFRhNHVNH8CMyqAi9TkWw36WOKkPugyNFDOUUFhIkSLY9LHfXrgXUcWRBJJK7ZNBlGtr/Ivd77nocV14uySRyyOUky6U/9XTw9JJj8z21C6XNsNKTGmwg9fRkssNNIW0DqY0Gl7nP99u+O6euplJT3WVZMrZkCIPw/U9j1HTAujrKfKUj5yySsZADbmON+a52RSLgKeh0xZqeOxZX56nKycshfnJ+RDuSdLnpgt3QWyf8ApSkSOnk5EymQ/g5Fj8xGlk0vb97Fio4jTJIY5KGQH9q4XluyrteQkaEnQLfAKGrWGNZZM0lSTy4hHb8KwssEYtY/vOBiWHi0dOJAGzJlDVZ+UzkaqHPmcr+UG19sU7BthSJY3CMtE4UHPmXIGv8ALbS+OzUpMHyUjuSQDnyGx6i5W5HrgbL4gzcoxxtzjqkLGyiP+1mI2HZd8c/8QQuJWbOlPeyFPjll6rF1yk9e2F/oVsNQcQhEgj9ylYL5uXmVUH7wygXPcHBug4+7VFPHUwRRE3VJeq9kB7HCXN4jcMsfLyzOtkCWJVevM0sABud9MTyV+VIkQtIUdXLkXIINzlv8Xa5xDT9jyZrD2VwMtrC1wdjhb8S17KABoW6f97YNUvHIajK0bhgdGIFirdmHfC/4rU5LmxANj0+hxMeTX0Z94iktVSFbaxg5Rsxtt3364CLVNM0bGOORgMuZrsVt8tri1u5vg74guTcWvY2Pa2A/DpVJDLoDdj/eO/647FwQzmrp01zRnVdbObX/ANMAxEoAy9QSQf4YYOKnygLqdRr26k4Xo10GvcD1xSAbeAVp91aK4OUXH0OHLwtUMKenCHUKdOo1/hjOuCyHL9rWw2cLnyxxabL31H88ZyQ0PPGJS9JMF3eNst/prr0+uM64TTs89GOTyshyFuZmU6fFYG5bfDYtZnpalFIDcpt+lx09PXCpwRSaig8kMfJNgwYHNobG3Vr3ue2IjpMCehHlIvs7j62dtcfYp0fEDlbQXzyX/wDzbH2OlMr8bOeIU8oSVOTOZDNnzg6Mt/gv8qje/pbGqVcEEkEfPy8ooubObAHQAX6EnQYyzidI4WaLksZBPzA4lXzi/wAJ82i21HqMaTxOjqqmKOlgQRxSRgTVJYHIlvMgTfmHYNtvrjnkiUV6ii4W0cjSKEWmcLIjlgYnPwkr1Jvow3x9SeD6GoEgGeR0OQyZirodwCmwI6aYGVvhqslDziErUPLHGiswZYYIdEdwTaVt2+pw3cA4AlKr5WaZpX5kk0hs0jnqR0HQAbYiTpcgQUfAUiGRDIVA1DuWF+psdNfTENRQU8LRnkRu8hIjQRpmYgEk3tsAD+mDjF/MCtjtvfAzi/B2llp5TGhaDPZGbKHDqRa/cGxxnbLilewRxhKMIGngllCQmYo9xy475SwU+XMD8o1tiy1DQxy04SjkfnRjI0aHJlI0z/lNu+O24bVCOniV4peWfxEnBZZLknU2Jumlu+LHGeCz1Czxho8ssYQMbh0YEkvcdB8qjBbNcYWV+I8IoIHhWWnUyTvyY8i6nqcxGuXBPnxU9VT0iIytIjtHy1CogUa/U9hgdxnw3JUPTlJWXlkcyTPZ2CrYMg6Nfc9cXW4VLJX0lRdCtPC8bAt52z28w6dMF9ktR1vsCeLqerhSIDiExSRiGYxxAAflJADd/wCGFeu4HCVyuSAGFgbZJB+fKN9ejY1qr4THOoSVRInY62PQi2x9cZdTcPy89mVpBBIV5Q1a19Nfm06YWTOaS2UqrhEcsa52JU3zMrBQLbIV3yN+7pjyGgjaXmW5hCKgS4QKg3C9AFGthvghLwhC6FSwDrmyG1+516fTEUtJHIM/nia4BHpewNvXv1w8jMH/ANC07SMGdmDv5s2mcDVUJ6R30yjEVdQU4Dlxy9RJKt8yhhoBcfEqjYYNPQJblNEylbkS3Fjf77j8uIIKCIxhXQypL5Ga+wHU9vrgy+jAE1TQkD8a5vZXJYtZhqxv8LE6C/THbVdIimPMFVEKva4aM/Qbg9WwNWmCVdQzRu8Ryhc+UEhbaFQd+32x9Nw7LW1D5JTEy/hqSFMh0srXOi7/AMMb4rsqkFxW0UHLe4dkQLDHqoZWPmyNsH13OJOHPAZc8rkyIHVY7ELCCNFU7sxB8zj7YEyxxyxRrPHy12lZbZV10AHp6Xxe8PcOEUyxTgvy1dopRu8ZHlK3/wADiWtBR4nEaFeTlYBYjpbNlR2+KxbW/wC8dcd8baliiSOIIztLzIQuZtNy8y/MR0G2F6LhbtBNDkAaebOrMRZUHe19fQYuS8GaKojqI0aSMKIyDo1wLZvQE7XtisV2FIKw8RolgZs5dHB5klmMplOhLdktf6Yhp6ykVUlAyrHYeZWOVCNbAbFjs2Ay8FYQ1AKnmza2Fwqa6KT8xPppiWoid4JIWjCkoiqb6lxuSfygbDBiuwoOUz00zIUN3UFouYDZSfhZh+W2InqqEpIVBaMurz5b6sp8xAOpUHYbDFFKiZEaPIgj5aqWt5ibWYq3a3Trirw+mMJmWNbwyA8stuMwtYjtgw+hQdn4/Rk581zMxs6xsgZV0VSSPiHXpiR+J0YZi3naOK3lQtymJ+LMNNRpYa4VaThjhIMgRpImYSITcEH5xpYED74tcV4esruyxcqWwMbISoa3zMpHe+uE4KxjPw2WnYiSPyHQZ2XMTHbzRLf4GPffXHmenJWFYcsfmZCfMI33D5fTr3xx4fX8JTVKtzKoWQ3Bc9W21tsMMFbYK4mWKynyEWGnqOl8YvTokCVDw52blZmYKsjA25gG+mwvjueSHLFGqh8jM0ZyhTGCPgFtyO++CdJGCEMYjEJW77Zhf/H74q0jqxf3blK6tbU2A+p3F/TCsRXaWHJcL5mjyFWA6H4s+9v3dsS01WiaWMdiC2guy9UN9ge41xI80IlCWQSEZrm2/be33x7Wfi8iN0V6h5VX8MjRb3LfYd8ABrwdTmzPZ0jdgURho1vmU9bbYscbroWzxOW85Ootdbd74YKhNTY6KCFP0HTtjLvE8bRjOMvnOt9wfUf64rxrJmy0gXxSwS4INtb73Ha/r2wv00oSU6+RrMp7A76ehwQSsLB13uDc/wAhgPSeZbWuVa6+qn4h/rjrQi5xmUiy5st9L+g/ngdEPhFraaffHEsfmsSSOmuox2Hv9Rv9sUgLHC61ozY6rfW/T1GDwqRla0g0+EHr6YWozZhY6XvgypJiG5GfT0P++JYDdwBQ1PLY2LRNmJ1Ci3XtgbwYM9RQi9OeW+VACbspB0AOhbfXBjwkE91qEBAYRsWY7WI/xHbAbg0hM1DeWKyORERGQzLYmw02/e9cZ9jKNKmjabSSD/8AdsfY8pDof77/AOdsfY1s6SzxWnYxSx5EJE/M5nMtmF7ZX00A3A741U+NIKbKkqyZmiBBRCVYAAb7X9MZdxCHyzRhqYqZuYW5liH2s+nwlb2XvbF+q42W/atO/nF4kXyNHaxVT8kg3ufitbGUopnMPg9pVJlF+ZY/D5On8d8RHx+rEilhkna12DDIqqPmbc2HWwOM9SsSwyrUE3bV47Ky/KdLFWGxXrviSHiUSqgYTpIYiHeNTo5PwKb2KkWvifxoLCPG/E9S0bu9XEAy5okhNkltoyX1ZXA1BIs2BfNjdJABVzsSOQ4VgNtVcZt1PUb4qIadeUscckajMszJEWYH5CoJ1G2b9MfS1KsuYe9iZUPLAuqZybZhY6q63v1Xvi6QiafiRQykJUXuvIU3Chbee5zXJLbHDHwfxDUKYkp6xJ3KMzRS6KuUXZcxsRlHXXXC0GgRww98DLGVOdSQrkAgC5sELXud8eZ4XEavHMGYqJjy8unzZDe9u198DSYx5pfGdFULHLUQyGRFIV1uRY721F/uMdp4j4cPKsMtiCC2vXe+t7EYRp60ZTyY5c11VM6ZUUfMWN+2198erUoDPdJyQQIsq3zGxvm10XNb7YzwQWaVwXxDSPPanjlWUIEzEMFyi+Vbm4v264+q/DbmaSeKbks4tkC3Bb8x+uEfw/xiX3qBIxLyyAHVxlDN81h2HRvrjXAnQHUdcZTjix1aFOo8BtmDtVPzNNVUCx66dccTeCM1lmqnbqAoAL9rdvXphg4vxFYlUsczM2VEvqx/l3xHSQEh5nYF/m6DToo/KOw3xIsELkXgZ5B5qpymoygbHrY9dOuJafwCEUBKiQIDqu9xhiitImYgxwhs2pys5+nyrfoNTiCMPIcxHLjB8oBs0hHVuyjtgHghePgCNQwads7ahyAb/UY9XwMjsWaaUsNAxtt2thoihDFcoBvv3Pr/AL4uR02UG/mba/Uj6f64LaFghRHs5hKKJJJH1LWAAHpp39cfSeAozo8s2XYDTydxfqD2GGqNNDe/bU7ffErLtmPqSTsO5wrY1BCbN4AjXKYeYBfzLnAsOmtjjmp8A2z5EcMR5pOdufVcuHGCdZASpBW5W4PxW3I/nj6RNLnzAggdL/8AffBbHghSHgZAgd4nL6AjnXAXqwOXr+W2Pv8AgGKyry8+u8knQ7HRdxhrkhuEsSL2BF9NOuPpw3OK2BQKpB+u+HYsEKf/AAJGZWQxHJ6y9B1tl69sdnwbRl1UMwH5Q2n300Awx18GYKikCxu99SR0FxsMeLEFViVGY6WAtmH+gwWwxQq0vg+CR5PIYY1ulifxXI+cnYLbYC98Fo/BVJa5jNzazZtQP5emCYQkg2B7v0HZU+nUnH0s1gwAuRvrYD1Y9vpgsMUDKfwTSKRmiLlerMTcH06EY6fwDQ58/Iuc3VmIX7X6+uCVI9o87kDsALkjuPr2xPFIM2ZjlJHwDXL6uf8ATA2GKB//AANRMcxhHlB+YgH6jH0ngWiZADAoXoRcN9L9sG45hmFtrdOuJX31wWPFACLwdSFbe7IATe+unS2+PqHwtTwENFEqupIDDU6/XBeJiRY9/v8AU49VFUglgNbamwPp9fTCCkU3hvYEWGu2Mt8ccLdXzghsmh72P8sa8G1PUA/TCz4p4a8l2iW4A81t/uD0xcHTBoxMIASR/wCMRCly3scpzeU979D2wz8T4AynRMtxsBpik3CyqWYZ765UUlrdCPTHXZAvhRICVHmXRl6r/MYjKWuPzf8Ad8MC8OcMrLA5J0J6BepJ627Y94lSKDljVpAxGYkfCO5/L9NcVYC1HGdbddR9sFaWpuoDmxvoe/p/5xwOEjzBM5QG6ki2U9cpx7HwaaRrIhu2wGt/U9sDA0bw1Sx+5VBzKbxtmYa5BbqOpwu8IZmnoA8nlUnlXiy5kIO5ufKCMNXh7gXuvDajPmDTK2bTzKoB/XthV4Yx5lFnkqCLkwK4QAgg7kKDl02xl2MHUfwnb43/AM7Y+x3SRtlPl+Z/8zY+xodFon4wpaOeNJYDE02a7Z7h7gWPQ6aW++Grj3E6eZsvvccYRUWTLAbvJYaNIBttYYXazhFSx5YeIoJA4LAkgjW+2ptpixxTg0wd4laMozrMCym+bTU9za+M7RhR1O8ISaNa5UDAJKeQ5I6hQbaH1xFKqJG0Jr4+UpDGL3djlNtCGt5GO5tviDiFBOxmjQxctpFkGcHMGHW4GvX9Md8Q4VOwqFUwlJArkuDmzDrcDBf0RZdQqtG1dEpEfLY8lw/LbzWYqLE9mOPUhWLyf0jEOVGwVWp2blxyDUXt2Fx2xX4rwuf8cKYmjmRC2cHNcAdQOnTHdXwqZxMoaJlmiUPnU38u1rbWtguvYE9ZQxFI6ebiQ5SojcrksbqLlWdrX6k4mq7cws3E4c7opFqdjZFHlO29vtipxugnBkyGF0mp0jkEgN/KNMpA0sRj6o4fMtsnJYS04ikzqQdB8tr2sdsK/oyzG1niPv0JzISoaBjmQ9WFtR9cV6ehp0UAVUZV7upWNgLHc23Av3xHNTSpyiDEx925Lhl67eUjYYhSmnjjiMbRXEJhkDLpZui9RhX9AYfD/FKenPnqI5lfzRWiIcW0PnAuU9Dhhk8f01ows4bmE2Aja9hve2wGEKm4XNHHTFHjBRGjby7qdxffXE3DeHSwe7mJ4w8ecEFLrlYnQDvbQk4hpNj4Hrg9XFM8k3MheQtlQucmSMdI0Oo9W3OKq8dYl7gNGGyRyjUvr0XpY/M2Eim4VlppKd1jLCV2EoBLKG2Vb9AddcW56HmGaYBYyY1hBW94zp5o+xb5u4JwsFYWOM3iEiYh41kCm2bOpuSLAn5Rb0xT4pXMzRwLMksSay5SBe+uTMPiPqMKsfCwpgBRGFKjBhqBLmBGZh+YEgj6Yrrwo+RJkilCQGMnzLmzHSQ2/rVFgD6YrCIWxxp+IR5pAmhYZXYONANAunTpYYupxgqX8rIAoRF5gJC9h2J772wnpRMpi8sRECkE+a7hk5evr81++Ksvh8yxQQrlj5JDBgSS4BzHPtc9MLGIWzQZOKozCHMjNYlFDjlKFF7k7sb9+uI6TjgnYiZo0U3zkstmt1I3I7LhI4lQNOJ0XlosziUHKS0ZW11Q9Fa2o9cdcUoRPmaSKC0q5YggKtCBa7BhqzEjc98LCIZMdYfFTLEmb3cfkRHCZVvZc2bS5GuXpixN4x0IKKANNXXX1HphIp4n5rSMkEgkKnI6khCgC5k7M1rk4p/0MQlOhfWCQurdWJPzdwNvph4KxWP58ZWGfIhtsvMW5voMvc/oBgnHx+MsxaWGMZFNi6mza3H73TGW1/CpZI54/wABfeGGXKpAiAN2Cjs+l8WI4SJYpRHAOSSuXJpmKhAB2jGXNl6knBigs0o10Cf/AFMAJu186kn1P8sR09bCS4NXFmOtyy7el9BjMeH8H5C+cRyyJUicTMtmz9VI25Z/LiJvDKzU/JFoxHKZVIuSGJue1x0F9sGCCzTv6TgvZKyG+wzEEfw6fXHr8agPlatgBIte6i/pbrhHqqSWZam7RqkuUKqxgGFhpdG3IPUG2+O1oGHJYiI+6km+TV7qV8x9QT+mDBDsco+L0xNhWQgNoAGU3I3I/nsMdf09SLGuatp7ZrBiVt9PU36YQ6PgGVFjBVYxA0Qyr51VmL3VzqGzE37jTHdFwBoqZadJEIDPIrNCptn3GW9tOnY4MYisfI/E1ILE18dzpqV6f5RgZxD2jUsckaRzNUO7ZQIsvXtfe/phbbgjM1T51CVKgSryxpb8mvlv1xFUeGBMKUvOwMC5IpFjUOoXUXObW3TAoxCw7/zRQZz7rUMY5RDlulyx/TTtgbVeLI396mdKlWSVI+WAjAFiAMqsLcwHdumB1V4YYhmkqpGkmkD5wiixGl7X1JAFziw/hIssnMqpHknZSH5agqU0vbNqTbU4rGIFnifi2MvIXFeHgKLlDIWzHb0v1xJxDxkru2dKhPdFAK5xnZ3OhJ2LDsdr4HSeGDIz86qleSTKOZkUEFdj8Wp9Tj7/AIXzGTm1Urs4WMtkXTLs3xanW2uG0hF+o8YAPMs0dRmgQMQWQsSx0UdL9b4rv4hhVpQ0VRGYYhK4LoSc2y36HrfEJ8N3WVpKmWUlRCCyL5QDcHfUi/XEg8KqFcyVU8hEQiBKrcLuDvqR64LihkNZXQkypLFPGyQ+8MeYpJW4yqAPKD1B9MRGrp2YiWCoDiHni7p8PS5HVv8ATBOi8LILs9VPJaEwpmRfKrEG/wAWpBtbFmPwdCAOZVVUnLiKLmC7NbfXoRoMPJBQF98p+YqmkmjzQ89vxVby/XYXxPRcbQTxn3Z6dnhM4yyKbIo0y/lLWt9cEYvBcUeUvV1UoSMqiuFsA2/zfpiKn8JxR8otU1MmRHyKwWwzgg/NfrcDBaEUo/FJfIHglUVEMhF5g3ksdT+90wB4dCQaQv7wsbNniDlCANQSbbDbT6YOJ4TRGh/9TUSjzFUkAyjMCDsf0xG3h6OPk/jTuVbOquQUBOh0v2wKS9Doo0LeT/5P/mbH2PKE2T/5N/mOPMb2Sf/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7" name="AutoShape 10" descr="data:image/jpeg;base64,/9j/4AAQSkZJRgABAQAAAQABAAD/2wCEAAkGBhQSERMUExQWFRUWGB0YGBgYGR0bIBwfHx8cGyIgHx8fHiYgHyEjGxwaIi8gIycpLS0sHR8xNTAqNSYrLCkBCQoKDgwOGg8PGiwkHBwsLCkpLCwsLCwpKSwsKSksLCksKSkpLCwsLCwpKSwsLCkpLCwsKSwpLCwpLCksLCwpLP/AABEIAI4BYwMBIgACEQEDEQH/xAAbAAACAwEBAQAAAAAAAAAAAAAFBgMEBwIBAP/EAEUQAAIBAgQEAwYDBAgFAwUAAAECAwQRABIhMQUTQVEGImEHFDJCcYEjUqEzYpHRFUNTcrGyweEWF3Pw8SQ0gkRjkqLC/8QAGAEAAwEBAAAAAAAAAAAAAAAAAAECAwT/xAAiEQACAgICAwADAQAAAAAAAAAAAQIREiExUQNBYRMycSL/2gAMAwEAAhEDEQA/AG6X2iFGYMRZSyk6eYg2zL1y9ycCuJ+1CojKrltI4LZLD8NOhkJ6t0Aws8W4+okLBUnlWQnlqTy1HaQkat3C6HAJqlXlLzLzlLcx0Zst+yqf3el9MZKIzQqT2sTHMuXzBc4LADN6C2mJl9qNQXgHKCiZWZSegXcn+WM8oOZUTxLGsfMdiVTNcKnXM3e3bD/RezBbxkzTtkJIjLXVSdwPTClS9gdU/tSqZGgvEsYmDFbkHRb6nsdNscwe1OqbkXhQCdmAa+ihb3J7bbY5i9m8EMseerkIViyJI4szkW8vc9LDFVPAlGrA+/sQr5sjyAoGGm+3W1r9cGSAvQe0+qb3cmEKlRI0SMbaZd2Pb6HHEvtUqvI3JUI0pivv8JsSe3fE1D7M4Cyt71ISj8wxiQFc3S67jQnTEH/KyPmFjVThc/MMZIy5hqBbthZoCRvadVBVk5QyPLyQex/Me2muK83tOq1FwgYCbk3sNSeoPQepxHJ7OI7h+fNYsHK5vLmBuBb0xXrfAkGcNJPUosmaViD+GFj8xZ/yAdAdTgyi/Yy1V+1CsVXdUBRZRF01Y/4DfX0x1Ve1KqjEhyBljdUzaC5b09O+AUnhuCblsjVLPVteGHNkDIpF53HyRi1xfU4K8T9nUbszc+bzkZwp8rEdh0GHklyIsVXtSqkWZgisIiqjTVi3b09cd1ftRq05zCNGWILc9y3p6HS+BNX4NpneVmqJwhshyHR5P7NB1/eI2xen9nULuS88yZlCZFbRtNb6duuFlHsRbf2o1QjncRoRCqk66kt0UDe3XEdX7VapVkIjRhHGrlr75tbADttiOX2ZQvZudOl1y+VtLbfc4jrPZvAzKFmnGgTytuALbd7YFOPYyVvavV5WIiT8OMO2t736ADe3pjhvarWHMAieVA7ntfoo64qyeziLNYTzoAMi5WG1ra+px5J7PYI1aRppkjiS7lTqVG5A720wZREW19qtSGRSoLshkK3RVCjazMQCx7DE/wDzZnJA5IBIJy82L9Dm/TADhfifhvJWNldMuiGVb3F9Nr6nU4Pe/wDCiVIkgJsPlP8ALfA216Yzg+1ipaw5aJcaFpYz9tG0J9cQxe1mp+ZUGoBvJHp/A4NVNNRMjOi07AflIJ/he+KVZRU5VCiIrNshW1wfm/2xGf8ASqKw9rdSNWSMKx8pMsZB9NGuDiyPaxNlJMQ+K2XmRXHrq1iD3xXThaDN+HHe9vhGg9P54+p44LsGgiYjTUaL9T29cXZJdg9qcjlLIPObDzRaHs3m39RiuntUqZDHyVR88his9lKuN7kaFf3hpgVxDxhwiEFDTrUSf/aXKv3YkX+18LnGPGdDKqqlFNEF3EcoB+xtoPTFK36AeU9qFU1rRIGabkBS1tQPiN9h0xx/zRqzmURJn5vJW5sC3U67Ad8Z4vH6IqYzT1ZzPnZucMxNrb20GCdLxPhUiFJpayFpGBLSHNYgW+Jb2FvTpgquwHI+1KrGe8SZkmEFjexY7nuFHfEU/tWq05itFFnjkEW5sxPXvYd9sfH2fUvLyGqk/HyyI5cFnAACleuW1tbYjq/ZzSxxPnqZgHIXO7jNddgv2xOcQJ6n2p1cRqA8UZaJlS1yAxbqOth3x3U+1CqjMqvEhaLJex8rF+gPW3cYHD2eU4SUtPKQwALM+wGxB/S2J4vZ1ThCObUHmIB521AG1tNMGcQLVV7S6qNqhWjW8Kq3l1DZtgp66dRjqq9pNXGZlaNLxxrILG4bNsAev1GIU9m0Ch/x5yWTJ5mBIG+h749pPZpToP2s7EpkuWuVU6+Xsb9Tgzj2B1U+0urRpFaJVKQiUEG4bNawB6/bbHL+0mrRmR418sHODDZr2so77m/a2PKf2dQR6c2dgyFPM97KTey9tbG+O6L2cU6k2kqGJQxnM17IbXy6abDXBnHsD5faVVqyLJGgzxc24On92/5sSP7TasOqmKNQ0RlUjXRRsb/MToR0xHT+y2njueZMciN8b6BSNSe2mIKD2c0oKskk7+U2zNpZhY2HqOuDNAXIPadV3iDxRgSRNLmGwCg6H1JsLbi+PKf2o1TGnzwxqJ1ZgQb5At/iv1209cVYPZxBGytHJMxXNZWfMAGBDG1tzfHsHs2p43VhLUNY3VWa41FjpgzXYFse06rtAfd4xzjZfNe1jYlj001tvivWe2ORXdRTxsqsVDFsoYjQ2vsL9cVpvAMcSBopZWZSXCSPmUE7EC3TCPT1nL5kbpE4cZJlkuGFje6N0vvi074EaHQ+0Rp1DSUkFgSsgO6H5ST1DdLYtcH4zTVM3Legp8t2s4F72F7AZdx16Yzamq+S+dQr+XJkc+V17W3JHQ9MNHg3iMb1caxeRsrBopd9VNyjbFfTfBK0Mij4FGblZWClmsATYC50H0x7ilwzSO2ujOP4Mwx9jUQJkVY6pjPE5QSs4UHJmv8AOpsQ1uxx14fgaapTMvNLSMzWF0QW8oNtCRvYYsTykIr2zI8/Ls8hIA7sCbKp9BrjSasJwykV4admiv52jAvFcayBSPMFOuMXL0hlbhtNSUM8McoR6ydsqrCguNzmYXsotbT9MVqqq4lWxzwxryj5luLxiF0YgEyfOHUAkAdcS8F4XEIUetWOSVpfeITCTzaogXSUrfOpsbZLgDW+KnHvaY6syJkeTNqFP4cI7OfnkHULoDia39AMzeFgJad2nvFSgNDCFFkktZyXOrAm5A6YHr4WpTTxU3vDCOOTm3smZnvmAY9QG19bYznifiSapc55nla97KciA/QWF/rgXWcSyNqBff4rm/X/AM4eD7EbBUeFpF58sTxyVk7BkklvGI7DLmAXRmtt9BiTh1VUpI0U72iC2iE9ubKy6vJmFgqX2B1xmXC/FM8dmhle35HOdfsGvb/42w7cH8ZGpRo3jErFCJKU2vMOrQt1IG8Z1xMotIaG7h3EYaqJmhfmKhykr0bqNd/qMB/ENOZs0MgYUcJWSqcDWocapBGOq3tmPewwN4hUrTiGto2V4oE5QiuUWPNr+Kb2Fr2sBfDpRVTSU6y5SjGxKNupPb07HGX6bQxNo6mVJqiongZpXC81VF+Wn9TSQgfE5+KRtl9cXa3jrRpE0oBdwWqjGrZIU2CDq0h+EdyCdMMrgrqCQb2B+u9+2KvF+PQwGITOV5h8hAzXI66du5wZ36BqhVhrHjlaaaB7xoBkRb+7q/7OCEfPUSXBkkPw3IxfXj8iEq6DPEM9WUUssSt8EEf9pOxIFxYC5PTAyXx1NkIRVhcSkh3N7p0uu4ZhisPHtRzcwkiCW0QL5Ub819yT64u79EZIOp4ikjQc6HKVb8RV1OZ9Y6aL+0mOhdhouKvEKmoeIpNE1kYCYQXBlkY3Wnjf5UQW5s31AwM4f4kl5kM0gSeZWKZwbCKM78qP+0PVzqRths4d4ijljkC50yvkIk0PceU98DdcIE0yCfirxuEYRlwBJLkU8uCIDzEnd3axVANWOptghwySSWMtNAI1muFibVhERtL++w1yjbF2mzZNCBfU9x2P8sSghr6n7b+pxk5FpGE+M/CD8OmsMzUrfsZTqB+4x6EdL74G0yM17AEGwbQfxxqni/xMy54UVXQ+U5wGVvqNiRhIHhtyzCKB1ZQCyIbeux79hjrhJtbJYIHDmB0Qix3GmnpbFoeIamLMGOcG2jDUAbZT0x1NKynVpo2G6P0+xF8RTVGeNWuM9ypC9bfMPTvigC/C/G6zkK7cs9FbQE/X+eK3jDjkghETGxJ1y2F16KT1GAg8NSTSKvkVWFzIx6dbL1b0xwYY5ZXS5WKBSsIY3JbqT9f0wJKwAgG+nT9MdFbAE4ky3AA1O3oPr9cF/D3DObVRiwKx+dlPS22vXXpigGrwd7LllhWeuMihz+FDGwBt+Z21Iv0GHrhnguip7tHSREnQ8y8m3oTb9MV+C3z5dLHp2+vr64PCS246/fHJOcr5KRUpqFYS7oFaV9WZxb6Kg+RFGyrbEpgRfxHtdUOaRhdYxuSFN9baX3xckGZ7ixNtcKXEPaALotPkfUiQSArbL2PUg4hNsG0jmRpZDFLyX5WYvTQOLaD4qio26X5cXcjF1vEMiayQFXfzRqT5vNoiEbmVzc5QAEUanCVVcWklQrJLNOjycw+bJZhtYjzWHQXxXasczGZmdpvgEhkOZRaxUa7kaE410yMx/l4zOg/9sHZbRG18pnbUgH+xiB80nU3Axak446K2SAyNmEMTWIWWQ/Ex/LAnVutsZ7S8XkiWJFlmiija6qGzA9w3UrfcYaOF+OHFxVDOXkCxtCvkQHo3a3c4l/wakmG3rHp1ijuaqsfMEGXKrHq56JCnrqcUac1jWZibFisQOi32aeXrYbRxDe1zvhlS6kgMCettftcYlanb73vb+WIUvhQDi4SZo1BqJsi+UB1sz2NyX7hjc20GIZeJyS1UcUWYQqT7zKFyi6i4hQ9SethYbYNJWRZsvNTOxKL5wczDUoDtmHbfEC1f4YJYZblR6egHfDv4ISE4jUqitMZFKErIFX9ozMD01VEUZRbVmI2w08Elkm5ksxCyXyrTrtAoGzHrI17nttjs8agRspmUPHqSdMoPfufXFjmK+R0swfW4Oh9dOv1w3LXAHNRpmI0sLbYX+J8GObmRhbZWzplBLEjS5IuBg3NIHzXF7H6Y5hS17m1xphRlQzJOG1jU7qWUL5GSRHGtj1jJBsSNDbvgx4NoD7zG3LYRKpCs3c3sFvqeuuGbxXEqRtLIgd0UhNALXwJ8P3FdToyXzRmS/NZhtsgJNj0NtsdGVoQI4dXKEtY6M/8AmbHmKVD8B6ed9O3nbTHuNTb8cT2ohjEZmEMRvMEtmIsbizP0+nrjXPFdQsdEhcBhGY3ZXbKNLEA27m1uh2xklasWVpuXSljUZGG1huCRm3+2+NG8TV8clTTx/hMIo2edTmz5VXMdxlKg2trucYyW0YoV/FviOQFlVm94nXNM40METfDAhHwlhqx7Wwiz1YiKAouVRfJvnY7C3p1OLTVZmd5T/WMX1PTp/BQMCuJMRLmNwNBm9PUY0SEM3hrwL7yuarYorHMETS/8hg1xD2d0CrZGcE+tyP49MVuBceywmQhikYN16k9Ntr4Hr43qXcI0MRViB5QbqD0JtvbriHk3oAdxSgFOyMjXjVrMD/AWOLMl9CLqynMrDRlYbMD3GK3iuukEk0DxIiKAAdb9wQcTUgYxR5z5soJ9e36Yv0A38O4/+GasFRIE5VWhBKK7aJUhR+b5vXD54W4DDCjSIRJJKq86fmFxIRre5Olu3TGVeGa8QVCOdUf8GXS/kfQN28p1w/eBmaKKppHtemkIQLoGUm979fttjn8i1opMueLPEbU4VYGRqhiPwnubp1e3YeuM7kqLElWIBYkuT5nJ1OXsNemCHiStMk0x5nNEdo4zlyGO+6d2H72OOGyOjHIITmZUImXMoW/Ts3rjNUjKTtlP+j2UKSuXPfKW1LDffqcd0XB5JmyoCxGrE6BRa92Y6Aehww+1qm5TUASyDmMRk01tvi74k4aP6DeISCPRWZ2uA5vchiBe7bDpe2KT4+ix2KVdwd40WRlDRu1llRgyk30GdScpv3xE62bO97o4Ik+aNhtf8wvh19l1JC1NJEGWSOSxkhI1juLEPfTW2lsI0enOjJzCKZ4la9yUBNrn0Gn2wIGq2P8A4U480oySsTUC5ey2WxPlsdtumDI4hHqrEjoSOxxnfhtjzYQDJqGBEZ3y7GQflX02wVq63I/mLemljiVC2aRloi8XcEIY5XDdlBF8vf64WuDNTRzo1UkrIhupU3KsNiRvb6YOcZqQpR2PxdSf0+uAdZDJJKzR+VNB5tCTvft9r46I8UMc6pkq1vVtFVQkjLyv2ifUjzC3bAjxLTcPakKQrEoj8oyEhoz0L/NYnfC/Nw2ois5yA7lRYsD3JB1vihZpSVdCTY6hraH16j0w1H6IDx1ZVBIBfMQgO+S2hYfW+K8kQVpEJuCbiwO/e/THdRSKlhGxYA2dWFireh2IxXMps7XIykAqemNQJ6Wmklk5ca5nHnyghSe9r7nD14WoYYMxqPNJIdAhsI1ttfqcJdFw+TOrB2RxqLXFx1seoPpg7VcPnkIeNHUn+rN9bfkJ6+htiZb0A+0HitUOSOnGTMALXLH1PfDHVpdgRsRfGK0PiImQHUdLHTUf4HGkcA8WGW4kQLy1BBU/F0sb/wAb4wn462irKnjTiRNoPhuBJzUezLl3VgNr+uFyGjkqWUQxF2VSwXflpsT6knFzxDFaoqdI7sEJ5Zv5e79m9MeU9MrOoNwM66gkfTbXE8GMnsg4tw00xh5u02gO2UjuO2LdNwJTBLVTOIqVNS6jM0v7sY/vdTgr7YQA1AWFhnZX9bj/AF7YIeKWhfgTsAssCRrlCnLlbNbcbFTuOt8F8DxVsWaLgXvFM1TS80hL54pABILdUK6NprbA6ll+F0syst7DaQdQw/N6dMO3sumRllyR5HCpzZMxsxA3C7LpvbfCVTOjPUGP9n7y5j06Em+nY4OxNKkxr8DcSETrTK0awkFoiwOeV23TXQ5cHfE/FKmGLJSwySTOCEkWxVD1L31FhsOpwm8BnKzUlpFjZnYBmXOCuvlA+Qno3TGjwKxawzAdbdLYh6dmkHoTODcHUz0caxSxwUqtOTKgHMqDoXcg3HoP5Yl8YVoipC0jFQ0gXMnS/b1O2GyfUNre4011OAPiOJWpJYmYB3XydfN0FugPfpisrkiqF9lyxNdYQhGeRJWN7/KqnrffHnsxkUw1mTRVm+G973HT6HTTAfxTTs0UdgA5AzqdSCBby/fBj2YVq8hoWjImR7X6ODs31HbGsv1YhwdCct20A17/AHx2sd2BsAo2a+/8sRtEb66npY/44klhKrtb0HX/AGxzF0DvF8g90nOXMVTTNsxP+mErw1RpHxCiQJEwlUtmQ6jTVV6gjrhz8VyhaKc2zEJazDQ3PXCf4X5SV9EIxBIHBN4hZs+U3UC5tbqTvjeH6kvkC0i6N/1JP87Y9x9SbNp/WSf52x9jpOk7r51yZrU4fnWYEa5SdGI79MNPjmd4vfCT5Giijj2v57ZiDa+wsRhXr6tBqXi5nNAdGiS4QnRh5bk3sPTfBDxrM7e95mDGGSFbDa2U7em2M/aOQV1Q3Atptp6Y6elEllIF739WA7fTERbU98eywKy+Y2U637ffcYsC5wHiRp2kXdb3uNj9fphioqy5eWODM+XzsgAsvUi+hc9BhLjVqdoxKGCsmaMnZ1OzDocX6TiGdwCSLABd8o+qjc+uE0Bc4z4hjqTGEjYSKOW3NAW46XHcYjKW0v0t/wCMDK24lR2fmKWsCARr9zgy6ebqR0GCqArzDyPpby6W9NcaZ4ViHvNRMQA0sEXLJbW3zeXYDTfrjPJIfwzfUEHD54akK1lNEw8vuKnVdj/e7/u4y8nA0UfFvDyk5cl2WVdTlASIj4QD6+uBFLUQo0hnlaDKAbZc4LD5SNxfSx9caPxegjmi5c7Dlk3KlspNvprbCFxbgxQF1/FjMmWPlqWdRsAb/EBjCO9MiS3aLPinxXRcQEQlMsIhUSKVS5L2ty/QHvirT+Jubw56WsD8pxZZUGZ4mvdcy6ZluNx/vgcE87J5S40YfCy+jA6A+mOSjA3sbA2uGH6en+GL4Itl7hPi9KGlaOkDz1coIeZlyIvQEA3JIH64EcPpTHFlBJdjm13Zju3oMWpjl+JlS9rG5cm+gAt+gOC1L4Tmcyq9qTLls8/9Z1IBHwi2HYtsn8H8LzSq9mMSAiOVWH7TZgQNxbvho8VU8a08kziQsgAXImY6/uj/AB6Yp0U9HCciVkUWa5KJly39PLhkoapWj/CqllFrBri/6WxDbuzeK0ZLxXjiyPEQrosYARMjHKTozMSNSf0wb4UsUakiRGex+CW4165Hj+LvrjQ+JQysBZugtsb/AOxwq8b4JIxciNyhXM+RY1K23VZCubXfKNcXmnodC1VVjK8YVVyE2zPYmQnotrajrhbrqwGdkGXMpys8V7Duba2A3OuGym4MZGeSOKYqrctFdAAFt5mRzozHX1wJpOCuBInuUxXOcrxtrY75x8xP8Mapki1PSqto4hzne+d49pFPbNs3bE1VQQKhWz57jKUTMEUa5ZTfzSE9tsOdN4VYiyQtFdbiR9dOtgLWHqcVpfBcsKsr08kyZy8ciThG1AsHT4SPW18VkgA3C/FsEahKlJSD1VQeWw+FkPQ33XbFmu8evLHy4I2eR9DKSBZvzRqNmtuMXv8AhWpkpwJKPMiEs3IIzt+7b/8AoY5ofB0srZ/czCoAJKDIVH5QNix6sQTha5AXvDng2eRw7QyEBvNcZbk/MfQY0al8JmOS6MDFYXY9T1GDtDSusQuGFh8LuBl+rHfHL1ZS+aWjS/R5C302OMpTk2Ohe8Y8KYH3lQixotnREJeQnS+m9sAaTiLUyyEQx1GcBULkgA9wflYHod7Y0anrGyjLJSu3QJIR/C53wJ4h4BLrI0B5UryLJKshLo3fQG1+oIxPHJEo9CjJ4pqGFp4KecomVM52c7vfXW2lv8MUuEcRmghZAyOHBWaCQXjkB3NhYq3qME6vwtURmf8AAkEcRvzIzdZFPVENybdR0xTj4XIZIktLnmGaIGPVwOp+g74ZOyP+mKj3f3SLl00Gobl3LMD0LnW2PKKmsipH5Qos79ADva/xMcWqPgE0qs8cLyBX5bLIeWb9Wy7so6m+uGvh/gmMMTVSpMnlMYF4hGRrca6698JsMWyHwlwxs7StmhuOWIXQar0kv0J9MV/E/GKiOo5akoEIIYH4l9R69cPDIWNiTqLp9upIwqePKK3JkuNQUc7ajUYUXb2apUiXh/jSKcMpAhkj1cWuMltWX69sfcNkWdBMYyuUtyb/ABGPufr2xn3EYrqHGgdSl77HoPXDb4PrZZaSnDlSIgyP0LAbH7bY0lCtoEzqZ45lLkoApIN9we1t74XOIL8XJEwc/spAtsp6m3XBjxI2WQ1JBckAmNUFwB82g8w+u2EviHioysCDNGt7XDHf6DYYcVYMdaHxqyxKZaOSQqMrSROLsdrhLElu4w1RTXW9iLqGVW0OutiOhHUYx2CtCnPGSkm/MVm0I6kXtjVOD1DTwRSOQXKg+XW564jyRS4KTIvE9YFoagqQXyadbm40I7DCd4arENfQrHJG6yfH5MhDBTdScoyj1vrhv8SKyUsxUebIbafCcJ3huuU1lIEZmUkB1ZAAWsdzbRex64uH6kvkFUmzf9STb++2PsF6JPK2g/aSf52x9jejT8hQn4oFZWM15BOAVMfwrfYdzf8ATXBjxPTvl4lESxyKk8TEWJQlbqD8yj9MCq7ib2I5kwlFRZlKMQI72IXy7339MM/F+JOaowTIOSo5ZI1IjkFha3UMRpjNmRmKtf8AxxDVVF1Kq1ujH07ffHFbC8bSQvdTE5QjY2G1/qLYqyxjQDQY0Ae/AvF4KiL+ja5A8ZJNK7GxjJ3UNuD1HTFHxr4K/o7lETGRZGIVGUiQ5d2P7o9N8K0rXA1369QRsfS2HuDh78ZhjkWYmrpkEUsUh0CX/ax21vtfEtUwErh8kYlR3Jy322F+l+ww4BQxFtDvvpjqt9kUvIlkFQkrjRFAPnI7nobbYUeG8dljWx1VfKwPxL3/APGDT4AaqyRVQgeYmy2G92Nv+xh+4LSseJTSBWy08KQpe+TMRqV6Zu+M78NSCWqRtTHTj3mS3zBfgX0LNbGieDOIStfP+zJaVw/x5jsoXoB+brjLycDQalDof/TwrI50aR2si9x+Zz6LgbxaWrhR5nqJGCAWhpKdMxvvbOL2Hri/Vys4Od5IIgf6v9o31I1VewUEnEfCooQjlYeVnDBTMbudPjZSbi/qAcZRBifwnxdS1fNhSOpqg4zT5oIlJA/My9b6C+OuF+JKORhInDqgvTAqQEUKv7hB0d7d8L3siciWs88Z86XGgY+f4xci6jqMMHhOciqqlMqOjcQkBNvwx5G1OttdLa6Y2cUIn4B45oZhLBS0kykM0xgAXM9viy3PxDfKMT0HjemkiklhoKh41azFo1YseoXqSvXthFHApGp4Kykdfe4HmdxGR5lR75ltuQNwd1w1+B6iSSjWV3jUyrUuGIAjjJJvcXAve5++BxSAmHtPjkhmmgEsEEOXPJHTozAsbBfN5ATj6H2jwFihhrJXZM6xvTx3ZLZs2nSwJvhQ9nlIs9DNBLkeN6pLgvlKm3xG2pU7fXBF6MReIYqfmRmNYeUFDiwQxt+HmOzdNddcNxXAw/V+02majzotXSpKcgqEQMFZbEqoJspI7Ypr4xijekFQ/ETc5olZQnOV9BnIIuoOvfX1wB9ofC0peF0qQugheZpOVmu+axF7nWw2OnbBPinFo6dqP3vl10skaGKVFQZNgB8XQ/Npe2BRQHfG/FCwSTpNLXjmseXlVOXroBGD+Xod764rycaWOaOmqZK+lbKukuUiS5BAe2tyba9rjFP2osFagUTrdXbOjlS8bZxdmIPw9gbbY98dTZuLcPEcyuAY7BbSZbsLnyk5gdwO2GloQ9QcE57lmqZWUyCUoFyWZR+zuN4ra5PTC5SeIVEtVJSPWVJiF5ZFjjEaITdlWN9TtYG1wBfGh8JVrkLb9o6qLi6m2t/tjD6PhiPLXS0tY9NJCWYpKyqXFyG8waza9LHcYiO2xjBxLxNDKRVKK5VqiYoFikXyOpAOhNiW6DpiJuPpdlccTf3VzJUpmUEAG3nN9gdLY78FqK+CF6sBjHNkjkYZVRR5rm1gddS38cDvDzhuJcTR5knEiuCAQFn8w216b6XxoIcuJePKQUsdVPRzNHKbRhmVm00zanKNtsfcY8XQUjRZoJ0M4tGBHC6nYg2PXzDCj4moUl96ghaOWloIRyssqoEkcgsdTeXZh9bYteEKiOupKcVLQvLTvy0aR7GNBYgsL3yj83pY4jBLY7Ch9oMREqyUDTNT+abNBCuQXtcgaXv2xfl9p0MKwv7nVRJUDNAY5FYPY5SMpNhY6ZcJvhasD1/EhLLFKJFYFSfLN5t16nLuLb469o4WKbh0KVMaJGLhY7fgZmBzGxvc72PbDxV0BoVR7VslStI9HPHUNbLeSMgXF73BtjriPtCQTLSRwzzVTgl4kVQQQL2LPpa2txhP4n4m5VZHTPy6ySQgiqJUOA1rDykgADpfXFHxFRRTcYWM1T0koQASswKAgXHmzAqD2OJUFYDhwr2hNWO6Q86IxWV+bHE1iTawG+hwfkqKhbCSCCrWxzKnkl+oRrI/90a4yzwtxmeV6lJ5uekBzBxorkG2rgarbW2NcfmuSYqiEy2V+VIoykW6G+fL+8AcRNUxol4YkSsrQFljcfAb79ip1jYflxD4loubSyKFBdPxQe1uw+mCMbG6sVAJ1YDWx669R2OIqmVVYgr5WH8QcZXsoy8RcyJ7jS4N7bXw18I4KsSKACt7sw6P2+lvTfAIxpG0kWYFblSL6gNt97WxapvEZR1p6jIhVAA7tYlRoNO5x0O2Qd+KOGsUDhsn12AHS474zGKuWOcl9YnGVyovlufiH0xpfEvF0caPHApqHIsToFRep83xHGV1cxGZcy2kuSBqB1tfue2K8afsGF+IypJIsEDLIugaUCwcDX7Y03w0UNJAcpsLjS5uL20tv9sJHhzh0cVGJQM0siNmZtxvoOww9eBZW9xprAbHTtrifJwCJ/FsbimlyN8UZtYEn/Y+mEjw/Pmq6IhZyoNpBIGAzWsDmO6m+g9MaF4nLPR1GlnKEKeoOM94ExNVRZY5I7EK+ZlKE/m0JJzbW6Ynx8DZ1RjRv+pJ/nbH2PqTZv8AqSf52x9jqJBvEKtgJBefnc4NoCbrcDKNOm5Pa+L/ABmGWOR7tbTMjD4ZNNVudwu51uDilXTOFlW1SJTNmvrZkvYoNfLbe/UDDXx9OYmSVGgRU8k0nmQmw+BRYgnqeuMboYocW4aatFmRS9THGDUqq2Lxj4ZUB3K6hgL6AHCfKgazKCQdBbX+GNDkaVWB56pJHGHgZWuqnuzbeYf1f1xQ4jwBauLnQFaad3s8JbLHI/V4G3Qk38h07YtOuRCSQCBYXyn4r2+wHXF/hHFZqaZKiBskqHynow6qw6qcc1vDHgcrURyQut810Ov0O31xWinjB1YLcdcXyBv3h7xLFXU3OjWxzBaiEaFGOhNu19Q38jhH9pvgPlSe8U6kuzKjxAX5ubZksNW76YX/AAYK2Kf3mjXMFGWZpPJE8fXMzEdtxqMPviHxYxjHurq4WzTSAksin5Ivyg/2nXGFOL0MVfdJKGjaCIlZpJA9VNa6jtCh+bJ8zbAi2GD2c8O5svMZ3KRIY4WLH8U3uxOmwO17YELRGYzXmRCqHlKzHKY2GoRb2+p764ePZ8l4lZFXkqvLR7nPIRvnG2nQjCm9AMUqs5yglFA1YWzk9lvsPXADinGaWnaSI5Wmy6x6lrH5pGN7fQYZluTsb329BrrjLA8rPVGnyicyF3nnK5YUHU3HmYDYdMYRFJ0WqnhHC5WJaaFWjXLI2VuuuhBW1hvfEKTcOdORzvJy7o2TlplBt5Yx5mJ2zM2uA1FSQ1Ei5FV6dAbGVsnvc27SP2hDXP2t9PRWRMA0782Wqf8A9xksp5ZAWONPljHfbTGzsmw7Qw8NgI5c3LuwLKI2USaWsDfSw3x5JTcOMZhNTmhzlkjERyKSbksAdf4jFaTiSKy52UiYMqAgXRVF3cnYJoLHQ3vitw3iqkIImVY8jSSZhYLEptmf8uY/CNzibkGTLUfDeGK2ZJrG2ojhINr/AA72xJ/RHCLnzLcm4AhbNffq17+uB0XElKiWItHI7gRqwsWY6LdeoO/oMTnikLTgBs8i3Quuq5utm69tNsK5CyYSnp+FORJK7ZyLZpIT02AF7DHEdPwoG9nWxBDmnNh9LsbWOBFfxYMFiebypJaSoVc9z8sMK/O/5n2GCc/FQiStO7GC4VY11LOR8KdWfa42GHckGTLpXh0jl7SyZr5pfdw1yOpJ3v2Ax7SNw8Fmp+dn0RskSqbE66nVQBvbAbg3GsheSSYxpEuWSJdY4wfghW2rzndiPUY7fjMZeREdoSvnlmYeWH90j5mI+XCblegtjlJ4noaV5EVJRlAzlVJJBFswN73vp3wtSf0dZRJDNrcqDEmrE3uSNWuNdcDZvEiPICqyGR10DDRE6SOembcDfA2q4yGCo0rtCj5XnQfiTP0igGwA0u1v9xKQZMbf6SpFRhNHVNH8CMyqAi9TkWw36WOKkPugyNFDOUUFhIkSLY9LHfXrgXUcWRBJJK7ZNBlGtr/Ivd77nocV14uySRyyOUky6U/9XTw9JJj8z21C6XNsNKTGmwg9fRkssNNIW0DqY0Gl7nP99u+O6euplJT3WVZMrZkCIPw/U9j1HTAujrKfKUj5yySsZADbmON+a52RSLgKeh0xZqeOxZX56nKycshfnJ+RDuSdLnpgt3QWyf8ApSkSOnk5EymQ/g5Fj8xGlk0vb97Fio4jTJIY5KGQH9q4XluyrteQkaEnQLfAKGrWGNZZM0lSTy4hHb8KwssEYtY/vOBiWHi0dOJAGzJlDVZ+UzkaqHPmcr+UG19sU7BthSJY3CMtE4UHPmXIGv8ALbS+OzUpMHyUjuSQDnyGx6i5W5HrgbL4gzcoxxtzjqkLGyiP+1mI2HZd8c/8QQuJWbOlPeyFPjll6rF1yk9e2F/oVsNQcQhEgj9ylYL5uXmVUH7wygXPcHBug4+7VFPHUwRRE3VJeq9kB7HCXN4jcMsfLyzOtkCWJVevM0sABud9MTyV+VIkQtIUdXLkXIINzlv8Xa5xDT9jyZrD2VwMtrC1wdjhb8S17KABoW6f97YNUvHIajK0bhgdGIFirdmHfC/4rU5LmxANj0+hxMeTX0Z94iktVSFbaxg5Rsxtt3364CLVNM0bGOORgMuZrsVt8tri1u5vg74guTcWvY2Pa2A/DpVJDLoDdj/eO/647FwQzmrp01zRnVdbObX/ANMAxEoAy9QSQf4YYOKnygLqdRr26k4Xo10GvcD1xSAbeAVp91aK4OUXH0OHLwtUMKenCHUKdOo1/hjOuCyHL9rWw2cLnyxxabL31H88ZyQ0PPGJS9JMF3eNst/prr0+uM64TTs89GOTyshyFuZmU6fFYG5bfDYtZnpalFIDcpt+lx09PXCpwRSaig8kMfJNgwYHNobG3Vr3ue2IjpMCehHlIvs7j62dtcfYp0fEDlbQXzyX/wDzbH2OlMr8bOeIU8oSVOTOZDNnzg6Mt/gv8qje/pbGqVcEEkEfPy8ooubObAHQAX6EnQYyzidI4WaLksZBPzA4lXzi/wAJ82i21HqMaTxOjqqmKOlgQRxSRgTVJYHIlvMgTfmHYNtvrjnkiUV6ii4W0cjSKEWmcLIjlgYnPwkr1Jvow3x9SeD6GoEgGeR0OQyZirodwCmwI6aYGVvhqslDziErUPLHGiswZYYIdEdwTaVt2+pw3cA4AlKr5WaZpX5kk0hs0jnqR0HQAbYiTpcgQUfAUiGRDIVA1DuWF+psdNfTENRQU8LRnkRu8hIjQRpmYgEk3tsAD+mDjF/MCtjtvfAzi/B2llp5TGhaDPZGbKHDqRa/cGxxnbLilewRxhKMIGngllCQmYo9xy475SwU+XMD8o1tiy1DQxy04SjkfnRjI0aHJlI0z/lNu+O24bVCOniV4peWfxEnBZZLknU2Jumlu+LHGeCz1Czxho8ssYQMbh0YEkvcdB8qjBbNcYWV+I8IoIHhWWnUyTvyY8i6nqcxGuXBPnxU9VT0iIytIjtHy1CogUa/U9hgdxnw3JUPTlJWXlkcyTPZ2CrYMg6Nfc9cXW4VLJX0lRdCtPC8bAt52z28w6dMF9ktR1vsCeLqerhSIDiExSRiGYxxAAflJADd/wCGFeu4HCVyuSAGFgbZJB+fKN9ejY1qr4THOoSVRInY62PQi2x9cZdTcPy89mVpBBIV5Q1a19Nfm06YWTOaS2UqrhEcsa52JU3zMrBQLbIV3yN+7pjyGgjaXmW5hCKgS4QKg3C9AFGthvghLwhC6FSwDrmyG1+516fTEUtJHIM/nia4BHpewNvXv1w8jMH/ANC07SMGdmDv5s2mcDVUJ6R30yjEVdQU4Dlxy9RJKt8yhhoBcfEqjYYNPQJblNEylbkS3Fjf77j8uIIKCIxhXQypL5Ga+wHU9vrgy+jAE1TQkD8a5vZXJYtZhqxv8LE6C/THbVdIimPMFVEKva4aM/Qbg9WwNWmCVdQzRu8Ryhc+UEhbaFQd+32x9Nw7LW1D5JTEy/hqSFMh0srXOi7/AMMb4rsqkFxW0UHLe4dkQLDHqoZWPmyNsH13OJOHPAZc8rkyIHVY7ELCCNFU7sxB8zj7YEyxxyxRrPHy12lZbZV10AHp6Xxe8PcOEUyxTgvy1dopRu8ZHlK3/wADiWtBR4nEaFeTlYBYjpbNlR2+KxbW/wC8dcd8baliiSOIIztLzIQuZtNy8y/MR0G2F6LhbtBNDkAaebOrMRZUHe19fQYuS8GaKojqI0aSMKIyDo1wLZvQE7XtisV2FIKw8RolgZs5dHB5klmMplOhLdktf6Yhp6ykVUlAyrHYeZWOVCNbAbFjs2Ay8FYQ1AKnmza2Fwqa6KT8xPppiWoid4JIWjCkoiqb6lxuSfygbDBiuwoOUz00zIUN3UFouYDZSfhZh+W2InqqEpIVBaMurz5b6sp8xAOpUHYbDFFKiZEaPIgj5aqWt5ibWYq3a3Trirw+mMJmWNbwyA8stuMwtYjtgw+hQdn4/Rk581zMxs6xsgZV0VSSPiHXpiR+J0YZi3naOK3lQtymJ+LMNNRpYa4VaThjhIMgRpImYSITcEH5xpYED74tcV4esruyxcqWwMbISoa3zMpHe+uE4KxjPw2WnYiSPyHQZ2XMTHbzRLf4GPffXHmenJWFYcsfmZCfMI33D5fTr3xx4fX8JTVKtzKoWQ3Bc9W21tsMMFbYK4mWKynyEWGnqOl8YvTokCVDw52blZmYKsjA25gG+mwvjueSHLFGqh8jM0ZyhTGCPgFtyO++CdJGCEMYjEJW77Zhf/H74q0jqxf3blK6tbU2A+p3F/TCsRXaWHJcL5mjyFWA6H4s+9v3dsS01WiaWMdiC2guy9UN9ge41xI80IlCWQSEZrm2/be33x7Wfi8iN0V6h5VX8MjRb3LfYd8ABrwdTmzPZ0jdgURho1vmU9bbYscbroWzxOW85Ootdbd74YKhNTY6KCFP0HTtjLvE8bRjOMvnOt9wfUf64rxrJmy0gXxSwS4INtb73Ha/r2wv00oSU6+RrMp7A76ehwQSsLB13uDc/wAhgPSeZbWuVa6+qn4h/rjrQi5xmUiy5st9L+g/ngdEPhFraaffHEsfmsSSOmuox2Hv9Rv9sUgLHC61ozY6rfW/T1GDwqRla0g0+EHr6YWozZhY6XvgypJiG5GfT0P++JYDdwBQ1PLY2LRNmJ1Ci3XtgbwYM9RQi9OeW+VACbspB0AOhbfXBjwkE91qEBAYRsWY7WI/xHbAbg0hM1DeWKyORERGQzLYmw02/e9cZ9jKNKmjabSSD/8AdsfY8pDof77/AOdsfY1s6SzxWnYxSx5EJE/M5nMtmF7ZX00A3A741U+NIKbKkqyZmiBBRCVYAAb7X9MZdxCHyzRhqYqZuYW5liH2s+nwlb2XvbF+q42W/atO/nF4kXyNHaxVT8kg3ufitbGUopnMPg9pVJlF+ZY/D5On8d8RHx+rEilhkna12DDIqqPmbc2HWwOM9SsSwyrUE3bV47Ky/KdLFWGxXrviSHiUSqgYTpIYiHeNTo5PwKb2KkWvifxoLCPG/E9S0bu9XEAy5okhNkltoyX1ZXA1BIs2BfNjdJABVzsSOQ4VgNtVcZt1PUb4qIadeUscckajMszJEWYH5CoJ1G2b9MfS1KsuYe9iZUPLAuqZybZhY6q63v1Xvi6QiafiRQykJUXuvIU3Chbee5zXJLbHDHwfxDUKYkp6xJ3KMzRS6KuUXZcxsRlHXXXC0GgRww98DLGVOdSQrkAgC5sELXud8eZ4XEavHMGYqJjy8unzZDe9u198DSYx5pfGdFULHLUQyGRFIV1uRY721F/uMdp4j4cPKsMtiCC2vXe+t7EYRp60ZTyY5c11VM6ZUUfMWN+2198erUoDPdJyQQIsq3zGxvm10XNb7YzwQWaVwXxDSPPanjlWUIEzEMFyi+Vbm4v264+q/DbmaSeKbks4tkC3Bb8x+uEfw/xiX3qBIxLyyAHVxlDN81h2HRvrjXAnQHUdcZTjix1aFOo8BtmDtVPzNNVUCx66dccTeCM1lmqnbqAoAL9rdvXphg4vxFYlUsczM2VEvqx/l3xHSQEh5nYF/m6DToo/KOw3xIsELkXgZ5B5qpymoygbHrY9dOuJafwCEUBKiQIDqu9xhiitImYgxwhs2pys5+nyrfoNTiCMPIcxHLjB8oBs0hHVuyjtgHghePgCNQwads7ahyAb/UY9XwMjsWaaUsNAxtt2thoihDFcoBvv3Pr/AL4uR02UG/mba/Uj6f64LaFghRHs5hKKJJJH1LWAAHpp39cfSeAozo8s2XYDTydxfqD2GGqNNDe/bU7ffErLtmPqSTsO5wrY1BCbN4AjXKYeYBfzLnAsOmtjjmp8A2z5EcMR5pOdufVcuHGCdZASpBW5W4PxW3I/nj6RNLnzAggdL/8AffBbHghSHgZAgd4nL6AjnXAXqwOXr+W2Pv8AgGKyry8+u8knQ7HRdxhrkhuEsSL2BF9NOuPpw3OK2BQKpB+u+HYsEKf/AAJGZWQxHJ6y9B1tl69sdnwbRl1UMwH5Q2n300Awx18GYKikCxu99SR0FxsMeLEFViVGY6WAtmH+gwWwxQq0vg+CR5PIYY1ulifxXI+cnYLbYC98Fo/BVJa5jNzazZtQP5emCYQkg2B7v0HZU+nUnH0s1gwAuRvrYD1Y9vpgsMUDKfwTSKRmiLlerMTcH06EY6fwDQ58/Iuc3VmIX7X6+uCVI9o87kDsALkjuPr2xPFIM2ZjlJHwDXL6uf8ATA2GKB//AANRMcxhHlB+YgH6jH0ngWiZADAoXoRcN9L9sG45hmFtrdOuJX31wWPFACLwdSFbe7IATe+unS2+PqHwtTwENFEqupIDDU6/XBeJiRY9/v8AU49VFUglgNbamwPp9fTCCkU3hvYEWGu2Mt8ccLdXzghsmh72P8sa8G1PUA/TCz4p4a8l2iW4A81t/uD0xcHTBoxMIASR/wCMRCly3scpzeU979D2wz8T4AynRMtxsBpik3CyqWYZ765UUlrdCPTHXZAvhRICVHmXRl6r/MYjKWuPzf8Ad8MC8OcMrLA5J0J6BepJ627Y94lSKDljVpAxGYkfCO5/L9NcVYC1HGdbddR9sFaWpuoDmxvoe/p/5xwOEjzBM5QG6ki2U9cpx7HwaaRrIhu2wGt/U9sDA0bw1Sx+5VBzKbxtmYa5BbqOpwu8IZmnoA8nlUnlXiy5kIO5ufKCMNXh7gXuvDajPmDTK2bTzKoB/XthV4Yx5lFnkqCLkwK4QAgg7kKDl02xl2MHUfwnb43/AM7Y+x3SRtlPl+Z/8zY+xodFon4wpaOeNJYDE02a7Z7h7gWPQ6aW++Grj3E6eZsvvccYRUWTLAbvJYaNIBttYYXazhFSx5YeIoJA4LAkgjW+2ptpixxTg0wd4laMozrMCym+bTU9za+M7RhR1O8ISaNa5UDAJKeQ5I6hQbaH1xFKqJG0Jr4+UpDGL3djlNtCGt5GO5tviDiFBOxmjQxctpFkGcHMGHW4GvX9Md8Q4VOwqFUwlJArkuDmzDrcDBf0RZdQqtG1dEpEfLY8lw/LbzWYqLE9mOPUhWLyf0jEOVGwVWp2blxyDUXt2Fx2xX4rwuf8cKYmjmRC2cHNcAdQOnTHdXwqZxMoaJlmiUPnU38u1rbWtguvYE9ZQxFI6ebiQ5SojcrksbqLlWdrX6k4mq7cws3E4c7opFqdjZFHlO29vtipxugnBkyGF0mp0jkEgN/KNMpA0sRj6o4fMtsnJYS04ikzqQdB8tr2sdsK/oyzG1niPv0JzISoaBjmQ9WFtR9cV6ehp0UAVUZV7upWNgLHc23Av3xHNTSpyiDEx925Lhl67eUjYYhSmnjjiMbRXEJhkDLpZui9RhX9AYfD/FKenPnqI5lfzRWiIcW0PnAuU9Dhhk8f01ows4bmE2Aja9hve2wGEKm4XNHHTFHjBRGjby7qdxffXE3DeHSwe7mJ4w8ecEFLrlYnQDvbQk4hpNj4Hrg9XFM8k3MheQtlQucmSMdI0Oo9W3OKq8dYl7gNGGyRyjUvr0XpY/M2Eim4VlppKd1jLCV2EoBLKG2Vb9AddcW56HmGaYBYyY1hBW94zp5o+xb5u4JwsFYWOM3iEiYh41kCm2bOpuSLAn5Rb0xT4pXMzRwLMksSay5SBe+uTMPiPqMKsfCwpgBRGFKjBhqBLmBGZh+YEgj6Yrrwo+RJkilCQGMnzLmzHSQ2/rVFgD6YrCIWxxp+IR5pAmhYZXYONANAunTpYYupxgqX8rIAoRF5gJC9h2J772wnpRMpi8sRECkE+a7hk5evr81++Ksvh8yxQQrlj5JDBgSS4BzHPtc9MLGIWzQZOKozCHMjNYlFDjlKFF7k7sb9+uI6TjgnYiZo0U3zkstmt1I3I7LhI4lQNOJ0XlosziUHKS0ZW11Q9Fa2o9cdcUoRPmaSKC0q5YggKtCBa7BhqzEjc98LCIZMdYfFTLEmb3cfkRHCZVvZc2bS5GuXpixN4x0IKKANNXXX1HphIp4n5rSMkEgkKnI6khCgC5k7M1rk4p/0MQlOhfWCQurdWJPzdwNvph4KxWP58ZWGfIhtsvMW5voMvc/oBgnHx+MsxaWGMZFNi6mza3H73TGW1/CpZI54/wABfeGGXKpAiAN2Cjs+l8WI4SJYpRHAOSSuXJpmKhAB2jGXNl6knBigs0o10Cf/AFMAJu186kn1P8sR09bCS4NXFmOtyy7el9BjMeH8H5C+cRyyJUicTMtmz9VI25Z/LiJvDKzU/JFoxHKZVIuSGJue1x0F9sGCCzTv6TgvZKyG+wzEEfw6fXHr8agPlatgBIte6i/pbrhHqqSWZam7RqkuUKqxgGFhpdG3IPUG2+O1oGHJYiI+6km+TV7qV8x9QT+mDBDsco+L0xNhWQgNoAGU3I3I/nsMdf09SLGuatp7ZrBiVt9PU36YQ6PgGVFjBVYxA0Qyr51VmL3VzqGzE37jTHdFwBoqZadJEIDPIrNCptn3GW9tOnY4MYisfI/E1ILE18dzpqV6f5RgZxD2jUsckaRzNUO7ZQIsvXtfe/phbbgjM1T51CVKgSryxpb8mvlv1xFUeGBMKUvOwMC5IpFjUOoXUXObW3TAoxCw7/zRQZz7rUMY5RDlulyx/TTtgbVeLI396mdKlWSVI+WAjAFiAMqsLcwHdumB1V4YYhmkqpGkmkD5wiixGl7X1JAFziw/hIssnMqpHknZSH5agqU0vbNqTbU4rGIFnifi2MvIXFeHgKLlDIWzHb0v1xJxDxkru2dKhPdFAK5xnZ3OhJ2LDsdr4HSeGDIz86qleSTKOZkUEFdj8Wp9Tj7/AIXzGTm1Urs4WMtkXTLs3xanW2uG0hF+o8YAPMs0dRmgQMQWQsSx0UdL9b4rv4hhVpQ0VRGYYhK4LoSc2y36HrfEJ8N3WVpKmWUlRCCyL5QDcHfUi/XEg8KqFcyVU8hEQiBKrcLuDvqR64LihkNZXQkypLFPGyQ+8MeYpJW4yqAPKD1B9MRGrp2YiWCoDiHni7p8PS5HVv8ATBOi8LILs9VPJaEwpmRfKrEG/wAWpBtbFmPwdCAOZVVUnLiKLmC7NbfXoRoMPJBQF98p+YqmkmjzQ89vxVby/XYXxPRcbQTxn3Z6dnhM4yyKbIo0y/lLWt9cEYvBcUeUvV1UoSMqiuFsA2/zfpiKn8JxR8otU1MmRHyKwWwzgg/NfrcDBaEUo/FJfIHglUVEMhF5g3ksdT+90wB4dCQaQv7wsbNniDlCANQSbbDbT6YOJ4TRGh/9TUSjzFUkAyjMCDsf0xG3h6OPk/jTuVbOquQUBOh0v2wKS9Doo0LeT/5P/mbH2PKE2T/5N/mOPMb2Sf/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8" name="AutoShape 12" descr="data:image/jpeg;base64,/9j/4AAQSkZJRgABAQAAAQABAAD/2wCEAAkGBhQSERMUExQWFRUWGB0YGBgYGR0bIBwfHx8cGyIgHx8fHiYgHyEjGxwaIi8gIycpLS0sHR8xNTAqNSYrLCkBCQoKDgwOGg8PGiwkHBwsLCkpLCwsLCwpKSwsKSksLCksKSkpLCwsLCwpKSwsLCkpLCwsKSwpLCwpLCksLCwpLP/AABEIAI4BYwMBIgACEQEDEQH/xAAbAAACAwEBAQAAAAAAAAAAAAAFBgMEBwIBAP/EAEUQAAIBAgQEAwYDBAgFAwUAAAECAwQRABIhMQUTQVEGImEHFDJCcYEjUqEzYpHRFUNTcrGyweEWF3Pw8SQ0gkRjkqLC/8QAGAEAAwEBAAAAAAAAAAAAAAAAAAECAwT/xAAiEQACAgICAwADAQAAAAAAAAAAAQIREiExUQNBYRMycSL/2gAMAwEAAhEDEQA/AG6X2iFGYMRZSyk6eYg2zL1y9ycCuJ+1CojKrltI4LZLD8NOhkJ6t0Aws8W4+okLBUnlWQnlqTy1HaQkat3C6HAJqlXlLzLzlLcx0Zst+yqf3el9MZKIzQqT2sTHMuXzBc4LADN6C2mJl9qNQXgHKCiZWZSegXcn+WM8oOZUTxLGsfMdiVTNcKnXM3e3bD/RezBbxkzTtkJIjLXVSdwPTClS9gdU/tSqZGgvEsYmDFbkHRb6nsdNscwe1OqbkXhQCdmAa+ihb3J7bbY5i9m8EMseerkIViyJI4szkW8vc9LDFVPAlGrA+/sQr5sjyAoGGm+3W1r9cGSAvQe0+qb3cmEKlRI0SMbaZd2Pb6HHEvtUqvI3JUI0pivv8JsSe3fE1D7M4Cyt71ISj8wxiQFc3S67jQnTEH/KyPmFjVThc/MMZIy5hqBbthZoCRvadVBVk5QyPLyQex/Me2muK83tOq1FwgYCbk3sNSeoPQepxHJ7OI7h+fNYsHK5vLmBuBb0xXrfAkGcNJPUosmaViD+GFj8xZ/yAdAdTgyi/Yy1V+1CsVXdUBRZRF01Y/4DfX0x1Ve1KqjEhyBljdUzaC5b09O+AUnhuCblsjVLPVteGHNkDIpF53HyRi1xfU4K8T9nUbszc+bzkZwp8rEdh0GHklyIsVXtSqkWZgisIiqjTVi3b09cd1ftRq05zCNGWILc9y3p6HS+BNX4NpneVmqJwhshyHR5P7NB1/eI2xen9nULuS88yZlCZFbRtNb6duuFlHsRbf2o1QjncRoRCqk66kt0UDe3XEdX7VapVkIjRhHGrlr75tbADttiOX2ZQvZudOl1y+VtLbfc4jrPZvAzKFmnGgTytuALbd7YFOPYyVvavV5WIiT8OMO2t736ADe3pjhvarWHMAieVA7ntfoo64qyeziLNYTzoAMi5WG1ra+px5J7PYI1aRppkjiS7lTqVG5A720wZREW19qtSGRSoLshkK3RVCjazMQCx7DE/wDzZnJA5IBIJy82L9Dm/TADhfifhvJWNldMuiGVb3F9Nr6nU4Pe/wDCiVIkgJsPlP8ALfA216Yzg+1ipaw5aJcaFpYz9tG0J9cQxe1mp+ZUGoBvJHp/A4NVNNRMjOi07AflIJ/he+KVZRU5VCiIrNshW1wfm/2xGf8ASqKw9rdSNWSMKx8pMsZB9NGuDiyPaxNlJMQ+K2XmRXHrq1iD3xXThaDN+HHe9vhGg9P54+p44LsGgiYjTUaL9T29cXZJdg9qcjlLIPObDzRaHs3m39RiuntUqZDHyVR88his9lKuN7kaFf3hpgVxDxhwiEFDTrUSf/aXKv3YkX+18LnGPGdDKqqlFNEF3EcoB+xtoPTFK36AeU9qFU1rRIGabkBS1tQPiN9h0xx/zRqzmURJn5vJW5sC3U67Ad8Z4vH6IqYzT1ZzPnZucMxNrb20GCdLxPhUiFJpayFpGBLSHNYgW+Jb2FvTpgquwHI+1KrGe8SZkmEFjexY7nuFHfEU/tWq05itFFnjkEW5sxPXvYd9sfH2fUvLyGqk/HyyI5cFnAACleuW1tbYjq/ZzSxxPnqZgHIXO7jNddgv2xOcQJ6n2p1cRqA8UZaJlS1yAxbqOth3x3U+1CqjMqvEhaLJex8rF+gPW3cYHD2eU4SUtPKQwALM+wGxB/S2J4vZ1ThCObUHmIB521AG1tNMGcQLVV7S6qNqhWjW8Kq3l1DZtgp66dRjqq9pNXGZlaNLxxrILG4bNsAev1GIU9m0Ch/x5yWTJ5mBIG+h749pPZpToP2s7EpkuWuVU6+Xsb9Tgzj2B1U+0urRpFaJVKQiUEG4bNawB6/bbHL+0mrRmR418sHODDZr2so77m/a2PKf2dQR6c2dgyFPM97KTey9tbG+O6L2cU6k2kqGJQxnM17IbXy6abDXBnHsD5faVVqyLJGgzxc24On92/5sSP7TasOqmKNQ0RlUjXRRsb/MToR0xHT+y2njueZMciN8b6BSNSe2mIKD2c0oKskk7+U2zNpZhY2HqOuDNAXIPadV3iDxRgSRNLmGwCg6H1JsLbi+PKf2o1TGnzwxqJ1ZgQb5At/iv1209cVYPZxBGytHJMxXNZWfMAGBDG1tzfHsHs2p43VhLUNY3VWa41FjpgzXYFse06rtAfd4xzjZfNe1jYlj001tvivWe2ORXdRTxsqsVDFsoYjQ2vsL9cVpvAMcSBopZWZSXCSPmUE7EC3TCPT1nL5kbpE4cZJlkuGFje6N0vvi074EaHQ+0Rp1DSUkFgSsgO6H5ST1DdLYtcH4zTVM3Legp8t2s4F72F7AZdx16Yzamq+S+dQr+XJkc+V17W3JHQ9MNHg3iMb1caxeRsrBopd9VNyjbFfTfBK0Mij4FGblZWClmsATYC50H0x7ilwzSO2ujOP4Mwx9jUQJkVY6pjPE5QSs4UHJmv8AOpsQ1uxx14fgaapTMvNLSMzWF0QW8oNtCRvYYsTykIr2zI8/Ls8hIA7sCbKp9BrjSasJwykV4admiv52jAvFcayBSPMFOuMXL0hlbhtNSUM8McoR6ydsqrCguNzmYXsotbT9MVqqq4lWxzwxryj5luLxiF0YgEyfOHUAkAdcS8F4XEIUetWOSVpfeITCTzaogXSUrfOpsbZLgDW+KnHvaY6syJkeTNqFP4cI7OfnkHULoDia39AMzeFgJad2nvFSgNDCFFkktZyXOrAm5A6YHr4WpTTxU3vDCOOTm3smZnvmAY9QG19bYznifiSapc55nla97KciA/QWF/rgXWcSyNqBff4rm/X/AM4eD7EbBUeFpF58sTxyVk7BkklvGI7DLmAXRmtt9BiTh1VUpI0U72iC2iE9ubKy6vJmFgqX2B1xmXC/FM8dmhle35HOdfsGvb/42w7cH8ZGpRo3jErFCJKU2vMOrQt1IG8Z1xMotIaG7h3EYaqJmhfmKhykr0bqNd/qMB/ENOZs0MgYUcJWSqcDWocapBGOq3tmPewwN4hUrTiGto2V4oE5QiuUWPNr+Kb2Fr2sBfDpRVTSU6y5SjGxKNupPb07HGX6bQxNo6mVJqiongZpXC81VF+Wn9TSQgfE5+KRtl9cXa3jrRpE0oBdwWqjGrZIU2CDq0h+EdyCdMMrgrqCQb2B+u9+2KvF+PQwGITOV5h8hAzXI66du5wZ36BqhVhrHjlaaaB7xoBkRb+7q/7OCEfPUSXBkkPw3IxfXj8iEq6DPEM9WUUssSt8EEf9pOxIFxYC5PTAyXx1NkIRVhcSkh3N7p0uu4ZhisPHtRzcwkiCW0QL5Ub819yT64u79EZIOp4ikjQc6HKVb8RV1OZ9Y6aL+0mOhdhouKvEKmoeIpNE1kYCYQXBlkY3Wnjf5UQW5s31AwM4f4kl5kM0gSeZWKZwbCKM78qP+0PVzqRths4d4ijljkC50yvkIk0PceU98DdcIE0yCfirxuEYRlwBJLkU8uCIDzEnd3axVANWOptghwySSWMtNAI1muFibVhERtL++w1yjbF2mzZNCBfU9x2P8sSghr6n7b+pxk5FpGE+M/CD8OmsMzUrfsZTqB+4x6EdL74G0yM17AEGwbQfxxqni/xMy54UVXQ+U5wGVvqNiRhIHhtyzCKB1ZQCyIbeux79hjrhJtbJYIHDmB0Qix3GmnpbFoeIamLMGOcG2jDUAbZT0x1NKynVpo2G6P0+xF8RTVGeNWuM9ypC9bfMPTvigC/C/G6zkK7cs9FbQE/X+eK3jDjkghETGxJ1y2F16KT1GAg8NSTSKvkVWFzIx6dbL1b0xwYY5ZXS5WKBSsIY3JbqT9f0wJKwAgG+nT9MdFbAE4ky3AA1O3oPr9cF/D3DObVRiwKx+dlPS22vXXpigGrwd7LllhWeuMihz+FDGwBt+Z21Iv0GHrhnguip7tHSREnQ8y8m3oTb9MV+C3z5dLHp2+vr64PCS246/fHJOcr5KRUpqFYS7oFaV9WZxb6Kg+RFGyrbEpgRfxHtdUOaRhdYxuSFN9baX3xckGZ7ixNtcKXEPaALotPkfUiQSArbL2PUg4hNsG0jmRpZDFLyX5WYvTQOLaD4qio26X5cXcjF1vEMiayQFXfzRqT5vNoiEbmVzc5QAEUanCVVcWklQrJLNOjycw+bJZhtYjzWHQXxXasczGZmdpvgEhkOZRaxUa7kaE410yMx/l4zOg/9sHZbRG18pnbUgH+xiB80nU3Axak446K2SAyNmEMTWIWWQ/Ex/LAnVutsZ7S8XkiWJFlmiija6qGzA9w3UrfcYaOF+OHFxVDOXkCxtCvkQHo3a3c4l/wakmG3rHp1ijuaqsfMEGXKrHq56JCnrqcUac1jWZibFisQOi32aeXrYbRxDe1zvhlS6kgMCettftcYlanb73vb+WIUvhQDi4SZo1BqJsi+UB1sz2NyX7hjc20GIZeJyS1UcUWYQqT7zKFyi6i4hQ9SethYbYNJWRZsvNTOxKL5wczDUoDtmHbfEC1f4YJYZblR6egHfDv4ISE4jUqitMZFKErIFX9ozMD01VEUZRbVmI2w08Elkm5ksxCyXyrTrtAoGzHrI17nttjs8agRspmUPHqSdMoPfufXFjmK+R0swfW4Oh9dOv1w3LXAHNRpmI0sLbYX+J8GObmRhbZWzplBLEjS5IuBg3NIHzXF7H6Y5hS17m1xphRlQzJOG1jU7qWUL5GSRHGtj1jJBsSNDbvgx4NoD7zG3LYRKpCs3c3sFvqeuuGbxXEqRtLIgd0UhNALXwJ8P3FdToyXzRmS/NZhtsgJNj0NtsdGVoQI4dXKEtY6M/8AmbHmKVD8B6ed9O3nbTHuNTb8cT2ohjEZmEMRvMEtmIsbizP0+nrjXPFdQsdEhcBhGY3ZXbKNLEA27m1uh2xklasWVpuXSljUZGG1huCRm3+2+NG8TV8clTTx/hMIo2edTmz5VXMdxlKg2trucYyW0YoV/FviOQFlVm94nXNM40METfDAhHwlhqx7Wwiz1YiKAouVRfJvnY7C3p1OLTVZmd5T/WMX1PTp/BQMCuJMRLmNwNBm9PUY0SEM3hrwL7yuarYorHMETS/8hg1xD2d0CrZGcE+tyP49MVuBceywmQhikYN16k9Ntr4Hr43qXcI0MRViB5QbqD0JtvbriHk3oAdxSgFOyMjXjVrMD/AWOLMl9CLqynMrDRlYbMD3GK3iuukEk0DxIiKAAdb9wQcTUgYxR5z5soJ9e36Yv0A38O4/+GasFRIE5VWhBKK7aJUhR+b5vXD54W4DDCjSIRJJKq86fmFxIRre5Olu3TGVeGa8QVCOdUf8GXS/kfQN28p1w/eBmaKKppHtemkIQLoGUm979fttjn8i1opMueLPEbU4VYGRqhiPwnubp1e3YeuM7kqLElWIBYkuT5nJ1OXsNemCHiStMk0x5nNEdo4zlyGO+6d2H72OOGyOjHIITmZUImXMoW/Ts3rjNUjKTtlP+j2UKSuXPfKW1LDffqcd0XB5JmyoCxGrE6BRa92Y6Aehww+1qm5TUASyDmMRk01tvi74k4aP6DeISCPRWZ2uA5vchiBe7bDpe2KT4+ix2KVdwd40WRlDRu1llRgyk30GdScpv3xE62bO97o4Ik+aNhtf8wvh19l1JC1NJEGWSOSxkhI1juLEPfTW2lsI0enOjJzCKZ4la9yUBNrn0Gn2wIGq2P8A4U480oySsTUC5ey2WxPlsdtumDI4hHqrEjoSOxxnfhtjzYQDJqGBEZ3y7GQflX02wVq63I/mLemljiVC2aRloi8XcEIY5XDdlBF8vf64WuDNTRzo1UkrIhupU3KsNiRvb6YOcZqQpR2PxdSf0+uAdZDJJKzR+VNB5tCTvft9r46I8UMc6pkq1vVtFVQkjLyv2ifUjzC3bAjxLTcPakKQrEoj8oyEhoz0L/NYnfC/Nw2ois5yA7lRYsD3JB1vihZpSVdCTY6hraH16j0w1H6IDx1ZVBIBfMQgO+S2hYfW+K8kQVpEJuCbiwO/e/THdRSKlhGxYA2dWFireh2IxXMps7XIykAqemNQJ6Wmklk5ca5nHnyghSe9r7nD14WoYYMxqPNJIdAhsI1ttfqcJdFw+TOrB2RxqLXFx1seoPpg7VcPnkIeNHUn+rN9bfkJ6+htiZb0A+0HitUOSOnGTMALXLH1PfDHVpdgRsRfGK0PiImQHUdLHTUf4HGkcA8WGW4kQLy1BBU/F0sb/wAb4wn462irKnjTiRNoPhuBJzUezLl3VgNr+uFyGjkqWUQxF2VSwXflpsT6knFzxDFaoqdI7sEJ5Zv5e79m9MeU9MrOoNwM66gkfTbXE8GMnsg4tw00xh5u02gO2UjuO2LdNwJTBLVTOIqVNS6jM0v7sY/vdTgr7YQA1AWFhnZX9bj/AF7YIeKWhfgTsAssCRrlCnLlbNbcbFTuOt8F8DxVsWaLgXvFM1TS80hL54pABILdUK6NprbA6ll+F0syst7DaQdQw/N6dMO3sumRllyR5HCpzZMxsxA3C7LpvbfCVTOjPUGP9n7y5j06Em+nY4OxNKkxr8DcSETrTK0awkFoiwOeV23TXQ5cHfE/FKmGLJSwySTOCEkWxVD1L31FhsOpwm8BnKzUlpFjZnYBmXOCuvlA+Qno3TGjwKxawzAdbdLYh6dmkHoTODcHUz0caxSxwUqtOTKgHMqDoXcg3HoP5Yl8YVoipC0jFQ0gXMnS/b1O2GyfUNre4011OAPiOJWpJYmYB3XydfN0FugPfpisrkiqF9lyxNdYQhGeRJWN7/KqnrffHnsxkUw1mTRVm+G973HT6HTTAfxTTs0UdgA5AzqdSCBby/fBj2YVq8hoWjImR7X6ODs31HbGsv1YhwdCct20A17/AHx2sd2BsAo2a+/8sRtEb66npY/44klhKrtb0HX/AGxzF0DvF8g90nOXMVTTNsxP+mErw1RpHxCiQJEwlUtmQ6jTVV6gjrhz8VyhaKc2zEJazDQ3PXCf4X5SV9EIxBIHBN4hZs+U3UC5tbqTvjeH6kvkC0i6N/1JP87Y9x9SbNp/WSf52x9jpOk7r51yZrU4fnWYEa5SdGI79MNPjmd4vfCT5Giijj2v57ZiDa+wsRhXr6tBqXi5nNAdGiS4QnRh5bk3sPTfBDxrM7e95mDGGSFbDa2U7em2M/aOQV1Q3Atptp6Y6elEllIF739WA7fTERbU98eywKy+Y2U637ffcYsC5wHiRp2kXdb3uNj9fphioqy5eWODM+XzsgAsvUi+hc9BhLjVqdoxKGCsmaMnZ1OzDocX6TiGdwCSLABd8o+qjc+uE0Bc4z4hjqTGEjYSKOW3NAW46XHcYjKW0v0t/wCMDK24lR2fmKWsCARr9zgy6ebqR0GCqArzDyPpby6W9NcaZ4ViHvNRMQA0sEXLJbW3zeXYDTfrjPJIfwzfUEHD54akK1lNEw8vuKnVdj/e7/u4y8nA0UfFvDyk5cl2WVdTlASIj4QD6+uBFLUQo0hnlaDKAbZc4LD5SNxfSx9caPxegjmi5c7Dlk3KlspNvprbCFxbgxQF1/FjMmWPlqWdRsAb/EBjCO9MiS3aLPinxXRcQEQlMsIhUSKVS5L2ty/QHvirT+Jubw56WsD8pxZZUGZ4mvdcy6ZluNx/vgcE87J5S40YfCy+jA6A+mOSjA3sbA2uGH6en+GL4Itl7hPi9KGlaOkDz1coIeZlyIvQEA3JIH64EcPpTHFlBJdjm13Zju3oMWpjl+JlS9rG5cm+gAt+gOC1L4Tmcyq9qTLls8/9Z1IBHwi2HYtsn8H8LzSq9mMSAiOVWH7TZgQNxbvho8VU8a08kziQsgAXImY6/uj/AB6Yp0U9HCciVkUWa5KJly39PLhkoapWj/CqllFrBri/6WxDbuzeK0ZLxXjiyPEQrosYARMjHKTozMSNSf0wb4UsUakiRGex+CW4165Hj+LvrjQ+JQysBZugtsb/AOxwq8b4JIxciNyhXM+RY1K23VZCubXfKNcXmnodC1VVjK8YVVyE2zPYmQnotrajrhbrqwGdkGXMpys8V7Duba2A3OuGym4MZGeSOKYqrctFdAAFt5mRzozHX1wJpOCuBInuUxXOcrxtrY75x8xP8Mapki1PSqto4hzne+d49pFPbNs3bE1VQQKhWz57jKUTMEUa5ZTfzSE9tsOdN4VYiyQtFdbiR9dOtgLWHqcVpfBcsKsr08kyZy8ciThG1AsHT4SPW18VkgA3C/FsEahKlJSD1VQeWw+FkPQ33XbFmu8evLHy4I2eR9DKSBZvzRqNmtuMXv8AhWpkpwJKPMiEs3IIzt+7b/8AoY5ofB0srZ/czCoAJKDIVH5QNix6sQTha5AXvDng2eRw7QyEBvNcZbk/MfQY0al8JmOS6MDFYXY9T1GDtDSusQuGFh8LuBl+rHfHL1ZS+aWjS/R5C302OMpTk2Ohe8Y8KYH3lQixotnREJeQnS+m9sAaTiLUyyEQx1GcBULkgA9wflYHod7Y0anrGyjLJSu3QJIR/C53wJ4h4BLrI0B5UryLJKshLo3fQG1+oIxPHJEo9CjJ4pqGFp4KecomVM52c7vfXW2lv8MUuEcRmghZAyOHBWaCQXjkB3NhYq3qME6vwtURmf8AAkEcRvzIzdZFPVENybdR0xTj4XIZIktLnmGaIGPVwOp+g74ZOyP+mKj3f3SLl00Gobl3LMD0LnW2PKKmsipH5Qos79ADva/xMcWqPgE0qs8cLyBX5bLIeWb9Wy7so6m+uGvh/gmMMTVSpMnlMYF4hGRrca6698JsMWyHwlwxs7StmhuOWIXQar0kv0J9MV/E/GKiOo5akoEIIYH4l9R69cPDIWNiTqLp9upIwqePKK3JkuNQUc7ajUYUXb2apUiXh/jSKcMpAhkj1cWuMltWX69sfcNkWdBMYyuUtyb/ABGPufr2xn3EYrqHGgdSl77HoPXDb4PrZZaSnDlSIgyP0LAbH7bY0lCtoEzqZ45lLkoApIN9we1t74XOIL8XJEwc/spAtsp6m3XBjxI2WQ1JBckAmNUFwB82g8w+u2EviHioysCDNGt7XDHf6DYYcVYMdaHxqyxKZaOSQqMrSROLsdrhLElu4w1RTXW9iLqGVW0OutiOhHUYx2CtCnPGSkm/MVm0I6kXtjVOD1DTwRSOQXKg+XW564jyRS4KTIvE9YFoagqQXyadbm40I7DCd4arENfQrHJG6yfH5MhDBTdScoyj1vrhv8SKyUsxUebIbafCcJ3huuU1lIEZmUkB1ZAAWsdzbRex64uH6kvkFUmzf9STb++2PsF6JPK2g/aSf52x9jejT8hQn4oFZWM15BOAVMfwrfYdzf8ATXBjxPTvl4lESxyKk8TEWJQlbqD8yj9MCq7ib2I5kwlFRZlKMQI72IXy7339MM/F+JOaowTIOSo5ZI1IjkFha3UMRpjNmRmKtf8AxxDVVF1Kq1ujH07ffHFbC8bSQvdTE5QjY2G1/qLYqyxjQDQY0Ae/AvF4KiL+ja5A8ZJNK7GxjJ3UNuD1HTFHxr4K/o7lETGRZGIVGUiQ5d2P7o9N8K0rXA1369QRsfS2HuDh78ZhjkWYmrpkEUsUh0CX/ax21vtfEtUwErh8kYlR3Jy322F+l+ww4BQxFtDvvpjqt9kUvIlkFQkrjRFAPnI7nobbYUeG8dljWx1VfKwPxL3/APGDT4AaqyRVQgeYmy2G92Nv+xh+4LSseJTSBWy08KQpe+TMRqV6Zu+M78NSCWqRtTHTj3mS3zBfgX0LNbGieDOIStfP+zJaVw/x5jsoXoB+brjLycDQalDof/TwrI50aR2si9x+Zz6LgbxaWrhR5nqJGCAWhpKdMxvvbOL2Hri/Vys4Od5IIgf6v9o31I1VewUEnEfCooQjlYeVnDBTMbudPjZSbi/qAcZRBifwnxdS1fNhSOpqg4zT5oIlJA/My9b6C+OuF+JKORhInDqgvTAqQEUKv7hB0d7d8L3siciWs88Z86XGgY+f4xci6jqMMHhOciqqlMqOjcQkBNvwx5G1OttdLa6Y2cUIn4B45oZhLBS0kykM0xgAXM9viy3PxDfKMT0HjemkiklhoKh41azFo1YseoXqSvXthFHApGp4Kykdfe4HmdxGR5lR75ltuQNwd1w1+B6iSSjWV3jUyrUuGIAjjJJvcXAve5++BxSAmHtPjkhmmgEsEEOXPJHTozAsbBfN5ATj6H2jwFihhrJXZM6xvTx3ZLZs2nSwJvhQ9nlIs9DNBLkeN6pLgvlKm3xG2pU7fXBF6MReIYqfmRmNYeUFDiwQxt+HmOzdNddcNxXAw/V+02majzotXSpKcgqEQMFZbEqoJspI7Ypr4xijekFQ/ETc5olZQnOV9BnIIuoOvfX1wB9ofC0peF0qQugheZpOVmu+axF7nWw2OnbBPinFo6dqP3vl10skaGKVFQZNgB8XQ/Npe2BRQHfG/FCwSTpNLXjmseXlVOXroBGD+Xod764rycaWOaOmqZK+lbKukuUiS5BAe2tyba9rjFP2osFagUTrdXbOjlS8bZxdmIPw9gbbY98dTZuLcPEcyuAY7BbSZbsLnyk5gdwO2GloQ9QcE57lmqZWUyCUoFyWZR+zuN4ra5PTC5SeIVEtVJSPWVJiF5ZFjjEaITdlWN9TtYG1wBfGh8JVrkLb9o6qLi6m2t/tjD6PhiPLXS0tY9NJCWYpKyqXFyG8waza9LHcYiO2xjBxLxNDKRVKK5VqiYoFikXyOpAOhNiW6DpiJuPpdlccTf3VzJUpmUEAG3nN9gdLY78FqK+CF6sBjHNkjkYZVRR5rm1gddS38cDvDzhuJcTR5knEiuCAQFn8w216b6XxoIcuJePKQUsdVPRzNHKbRhmVm00zanKNtsfcY8XQUjRZoJ0M4tGBHC6nYg2PXzDCj4moUl96ghaOWloIRyssqoEkcgsdTeXZh9bYteEKiOupKcVLQvLTvy0aR7GNBYgsL3yj83pY4jBLY7Ch9oMREqyUDTNT+abNBCuQXtcgaXv2xfl9p0MKwv7nVRJUDNAY5FYPY5SMpNhY6ZcJvhasD1/EhLLFKJFYFSfLN5t16nLuLb469o4WKbh0KVMaJGLhY7fgZmBzGxvc72PbDxV0BoVR7VslStI9HPHUNbLeSMgXF73BtjriPtCQTLSRwzzVTgl4kVQQQL2LPpa2txhP4n4m5VZHTPy6ySQgiqJUOA1rDykgADpfXFHxFRRTcYWM1T0koQASswKAgXHmzAqD2OJUFYDhwr2hNWO6Q86IxWV+bHE1iTawG+hwfkqKhbCSCCrWxzKnkl+oRrI/90a4yzwtxmeV6lJ5uekBzBxorkG2rgarbW2NcfmuSYqiEy2V+VIoykW6G+fL+8AcRNUxol4YkSsrQFljcfAb79ip1jYflxD4loubSyKFBdPxQe1uw+mCMbG6sVAJ1YDWx669R2OIqmVVYgr5WH8QcZXsoy8RcyJ7jS4N7bXw18I4KsSKACt7sw6P2+lvTfAIxpG0kWYFblSL6gNt97WxapvEZR1p6jIhVAA7tYlRoNO5x0O2Qd+KOGsUDhsn12AHS474zGKuWOcl9YnGVyovlufiH0xpfEvF0caPHApqHIsToFRep83xHGV1cxGZcy2kuSBqB1tfue2K8afsGF+IypJIsEDLIugaUCwcDX7Y03w0UNJAcpsLjS5uL20tv9sJHhzh0cVGJQM0siNmZtxvoOww9eBZW9xprAbHTtrifJwCJ/FsbimlyN8UZtYEn/Y+mEjw/Pmq6IhZyoNpBIGAzWsDmO6m+g9MaF4nLPR1GlnKEKeoOM94ExNVRZY5I7EK+ZlKE/m0JJzbW6Ynx8DZ1RjRv+pJ/nbH2PqTZv8AqSf52x9jqJBvEKtgJBefnc4NoCbrcDKNOm5Pa+L/ABmGWOR7tbTMjD4ZNNVudwu51uDilXTOFlW1SJTNmvrZkvYoNfLbe/UDDXx9OYmSVGgRU8k0nmQmw+BRYgnqeuMboYocW4aatFmRS9THGDUqq2Lxj4ZUB3K6hgL6AHCfKgazKCQdBbX+GNDkaVWB56pJHGHgZWuqnuzbeYf1f1xQ4jwBauLnQFaad3s8JbLHI/V4G3Qk38h07YtOuRCSQCBYXyn4r2+wHXF/hHFZqaZKiBskqHynow6qw6qcc1vDHgcrURyQut810Ov0O31xWinjB1YLcdcXyBv3h7xLFXU3OjWxzBaiEaFGOhNu19Q38jhH9pvgPlSe8U6kuzKjxAX5ubZksNW76YX/AAYK2Kf3mjXMFGWZpPJE8fXMzEdtxqMPviHxYxjHurq4WzTSAksin5Ivyg/2nXGFOL0MVfdJKGjaCIlZpJA9VNa6jtCh+bJ8zbAi2GD2c8O5svMZ3KRIY4WLH8U3uxOmwO17YELRGYzXmRCqHlKzHKY2GoRb2+p764ePZ8l4lZFXkqvLR7nPIRvnG2nQjCm9AMUqs5yglFA1YWzk9lvsPXADinGaWnaSI5Wmy6x6lrH5pGN7fQYZluTsb329BrrjLA8rPVGnyicyF3nnK5YUHU3HmYDYdMYRFJ0WqnhHC5WJaaFWjXLI2VuuuhBW1hvfEKTcOdORzvJy7o2TlplBt5Yx5mJ2zM2uA1FSQ1Ei5FV6dAbGVsnvc27SP2hDXP2t9PRWRMA0782Wqf8A9xksp5ZAWONPljHfbTGzsmw7Qw8NgI5c3LuwLKI2USaWsDfSw3x5JTcOMZhNTmhzlkjERyKSbksAdf4jFaTiSKy52UiYMqAgXRVF3cnYJoLHQ3vitw3iqkIImVY8jSSZhYLEptmf8uY/CNzibkGTLUfDeGK2ZJrG2ojhINr/AA72xJ/RHCLnzLcm4AhbNffq17+uB0XElKiWItHI7gRqwsWY6LdeoO/oMTnikLTgBs8i3Quuq5utm69tNsK5CyYSnp+FORJK7ZyLZpIT02AF7DHEdPwoG9nWxBDmnNh9LsbWOBFfxYMFiebypJaSoVc9z8sMK/O/5n2GCc/FQiStO7GC4VY11LOR8KdWfa42GHckGTLpXh0jl7SyZr5pfdw1yOpJ3v2Ax7SNw8Fmp+dn0RskSqbE66nVQBvbAbg3GsheSSYxpEuWSJdY4wfghW2rzndiPUY7fjMZeREdoSvnlmYeWH90j5mI+XCblegtjlJ4noaV5EVJRlAzlVJJBFswN73vp3wtSf0dZRJDNrcqDEmrE3uSNWuNdcDZvEiPICqyGR10DDRE6SOembcDfA2q4yGCo0rtCj5XnQfiTP0igGwA0u1v9xKQZMbf6SpFRhNHVNH8CMyqAi9TkWw36WOKkPugyNFDOUUFhIkSLY9LHfXrgXUcWRBJJK7ZNBlGtr/Ivd77nocV14uySRyyOUky6U/9XTw9JJj8z21C6XNsNKTGmwg9fRkssNNIW0DqY0Gl7nP99u+O6euplJT3WVZMrZkCIPw/U9j1HTAujrKfKUj5yySsZADbmON+a52RSLgKeh0xZqeOxZX56nKycshfnJ+RDuSdLnpgt3QWyf8ApSkSOnk5EymQ/g5Fj8xGlk0vb97Fio4jTJIY5KGQH9q4XluyrteQkaEnQLfAKGrWGNZZM0lSTy4hHb8KwssEYtY/vOBiWHi0dOJAGzJlDVZ+UzkaqHPmcr+UG19sU7BthSJY3CMtE4UHPmXIGv8ALbS+OzUpMHyUjuSQDnyGx6i5W5HrgbL4gzcoxxtzjqkLGyiP+1mI2HZd8c/8QQuJWbOlPeyFPjll6rF1yk9e2F/oVsNQcQhEgj9ylYL5uXmVUH7wygXPcHBug4+7VFPHUwRRE3VJeq9kB7HCXN4jcMsfLyzOtkCWJVevM0sABud9MTyV+VIkQtIUdXLkXIINzlv8Xa5xDT9jyZrD2VwMtrC1wdjhb8S17KABoW6f97YNUvHIajK0bhgdGIFirdmHfC/4rU5LmxANj0+hxMeTX0Z94iktVSFbaxg5Rsxtt3364CLVNM0bGOORgMuZrsVt8tri1u5vg74guTcWvY2Pa2A/DpVJDLoDdj/eO/647FwQzmrp01zRnVdbObX/ANMAxEoAy9QSQf4YYOKnygLqdRr26k4Xo10GvcD1xSAbeAVp91aK4OUXH0OHLwtUMKenCHUKdOo1/hjOuCyHL9rWw2cLnyxxabL31H88ZyQ0PPGJS9JMF3eNst/prr0+uM64TTs89GOTyshyFuZmU6fFYG5bfDYtZnpalFIDcpt+lx09PXCpwRSaig8kMfJNgwYHNobG3Vr3ue2IjpMCehHlIvs7j62dtcfYp0fEDlbQXzyX/wDzbH2OlMr8bOeIU8oSVOTOZDNnzg6Mt/gv8qje/pbGqVcEEkEfPy8ooubObAHQAX6EnQYyzidI4WaLksZBPzA4lXzi/wAJ82i21HqMaTxOjqqmKOlgQRxSRgTVJYHIlvMgTfmHYNtvrjnkiUV6ii4W0cjSKEWmcLIjlgYnPwkr1Jvow3x9SeD6GoEgGeR0OQyZirodwCmwI6aYGVvhqslDziErUPLHGiswZYYIdEdwTaVt2+pw3cA4AlKr5WaZpX5kk0hs0jnqR0HQAbYiTpcgQUfAUiGRDIVA1DuWF+psdNfTENRQU8LRnkRu8hIjQRpmYgEk3tsAD+mDjF/MCtjtvfAzi/B2llp5TGhaDPZGbKHDqRa/cGxxnbLilewRxhKMIGngllCQmYo9xy475SwU+XMD8o1tiy1DQxy04SjkfnRjI0aHJlI0z/lNu+O24bVCOniV4peWfxEnBZZLknU2Jumlu+LHGeCz1Czxho8ssYQMbh0YEkvcdB8qjBbNcYWV+I8IoIHhWWnUyTvyY8i6nqcxGuXBPnxU9VT0iIytIjtHy1CogUa/U9hgdxnw3JUPTlJWXlkcyTPZ2CrYMg6Nfc9cXW4VLJX0lRdCtPC8bAt52z28w6dMF9ktR1vsCeLqerhSIDiExSRiGYxxAAflJADd/wCGFeu4HCVyuSAGFgbZJB+fKN9ejY1qr4THOoSVRInY62PQi2x9cZdTcPy89mVpBBIV5Q1a19Nfm06YWTOaS2UqrhEcsa52JU3zMrBQLbIV3yN+7pjyGgjaXmW5hCKgS4QKg3C9AFGthvghLwhC6FSwDrmyG1+516fTEUtJHIM/nia4BHpewNvXv1w8jMH/ANC07SMGdmDv5s2mcDVUJ6R30yjEVdQU4Dlxy9RJKt8yhhoBcfEqjYYNPQJblNEylbkS3Fjf77j8uIIKCIxhXQypL5Ga+wHU9vrgy+jAE1TQkD8a5vZXJYtZhqxv8LE6C/THbVdIimPMFVEKva4aM/Qbg9WwNWmCVdQzRu8Ryhc+UEhbaFQd+32x9Nw7LW1D5JTEy/hqSFMh0srXOi7/AMMb4rsqkFxW0UHLe4dkQLDHqoZWPmyNsH13OJOHPAZc8rkyIHVY7ELCCNFU7sxB8zj7YEyxxyxRrPHy12lZbZV10AHp6Xxe8PcOEUyxTgvy1dopRu8ZHlK3/wADiWtBR4nEaFeTlYBYjpbNlR2+KxbW/wC8dcd8baliiSOIIztLzIQuZtNy8y/MR0G2F6LhbtBNDkAaebOrMRZUHe19fQYuS8GaKojqI0aSMKIyDo1wLZvQE7XtisV2FIKw8RolgZs5dHB5klmMplOhLdktf6Yhp6ykVUlAyrHYeZWOVCNbAbFjs2Ay8FYQ1AKnmza2Fwqa6KT8xPppiWoid4JIWjCkoiqb6lxuSfygbDBiuwoOUz00zIUN3UFouYDZSfhZh+W2InqqEpIVBaMurz5b6sp8xAOpUHYbDFFKiZEaPIgj5aqWt5ibWYq3a3Trirw+mMJmWNbwyA8stuMwtYjtgw+hQdn4/Rk581zMxs6xsgZV0VSSPiHXpiR+J0YZi3naOK3lQtymJ+LMNNRpYa4VaThjhIMgRpImYSITcEH5xpYED74tcV4esruyxcqWwMbISoa3zMpHe+uE4KxjPw2WnYiSPyHQZ2XMTHbzRLf4GPffXHmenJWFYcsfmZCfMI33D5fTr3xx4fX8JTVKtzKoWQ3Bc9W21tsMMFbYK4mWKynyEWGnqOl8YvTokCVDw52blZmYKsjA25gG+mwvjueSHLFGqh8jM0ZyhTGCPgFtyO++CdJGCEMYjEJW77Zhf/H74q0jqxf3blK6tbU2A+p3F/TCsRXaWHJcL5mjyFWA6H4s+9v3dsS01WiaWMdiC2guy9UN9ge41xI80IlCWQSEZrm2/be33x7Wfi8iN0V6h5VX8MjRb3LfYd8ABrwdTmzPZ0jdgURho1vmU9bbYscbroWzxOW85Ootdbd74YKhNTY6KCFP0HTtjLvE8bRjOMvnOt9wfUf64rxrJmy0gXxSwS4INtb73Ha/r2wv00oSU6+RrMp7A76ehwQSsLB13uDc/wAhgPSeZbWuVa6+qn4h/rjrQi5xmUiy5st9L+g/ngdEPhFraaffHEsfmsSSOmuox2Hv9Rv9sUgLHC61ozY6rfW/T1GDwqRla0g0+EHr6YWozZhY6XvgypJiG5GfT0P++JYDdwBQ1PLY2LRNmJ1Ci3XtgbwYM9RQi9OeW+VACbspB0AOhbfXBjwkE91qEBAYRsWY7WI/xHbAbg0hM1DeWKyORERGQzLYmw02/e9cZ9jKNKmjabSSD/8AdsfY8pDof77/AOdsfY1s6SzxWnYxSx5EJE/M5nMtmF7ZX00A3A741U+NIKbKkqyZmiBBRCVYAAb7X9MZdxCHyzRhqYqZuYW5liH2s+nwlb2XvbF+q42W/atO/nF4kXyNHaxVT8kg3ufitbGUopnMPg9pVJlF+ZY/D5On8d8RHx+rEilhkna12DDIqqPmbc2HWwOM9SsSwyrUE3bV47Ky/KdLFWGxXrviSHiUSqgYTpIYiHeNTo5PwKb2KkWvifxoLCPG/E9S0bu9XEAy5okhNkltoyX1ZXA1BIs2BfNjdJABVzsSOQ4VgNtVcZt1PUb4qIadeUscckajMszJEWYH5CoJ1G2b9MfS1KsuYe9iZUPLAuqZybZhY6q63v1Xvi6QiafiRQykJUXuvIU3Chbee5zXJLbHDHwfxDUKYkp6xJ3KMzRS6KuUXZcxsRlHXXXC0GgRww98DLGVOdSQrkAgC5sELXud8eZ4XEavHMGYqJjy8unzZDe9u198DSYx5pfGdFULHLUQyGRFIV1uRY721F/uMdp4j4cPKsMtiCC2vXe+t7EYRp60ZTyY5c11VM6ZUUfMWN+2198erUoDPdJyQQIsq3zGxvm10XNb7YzwQWaVwXxDSPPanjlWUIEzEMFyi+Vbm4v264+q/DbmaSeKbks4tkC3Bb8x+uEfw/xiX3qBIxLyyAHVxlDN81h2HRvrjXAnQHUdcZTjix1aFOo8BtmDtVPzNNVUCx66dccTeCM1lmqnbqAoAL9rdvXphg4vxFYlUsczM2VEvqx/l3xHSQEh5nYF/m6DToo/KOw3xIsELkXgZ5B5qpymoygbHrY9dOuJafwCEUBKiQIDqu9xhiitImYgxwhs2pys5+nyrfoNTiCMPIcxHLjB8oBs0hHVuyjtgHghePgCNQwads7ahyAb/UY9XwMjsWaaUsNAxtt2thoihDFcoBvv3Pr/AL4uR02UG/mba/Uj6f64LaFghRHs5hKKJJJH1LWAAHpp39cfSeAozo8s2XYDTydxfqD2GGqNNDe/bU7ffErLtmPqSTsO5wrY1BCbN4AjXKYeYBfzLnAsOmtjjmp8A2z5EcMR5pOdufVcuHGCdZASpBW5W4PxW3I/nj6RNLnzAggdL/8AffBbHghSHgZAgd4nL6AjnXAXqwOXr+W2Pv8AgGKyry8+u8knQ7HRdxhrkhuEsSL2BF9NOuPpw3OK2BQKpB+u+HYsEKf/AAJGZWQxHJ6y9B1tl69sdnwbRl1UMwH5Q2n300Awx18GYKikCxu99SR0FxsMeLEFViVGY6WAtmH+gwWwxQq0vg+CR5PIYY1ulifxXI+cnYLbYC98Fo/BVJa5jNzazZtQP5emCYQkg2B7v0HZU+nUnH0s1gwAuRvrYD1Y9vpgsMUDKfwTSKRmiLlerMTcH06EY6fwDQ58/Iuc3VmIX7X6+uCVI9o87kDsALkjuPr2xPFIM2ZjlJHwDXL6uf8ATA2GKB//AANRMcxhHlB+YgH6jH0ngWiZADAoXoRcN9L9sG45hmFtrdOuJX31wWPFACLwdSFbe7IATe+unS2+PqHwtTwENFEqupIDDU6/XBeJiRY9/v8AU49VFUglgNbamwPp9fTCCkU3hvYEWGu2Mt8ccLdXzghsmh72P8sa8G1PUA/TCz4p4a8l2iW4A81t/uD0xcHTBoxMIASR/wCMRCly3scpzeU979D2wz8T4AynRMtxsBpik3CyqWYZ765UUlrdCPTHXZAvhRICVHmXRl6r/MYjKWuPzf8Ad8MC8OcMrLA5J0J6BepJ627Y94lSKDljVpAxGYkfCO5/L9NcVYC1HGdbddR9sFaWpuoDmxvoe/p/5xwOEjzBM5QG6ki2U9cpx7HwaaRrIhu2wGt/U9sDA0bw1Sx+5VBzKbxtmYa5BbqOpwu8IZmnoA8nlUnlXiy5kIO5ufKCMNXh7gXuvDajPmDTK2bTzKoB/XthV4Yx5lFnkqCLkwK4QAgg7kKDl02xl2MHUfwnb43/AM7Y+x3SRtlPl+Z/8zY+xodFon4wpaOeNJYDE02a7Z7h7gWPQ6aW++Grj3E6eZsvvccYRUWTLAbvJYaNIBttYYXazhFSx5YeIoJA4LAkgjW+2ptpixxTg0wd4laMozrMCym+bTU9za+M7RhR1O8ISaNa5UDAJKeQ5I6hQbaH1xFKqJG0Jr4+UpDGL3djlNtCGt5GO5tviDiFBOxmjQxctpFkGcHMGHW4GvX9Md8Q4VOwqFUwlJArkuDmzDrcDBf0RZdQqtG1dEpEfLY8lw/LbzWYqLE9mOPUhWLyf0jEOVGwVWp2blxyDUXt2Fx2xX4rwuf8cKYmjmRC2cHNcAdQOnTHdXwqZxMoaJlmiUPnU38u1rbWtguvYE9ZQxFI6ebiQ5SojcrksbqLlWdrX6k4mq7cws3E4c7opFqdjZFHlO29vtipxugnBkyGF0mp0jkEgN/KNMpA0sRj6o4fMtsnJYS04ikzqQdB8tr2sdsK/oyzG1niPv0JzISoaBjmQ9WFtR9cV6ehp0UAVUZV7upWNgLHc23Av3xHNTSpyiDEx925Lhl67eUjYYhSmnjjiMbRXEJhkDLpZui9RhX9AYfD/FKenPnqI5lfzRWiIcW0PnAuU9Dhhk8f01ows4bmE2Aja9hve2wGEKm4XNHHTFHjBRGjby7qdxffXE3DeHSwe7mJ4w8ecEFLrlYnQDvbQk4hpNj4Hrg9XFM8k3MheQtlQucmSMdI0Oo9W3OKq8dYl7gNGGyRyjUvr0XpY/M2Eim4VlppKd1jLCV2EoBLKG2Vb9AddcW56HmGaYBYyY1hBW94zp5o+xb5u4JwsFYWOM3iEiYh41kCm2bOpuSLAn5Rb0xT4pXMzRwLMksSay5SBe+uTMPiPqMKsfCwpgBRGFKjBhqBLmBGZh+YEgj6Yrrwo+RJkilCQGMnzLmzHSQ2/rVFgD6YrCIWxxp+IR5pAmhYZXYONANAunTpYYupxgqX8rIAoRF5gJC9h2J772wnpRMpi8sRECkE+a7hk5evr81++Ksvh8yxQQrlj5JDBgSS4BzHPtc9MLGIWzQZOKozCHMjNYlFDjlKFF7k7sb9+uI6TjgnYiZo0U3zkstmt1I3I7LhI4lQNOJ0XlosziUHKS0ZW11Q9Fa2o9cdcUoRPmaSKC0q5YggKtCBa7BhqzEjc98LCIZMdYfFTLEmb3cfkRHCZVvZc2bS5GuXpixN4x0IKKANNXXX1HphIp4n5rSMkEgkKnI6khCgC5k7M1rk4p/0MQlOhfWCQurdWJPzdwNvph4KxWP58ZWGfIhtsvMW5voMvc/oBgnHx+MsxaWGMZFNi6mza3H73TGW1/CpZI54/wABfeGGXKpAiAN2Cjs+l8WI4SJYpRHAOSSuXJpmKhAB2jGXNl6knBigs0o10Cf/AFMAJu186kn1P8sR09bCS4NXFmOtyy7el9BjMeH8H5C+cRyyJUicTMtmz9VI25Z/LiJvDKzU/JFoxHKZVIuSGJue1x0F9sGCCzTv6TgvZKyG+wzEEfw6fXHr8agPlatgBIte6i/pbrhHqqSWZam7RqkuUKqxgGFhpdG3IPUG2+O1oGHJYiI+6km+TV7qV8x9QT+mDBDsco+L0xNhWQgNoAGU3I3I/nsMdf09SLGuatp7ZrBiVt9PU36YQ6PgGVFjBVYxA0Qyr51VmL3VzqGzE37jTHdFwBoqZadJEIDPIrNCptn3GW9tOnY4MYisfI/E1ILE18dzpqV6f5RgZxD2jUsckaRzNUO7ZQIsvXtfe/phbbgjM1T51CVKgSryxpb8mvlv1xFUeGBMKUvOwMC5IpFjUOoXUXObW3TAoxCw7/zRQZz7rUMY5RDlulyx/TTtgbVeLI396mdKlWSVI+WAjAFiAMqsLcwHdumB1V4YYhmkqpGkmkD5wiixGl7X1JAFziw/hIssnMqpHknZSH5agqU0vbNqTbU4rGIFnifi2MvIXFeHgKLlDIWzHb0v1xJxDxkru2dKhPdFAK5xnZ3OhJ2LDsdr4HSeGDIz86qleSTKOZkUEFdj8Wp9Tj7/AIXzGTm1Urs4WMtkXTLs3xanW2uG0hF+o8YAPMs0dRmgQMQWQsSx0UdL9b4rv4hhVpQ0VRGYYhK4LoSc2y36HrfEJ8N3WVpKmWUlRCCyL5QDcHfUi/XEg8KqFcyVU8hEQiBKrcLuDvqR64LihkNZXQkypLFPGyQ+8MeYpJW4yqAPKD1B9MRGrp2YiWCoDiHni7p8PS5HVv8ATBOi8LILs9VPJaEwpmRfKrEG/wAWpBtbFmPwdCAOZVVUnLiKLmC7NbfXoRoMPJBQF98p+YqmkmjzQ89vxVby/XYXxPRcbQTxn3Z6dnhM4yyKbIo0y/lLWt9cEYvBcUeUvV1UoSMqiuFsA2/zfpiKn8JxR8otU1MmRHyKwWwzgg/NfrcDBaEUo/FJfIHglUVEMhF5g3ksdT+90wB4dCQaQv7wsbNniDlCANQSbbDbT6YOJ4TRGh/9TUSjzFUkAyjMCDsf0xG3h6OPk/jTuVbOquQUBOh0v2wKS9Doo0LeT/5P/mbH2PKE2T/5N/mOPMb2Sf/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9" name="AutoShape 14" descr="data:image/jpeg;base64,/9j/4AAQSkZJRgABAQAAAQABAAD/2wCEAAkGBhQSERMUExQWFRUWGB0YGBgYGR0bIBwfHx8cGyIgHx8fHiYgHyEjGxwaIi8gIycpLS0sHR8xNTAqNSYrLCkBCQoKDgwOGg8PGiwkHBwsLCkpLCwsLCwpKSwsKSksLCksKSkpLCwsLCwpKSwsLCkpLCwsKSwpLCwpLCksLCwpLP/AABEIAI4BYwMBIgACEQEDEQH/xAAbAAACAwEBAQAAAAAAAAAAAAAFBgMEBwIBAP/EAEUQAAIBAgQEAwYDBAgFAwUAAAECAwQRABIhMQUTQVEGImEHFDJCcYEjUqEzYpHRFUNTcrGyweEWF3Pw8SQ0gkRjkqLC/8QAGAEAAwEBAAAAAAAAAAAAAAAAAAECAwT/xAAiEQACAgICAwADAQAAAAAAAAAAAQIREiExUQNBYRMycSL/2gAMAwEAAhEDEQA/AG6X2iFGYMRZSyk6eYg2zL1y9ycCuJ+1CojKrltI4LZLD8NOhkJ6t0Aws8W4+okLBUnlWQnlqTy1HaQkat3C6HAJqlXlLzLzlLcx0Zst+yqf3el9MZKIzQqT2sTHMuXzBc4LADN6C2mJl9qNQXgHKCiZWZSegXcn+WM8oOZUTxLGsfMdiVTNcKnXM3e3bD/RezBbxkzTtkJIjLXVSdwPTClS9gdU/tSqZGgvEsYmDFbkHRb6nsdNscwe1OqbkXhQCdmAa+ihb3J7bbY5i9m8EMseerkIViyJI4szkW8vc9LDFVPAlGrA+/sQr5sjyAoGGm+3W1r9cGSAvQe0+qb3cmEKlRI0SMbaZd2Pb6HHEvtUqvI3JUI0pivv8JsSe3fE1D7M4Cyt71ISj8wxiQFc3S67jQnTEH/KyPmFjVThc/MMZIy5hqBbthZoCRvadVBVk5QyPLyQex/Me2muK83tOq1FwgYCbk3sNSeoPQepxHJ7OI7h+fNYsHK5vLmBuBb0xXrfAkGcNJPUosmaViD+GFj8xZ/yAdAdTgyi/Yy1V+1CsVXdUBRZRF01Y/4DfX0x1Ve1KqjEhyBljdUzaC5b09O+AUnhuCblsjVLPVteGHNkDIpF53HyRi1xfU4K8T9nUbszc+bzkZwp8rEdh0GHklyIsVXtSqkWZgisIiqjTVi3b09cd1ftRq05zCNGWILc9y3p6HS+BNX4NpneVmqJwhshyHR5P7NB1/eI2xen9nULuS88yZlCZFbRtNb6duuFlHsRbf2o1QjncRoRCqk66kt0UDe3XEdX7VapVkIjRhHGrlr75tbADttiOX2ZQvZudOl1y+VtLbfc4jrPZvAzKFmnGgTytuALbd7YFOPYyVvavV5WIiT8OMO2t736ADe3pjhvarWHMAieVA7ntfoo64qyeziLNYTzoAMi5WG1ra+px5J7PYI1aRppkjiS7lTqVG5A720wZREW19qtSGRSoLshkK3RVCjazMQCx7DE/wDzZnJA5IBIJy82L9Dm/TADhfifhvJWNldMuiGVb3F9Nr6nU4Pe/wDCiVIkgJsPlP8ALfA216Yzg+1ipaw5aJcaFpYz9tG0J9cQxe1mp+ZUGoBvJHp/A4NVNNRMjOi07AflIJ/he+KVZRU5VCiIrNshW1wfm/2xGf8ASqKw9rdSNWSMKx8pMsZB9NGuDiyPaxNlJMQ+K2XmRXHrq1iD3xXThaDN+HHe9vhGg9P54+p44LsGgiYjTUaL9T29cXZJdg9qcjlLIPObDzRaHs3m39RiuntUqZDHyVR88his9lKuN7kaFf3hpgVxDxhwiEFDTrUSf/aXKv3YkX+18LnGPGdDKqqlFNEF3EcoB+xtoPTFK36AeU9qFU1rRIGabkBS1tQPiN9h0xx/zRqzmURJn5vJW5sC3U67Ad8Z4vH6IqYzT1ZzPnZucMxNrb20GCdLxPhUiFJpayFpGBLSHNYgW+Jb2FvTpgquwHI+1KrGe8SZkmEFjexY7nuFHfEU/tWq05itFFnjkEW5sxPXvYd9sfH2fUvLyGqk/HyyI5cFnAACleuW1tbYjq/ZzSxxPnqZgHIXO7jNddgv2xOcQJ6n2p1cRqA8UZaJlS1yAxbqOth3x3U+1CqjMqvEhaLJex8rF+gPW3cYHD2eU4SUtPKQwALM+wGxB/S2J4vZ1ThCObUHmIB521AG1tNMGcQLVV7S6qNqhWjW8Kq3l1DZtgp66dRjqq9pNXGZlaNLxxrILG4bNsAev1GIU9m0Ch/x5yWTJ5mBIG+h749pPZpToP2s7EpkuWuVU6+Xsb9Tgzj2B1U+0urRpFaJVKQiUEG4bNawB6/bbHL+0mrRmR418sHODDZr2so77m/a2PKf2dQR6c2dgyFPM97KTey9tbG+O6L2cU6k2kqGJQxnM17IbXy6abDXBnHsD5faVVqyLJGgzxc24On92/5sSP7TasOqmKNQ0RlUjXRRsb/MToR0xHT+y2njueZMciN8b6BSNSe2mIKD2c0oKskk7+U2zNpZhY2HqOuDNAXIPadV3iDxRgSRNLmGwCg6H1JsLbi+PKf2o1TGnzwxqJ1ZgQb5At/iv1209cVYPZxBGytHJMxXNZWfMAGBDG1tzfHsHs2p43VhLUNY3VWa41FjpgzXYFse06rtAfd4xzjZfNe1jYlj001tvivWe2ORXdRTxsqsVDFsoYjQ2vsL9cVpvAMcSBopZWZSXCSPmUE7EC3TCPT1nL5kbpE4cZJlkuGFje6N0vvi074EaHQ+0Rp1DSUkFgSsgO6H5ST1DdLYtcH4zTVM3Legp8t2s4F72F7AZdx16Yzamq+S+dQr+XJkc+V17W3JHQ9MNHg3iMb1caxeRsrBopd9VNyjbFfTfBK0Mij4FGblZWClmsATYC50H0x7ilwzSO2ujOP4Mwx9jUQJkVY6pjPE5QSs4UHJmv8AOpsQ1uxx14fgaapTMvNLSMzWF0QW8oNtCRvYYsTykIr2zI8/Ls8hIA7sCbKp9BrjSasJwykV4admiv52jAvFcayBSPMFOuMXL0hlbhtNSUM8McoR6ydsqrCguNzmYXsotbT9MVqqq4lWxzwxryj5luLxiF0YgEyfOHUAkAdcS8F4XEIUetWOSVpfeITCTzaogXSUrfOpsbZLgDW+KnHvaY6syJkeTNqFP4cI7OfnkHULoDia39AMzeFgJad2nvFSgNDCFFkktZyXOrAm5A6YHr4WpTTxU3vDCOOTm3smZnvmAY9QG19bYznifiSapc55nla97KciA/QWF/rgXWcSyNqBff4rm/X/AM4eD7EbBUeFpF58sTxyVk7BkklvGI7DLmAXRmtt9BiTh1VUpI0U72iC2iE9ubKy6vJmFgqX2B1xmXC/FM8dmhle35HOdfsGvb/42w7cH8ZGpRo3jErFCJKU2vMOrQt1IG8Z1xMotIaG7h3EYaqJmhfmKhykr0bqNd/qMB/ENOZs0MgYUcJWSqcDWocapBGOq3tmPewwN4hUrTiGto2V4oE5QiuUWPNr+Kb2Fr2sBfDpRVTSU6y5SjGxKNupPb07HGX6bQxNo6mVJqiongZpXC81VF+Wn9TSQgfE5+KRtl9cXa3jrRpE0oBdwWqjGrZIU2CDq0h+EdyCdMMrgrqCQb2B+u9+2KvF+PQwGITOV5h8hAzXI66du5wZ36BqhVhrHjlaaaB7xoBkRb+7q/7OCEfPUSXBkkPw3IxfXj8iEq6DPEM9WUUssSt8EEf9pOxIFxYC5PTAyXx1NkIRVhcSkh3N7p0uu4ZhisPHtRzcwkiCW0QL5Ub819yT64u79EZIOp4ikjQc6HKVb8RV1OZ9Y6aL+0mOhdhouKvEKmoeIpNE1kYCYQXBlkY3Wnjf5UQW5s31AwM4f4kl5kM0gSeZWKZwbCKM78qP+0PVzqRths4d4ijljkC50yvkIk0PceU98DdcIE0yCfirxuEYRlwBJLkU8uCIDzEnd3axVANWOptghwySSWMtNAI1muFibVhERtL++w1yjbF2mzZNCBfU9x2P8sSghr6n7b+pxk5FpGE+M/CD8OmsMzUrfsZTqB+4x6EdL74G0yM17AEGwbQfxxqni/xMy54UVXQ+U5wGVvqNiRhIHhtyzCKB1ZQCyIbeux79hjrhJtbJYIHDmB0Qix3GmnpbFoeIamLMGOcG2jDUAbZT0x1NKynVpo2G6P0+xF8RTVGeNWuM9ypC9bfMPTvigC/C/G6zkK7cs9FbQE/X+eK3jDjkghETGxJ1y2F16KT1GAg8NSTSKvkVWFzIx6dbL1b0xwYY5ZXS5WKBSsIY3JbqT9f0wJKwAgG+nT9MdFbAE4ky3AA1O3oPr9cF/D3DObVRiwKx+dlPS22vXXpigGrwd7LllhWeuMihz+FDGwBt+Z21Iv0GHrhnguip7tHSREnQ8y8m3oTb9MV+C3z5dLHp2+vr64PCS246/fHJOcr5KRUpqFYS7oFaV9WZxb6Kg+RFGyrbEpgRfxHtdUOaRhdYxuSFN9baX3xckGZ7ixNtcKXEPaALotPkfUiQSArbL2PUg4hNsG0jmRpZDFLyX5WYvTQOLaD4qio26X5cXcjF1vEMiayQFXfzRqT5vNoiEbmVzc5QAEUanCVVcWklQrJLNOjycw+bJZhtYjzWHQXxXasczGZmdpvgEhkOZRaxUa7kaE410yMx/l4zOg/9sHZbRG18pnbUgH+xiB80nU3Axak446K2SAyNmEMTWIWWQ/Ex/LAnVutsZ7S8XkiWJFlmiija6qGzA9w3UrfcYaOF+OHFxVDOXkCxtCvkQHo3a3c4l/wakmG3rHp1ijuaqsfMEGXKrHq56JCnrqcUac1jWZibFisQOi32aeXrYbRxDe1zvhlS6kgMCettftcYlanb73vb+WIUvhQDi4SZo1BqJsi+UB1sz2NyX7hjc20GIZeJyS1UcUWYQqT7zKFyi6i4hQ9SethYbYNJWRZsvNTOxKL5wczDUoDtmHbfEC1f4YJYZblR6egHfDv4ISE4jUqitMZFKErIFX9ozMD01VEUZRbVmI2w08Elkm5ksxCyXyrTrtAoGzHrI17nttjs8agRspmUPHqSdMoPfufXFjmK+R0swfW4Oh9dOv1w3LXAHNRpmI0sLbYX+J8GObmRhbZWzplBLEjS5IuBg3NIHzXF7H6Y5hS17m1xphRlQzJOG1jU7qWUL5GSRHGtj1jJBsSNDbvgx4NoD7zG3LYRKpCs3c3sFvqeuuGbxXEqRtLIgd0UhNALXwJ8P3FdToyXzRmS/NZhtsgJNj0NtsdGVoQI4dXKEtY6M/8AmbHmKVD8B6ed9O3nbTHuNTb8cT2ohjEZmEMRvMEtmIsbizP0+nrjXPFdQsdEhcBhGY3ZXbKNLEA27m1uh2xklasWVpuXSljUZGG1huCRm3+2+NG8TV8clTTx/hMIo2edTmz5VXMdxlKg2trucYyW0YoV/FviOQFlVm94nXNM40METfDAhHwlhqx7Wwiz1YiKAouVRfJvnY7C3p1OLTVZmd5T/WMX1PTp/BQMCuJMRLmNwNBm9PUY0SEM3hrwL7yuarYorHMETS/8hg1xD2d0CrZGcE+tyP49MVuBceywmQhikYN16k9Ntr4Hr43qXcI0MRViB5QbqD0JtvbriHk3oAdxSgFOyMjXjVrMD/AWOLMl9CLqynMrDRlYbMD3GK3iuukEk0DxIiKAAdb9wQcTUgYxR5z5soJ9e36Yv0A38O4/+GasFRIE5VWhBKK7aJUhR+b5vXD54W4DDCjSIRJJKq86fmFxIRre5Olu3TGVeGa8QVCOdUf8GXS/kfQN28p1w/eBmaKKppHtemkIQLoGUm979fttjn8i1opMueLPEbU4VYGRqhiPwnubp1e3YeuM7kqLElWIBYkuT5nJ1OXsNemCHiStMk0x5nNEdo4zlyGO+6d2H72OOGyOjHIITmZUImXMoW/Ts3rjNUjKTtlP+j2UKSuXPfKW1LDffqcd0XB5JmyoCxGrE6BRa92Y6Aehww+1qm5TUASyDmMRk01tvi74k4aP6DeISCPRWZ2uA5vchiBe7bDpe2KT4+ix2KVdwd40WRlDRu1llRgyk30GdScpv3xE62bO97o4Ik+aNhtf8wvh19l1JC1NJEGWSOSxkhI1juLEPfTW2lsI0enOjJzCKZ4la9yUBNrn0Gn2wIGq2P8A4U480oySsTUC5ey2WxPlsdtumDI4hHqrEjoSOxxnfhtjzYQDJqGBEZ3y7GQflX02wVq63I/mLemljiVC2aRloi8XcEIY5XDdlBF8vf64WuDNTRzo1UkrIhupU3KsNiRvb6YOcZqQpR2PxdSf0+uAdZDJJKzR+VNB5tCTvft9r46I8UMc6pkq1vVtFVQkjLyv2ifUjzC3bAjxLTcPakKQrEoj8oyEhoz0L/NYnfC/Nw2ois5yA7lRYsD3JB1vihZpSVdCTY6hraH16j0w1H6IDx1ZVBIBfMQgO+S2hYfW+K8kQVpEJuCbiwO/e/THdRSKlhGxYA2dWFireh2IxXMps7XIykAqemNQJ6Wmklk5ca5nHnyghSe9r7nD14WoYYMxqPNJIdAhsI1ttfqcJdFw+TOrB2RxqLXFx1seoPpg7VcPnkIeNHUn+rN9bfkJ6+htiZb0A+0HitUOSOnGTMALXLH1PfDHVpdgRsRfGK0PiImQHUdLHTUf4HGkcA8WGW4kQLy1BBU/F0sb/wAb4wn462irKnjTiRNoPhuBJzUezLl3VgNr+uFyGjkqWUQxF2VSwXflpsT6knFzxDFaoqdI7sEJ5Zv5e79m9MeU9MrOoNwM66gkfTbXE8GMnsg4tw00xh5u02gO2UjuO2LdNwJTBLVTOIqVNS6jM0v7sY/vdTgr7YQA1AWFhnZX9bj/AF7YIeKWhfgTsAssCRrlCnLlbNbcbFTuOt8F8DxVsWaLgXvFM1TS80hL54pABILdUK6NprbA6ll+F0syst7DaQdQw/N6dMO3sumRllyR5HCpzZMxsxA3C7LpvbfCVTOjPUGP9n7y5j06Em+nY4OxNKkxr8DcSETrTK0awkFoiwOeV23TXQ5cHfE/FKmGLJSwySTOCEkWxVD1L31FhsOpwm8BnKzUlpFjZnYBmXOCuvlA+Qno3TGjwKxawzAdbdLYh6dmkHoTODcHUz0caxSxwUqtOTKgHMqDoXcg3HoP5Yl8YVoipC0jFQ0gXMnS/b1O2GyfUNre4011OAPiOJWpJYmYB3XydfN0FugPfpisrkiqF9lyxNdYQhGeRJWN7/KqnrffHnsxkUw1mTRVm+G973HT6HTTAfxTTs0UdgA5AzqdSCBby/fBj2YVq8hoWjImR7X6ODs31HbGsv1YhwdCct20A17/AHx2sd2BsAo2a+/8sRtEb66npY/44klhKrtb0HX/AGxzF0DvF8g90nOXMVTTNsxP+mErw1RpHxCiQJEwlUtmQ6jTVV6gjrhz8VyhaKc2zEJazDQ3PXCf4X5SV9EIxBIHBN4hZs+U3UC5tbqTvjeH6kvkC0i6N/1JP87Y9x9SbNp/WSf52x9jpOk7r51yZrU4fnWYEa5SdGI79MNPjmd4vfCT5Giijj2v57ZiDa+wsRhXr6tBqXi5nNAdGiS4QnRh5bk3sPTfBDxrM7e95mDGGSFbDa2U7em2M/aOQV1Q3Atptp6Y6elEllIF739WA7fTERbU98eywKy+Y2U637ffcYsC5wHiRp2kXdb3uNj9fphioqy5eWODM+XzsgAsvUi+hc9BhLjVqdoxKGCsmaMnZ1OzDocX6TiGdwCSLABd8o+qjc+uE0Bc4z4hjqTGEjYSKOW3NAW46XHcYjKW0v0t/wCMDK24lR2fmKWsCARr9zgy6ebqR0GCqArzDyPpby6W9NcaZ4ViHvNRMQA0sEXLJbW3zeXYDTfrjPJIfwzfUEHD54akK1lNEw8vuKnVdj/e7/u4y8nA0UfFvDyk5cl2WVdTlASIj4QD6+uBFLUQo0hnlaDKAbZc4LD5SNxfSx9caPxegjmi5c7Dlk3KlspNvprbCFxbgxQF1/FjMmWPlqWdRsAb/EBjCO9MiS3aLPinxXRcQEQlMsIhUSKVS5L2ty/QHvirT+Jubw56WsD8pxZZUGZ4mvdcy6ZluNx/vgcE87J5S40YfCy+jA6A+mOSjA3sbA2uGH6en+GL4Itl7hPi9KGlaOkDz1coIeZlyIvQEA3JIH64EcPpTHFlBJdjm13Zju3oMWpjl+JlS9rG5cm+gAt+gOC1L4Tmcyq9qTLls8/9Z1IBHwi2HYtsn8H8LzSq9mMSAiOVWH7TZgQNxbvho8VU8a08kziQsgAXImY6/uj/AB6Yp0U9HCciVkUWa5KJly39PLhkoapWj/CqllFrBri/6WxDbuzeK0ZLxXjiyPEQrosYARMjHKTozMSNSf0wb4UsUakiRGex+CW4165Hj+LvrjQ+JQysBZugtsb/AOxwq8b4JIxciNyhXM+RY1K23VZCubXfKNcXmnodC1VVjK8YVVyE2zPYmQnotrajrhbrqwGdkGXMpys8V7Duba2A3OuGym4MZGeSOKYqrctFdAAFt5mRzozHX1wJpOCuBInuUxXOcrxtrY75x8xP8Mapki1PSqto4hzne+d49pFPbNs3bE1VQQKhWz57jKUTMEUa5ZTfzSE9tsOdN4VYiyQtFdbiR9dOtgLWHqcVpfBcsKsr08kyZy8ciThG1AsHT4SPW18VkgA3C/FsEahKlJSD1VQeWw+FkPQ33XbFmu8evLHy4I2eR9DKSBZvzRqNmtuMXv8AhWpkpwJKPMiEs3IIzt+7b/8AoY5ofB0srZ/czCoAJKDIVH5QNix6sQTha5AXvDng2eRw7QyEBvNcZbk/MfQY0al8JmOS6MDFYXY9T1GDtDSusQuGFh8LuBl+rHfHL1ZS+aWjS/R5C302OMpTk2Ohe8Y8KYH3lQixotnREJeQnS+m9sAaTiLUyyEQx1GcBULkgA9wflYHod7Y0anrGyjLJSu3QJIR/C53wJ4h4BLrI0B5UryLJKshLo3fQG1+oIxPHJEo9CjJ4pqGFp4KecomVM52c7vfXW2lv8MUuEcRmghZAyOHBWaCQXjkB3NhYq3qME6vwtURmf8AAkEcRvzIzdZFPVENybdR0xTj4XIZIktLnmGaIGPVwOp+g74ZOyP+mKj3f3SLl00Gobl3LMD0LnW2PKKmsipH5Qos79ADva/xMcWqPgE0qs8cLyBX5bLIeWb9Wy7so6m+uGvh/gmMMTVSpMnlMYF4hGRrca6698JsMWyHwlwxs7StmhuOWIXQar0kv0J9MV/E/GKiOo5akoEIIYH4l9R69cPDIWNiTqLp9upIwqePKK3JkuNQUc7ajUYUXb2apUiXh/jSKcMpAhkj1cWuMltWX69sfcNkWdBMYyuUtyb/ABGPufr2xn3EYrqHGgdSl77HoPXDb4PrZZaSnDlSIgyP0LAbH7bY0lCtoEzqZ45lLkoApIN9we1t74XOIL8XJEwc/spAtsp6m3XBjxI2WQ1JBckAmNUFwB82g8w+u2EviHioysCDNGt7XDHf6DYYcVYMdaHxqyxKZaOSQqMrSROLsdrhLElu4w1RTXW9iLqGVW0OutiOhHUYx2CtCnPGSkm/MVm0I6kXtjVOD1DTwRSOQXKg+XW564jyRS4KTIvE9YFoagqQXyadbm40I7DCd4arENfQrHJG6yfH5MhDBTdScoyj1vrhv8SKyUsxUebIbafCcJ3huuU1lIEZmUkB1ZAAWsdzbRex64uH6kvkFUmzf9STb++2PsF6JPK2g/aSf52x9jejT8hQn4oFZWM15BOAVMfwrfYdzf8ATXBjxPTvl4lESxyKk8TEWJQlbqD8yj9MCq7ib2I5kwlFRZlKMQI72IXy7339MM/F+JOaowTIOSo5ZI1IjkFha3UMRpjNmRmKtf8AxxDVVF1Kq1ujH07ffHFbC8bSQvdTE5QjY2G1/qLYqyxjQDQY0Ae/AvF4KiL+ja5A8ZJNK7GxjJ3UNuD1HTFHxr4K/o7lETGRZGIVGUiQ5d2P7o9N8K0rXA1369QRsfS2HuDh78ZhjkWYmrpkEUsUh0CX/ax21vtfEtUwErh8kYlR3Jy322F+l+ww4BQxFtDvvpjqt9kUvIlkFQkrjRFAPnI7nobbYUeG8dljWx1VfKwPxL3/APGDT4AaqyRVQgeYmy2G92Nv+xh+4LSseJTSBWy08KQpe+TMRqV6Zu+M78NSCWqRtTHTj3mS3zBfgX0LNbGieDOIStfP+zJaVw/x5jsoXoB+brjLycDQalDof/TwrI50aR2si9x+Zz6LgbxaWrhR5nqJGCAWhpKdMxvvbOL2Hri/Vys4Od5IIgf6v9o31I1VewUEnEfCooQjlYeVnDBTMbudPjZSbi/qAcZRBifwnxdS1fNhSOpqg4zT5oIlJA/My9b6C+OuF+JKORhInDqgvTAqQEUKv7hB0d7d8L3siciWs88Z86XGgY+f4xci6jqMMHhOciqqlMqOjcQkBNvwx5G1OttdLa6Y2cUIn4B45oZhLBS0kykM0xgAXM9viy3PxDfKMT0HjemkiklhoKh41azFo1YseoXqSvXthFHApGp4Kykdfe4HmdxGR5lR75ltuQNwd1w1+B6iSSjWV3jUyrUuGIAjjJJvcXAve5++BxSAmHtPjkhmmgEsEEOXPJHTozAsbBfN5ATj6H2jwFihhrJXZM6xvTx3ZLZs2nSwJvhQ9nlIs9DNBLkeN6pLgvlKm3xG2pU7fXBF6MReIYqfmRmNYeUFDiwQxt+HmOzdNddcNxXAw/V+02majzotXSpKcgqEQMFZbEqoJspI7Ypr4xijekFQ/ETc5olZQnOV9BnIIuoOvfX1wB9ofC0peF0qQugheZpOVmu+axF7nWw2OnbBPinFo6dqP3vl10skaGKVFQZNgB8XQ/Npe2BRQHfG/FCwSTpNLXjmseXlVOXroBGD+Xod764rycaWOaOmqZK+lbKukuUiS5BAe2tyba9rjFP2osFagUTrdXbOjlS8bZxdmIPw9gbbY98dTZuLcPEcyuAY7BbSZbsLnyk5gdwO2GloQ9QcE57lmqZWUyCUoFyWZR+zuN4ra5PTC5SeIVEtVJSPWVJiF5ZFjjEaITdlWN9TtYG1wBfGh8JVrkLb9o6qLi6m2t/tjD6PhiPLXS0tY9NJCWYpKyqXFyG8waza9LHcYiO2xjBxLxNDKRVKK5VqiYoFikXyOpAOhNiW6DpiJuPpdlccTf3VzJUpmUEAG3nN9gdLY78FqK+CF6sBjHNkjkYZVRR5rm1gddS38cDvDzhuJcTR5knEiuCAQFn8w216b6XxoIcuJePKQUsdVPRzNHKbRhmVm00zanKNtsfcY8XQUjRZoJ0M4tGBHC6nYg2PXzDCj4moUl96ghaOWloIRyssqoEkcgsdTeXZh9bYteEKiOupKcVLQvLTvy0aR7GNBYgsL3yj83pY4jBLY7Ch9oMREqyUDTNT+abNBCuQXtcgaXv2xfl9p0MKwv7nVRJUDNAY5FYPY5SMpNhY6ZcJvhasD1/EhLLFKJFYFSfLN5t16nLuLb469o4WKbh0KVMaJGLhY7fgZmBzGxvc72PbDxV0BoVR7VslStI9HPHUNbLeSMgXF73BtjriPtCQTLSRwzzVTgl4kVQQQL2LPpa2txhP4n4m5VZHTPy6ySQgiqJUOA1rDykgADpfXFHxFRRTcYWM1T0koQASswKAgXHmzAqD2OJUFYDhwr2hNWO6Q86IxWV+bHE1iTawG+hwfkqKhbCSCCrWxzKnkl+oRrI/90a4yzwtxmeV6lJ5uekBzBxorkG2rgarbW2NcfmuSYqiEy2V+VIoykW6G+fL+8AcRNUxol4YkSsrQFljcfAb79ip1jYflxD4loubSyKFBdPxQe1uw+mCMbG6sVAJ1YDWx669R2OIqmVVYgr5WH8QcZXsoy8RcyJ7jS4N7bXw18I4KsSKACt7sw6P2+lvTfAIxpG0kWYFblSL6gNt97WxapvEZR1p6jIhVAA7tYlRoNO5x0O2Qd+KOGsUDhsn12AHS474zGKuWOcl9YnGVyovlufiH0xpfEvF0caPHApqHIsToFRep83xHGV1cxGZcy2kuSBqB1tfue2K8afsGF+IypJIsEDLIugaUCwcDX7Y03w0UNJAcpsLjS5uL20tv9sJHhzh0cVGJQM0siNmZtxvoOww9eBZW9xprAbHTtrifJwCJ/FsbimlyN8UZtYEn/Y+mEjw/Pmq6IhZyoNpBIGAzWsDmO6m+g9MaF4nLPR1GlnKEKeoOM94ExNVRZY5I7EK+ZlKE/m0JJzbW6Ynx8DZ1RjRv+pJ/nbH2PqTZv8AqSf52x9jqJBvEKtgJBefnc4NoCbrcDKNOm5Pa+L/ABmGWOR7tbTMjD4ZNNVudwu51uDilXTOFlW1SJTNmvrZkvYoNfLbe/UDDXx9OYmSVGgRU8k0nmQmw+BRYgnqeuMboYocW4aatFmRS9THGDUqq2Lxj4ZUB3K6hgL6AHCfKgazKCQdBbX+GNDkaVWB56pJHGHgZWuqnuzbeYf1f1xQ4jwBauLnQFaad3s8JbLHI/V4G3Qk38h07YtOuRCSQCBYXyn4r2+wHXF/hHFZqaZKiBskqHynow6qw6qcc1vDHgcrURyQut810Ov0O31xWinjB1YLcdcXyBv3h7xLFXU3OjWxzBaiEaFGOhNu19Q38jhH9pvgPlSe8U6kuzKjxAX5ubZksNW76YX/AAYK2Kf3mjXMFGWZpPJE8fXMzEdtxqMPviHxYxjHurq4WzTSAksin5Ivyg/2nXGFOL0MVfdJKGjaCIlZpJA9VNa6jtCh+bJ8zbAi2GD2c8O5svMZ3KRIY4WLH8U3uxOmwO17YELRGYzXmRCqHlKzHKY2GoRb2+p764ePZ8l4lZFXkqvLR7nPIRvnG2nQjCm9AMUqs5yglFA1YWzk9lvsPXADinGaWnaSI5Wmy6x6lrH5pGN7fQYZluTsb329BrrjLA8rPVGnyicyF3nnK5YUHU3HmYDYdMYRFJ0WqnhHC5WJaaFWjXLI2VuuuhBW1hvfEKTcOdORzvJy7o2TlplBt5Yx5mJ2zM2uA1FSQ1Ei5FV6dAbGVsnvc27SP2hDXP2t9PRWRMA0782Wqf8A9xksp5ZAWONPljHfbTGzsmw7Qw8NgI5c3LuwLKI2USaWsDfSw3x5JTcOMZhNTmhzlkjERyKSbksAdf4jFaTiSKy52UiYMqAgXRVF3cnYJoLHQ3vitw3iqkIImVY8jSSZhYLEptmf8uY/CNzibkGTLUfDeGK2ZJrG2ojhINr/AA72xJ/RHCLnzLcm4AhbNffq17+uB0XElKiWItHI7gRqwsWY6LdeoO/oMTnikLTgBs8i3Quuq5utm69tNsK5CyYSnp+FORJK7ZyLZpIT02AF7DHEdPwoG9nWxBDmnNh9LsbWOBFfxYMFiebypJaSoVc9z8sMK/O/5n2GCc/FQiStO7GC4VY11LOR8KdWfa42GHckGTLpXh0jl7SyZr5pfdw1yOpJ3v2Ax7SNw8Fmp+dn0RskSqbE66nVQBvbAbg3GsheSSYxpEuWSJdY4wfghW2rzndiPUY7fjMZeREdoSvnlmYeWH90j5mI+XCblegtjlJ4noaV5EVJRlAzlVJJBFswN73vp3wtSf0dZRJDNrcqDEmrE3uSNWuNdcDZvEiPICqyGR10DDRE6SOembcDfA2q4yGCo0rtCj5XnQfiTP0igGwA0u1v9xKQZMbf6SpFRhNHVNH8CMyqAi9TkWw36WOKkPugyNFDOUUFhIkSLY9LHfXrgXUcWRBJJK7ZNBlGtr/Ivd77nocV14uySRyyOUky6U/9XTw9JJj8z21C6XNsNKTGmwg9fRkssNNIW0DqY0Gl7nP99u+O6euplJT3WVZMrZkCIPw/U9j1HTAujrKfKUj5yySsZADbmON+a52RSLgKeh0xZqeOxZX56nKycshfnJ+RDuSdLnpgt3QWyf8ApSkSOnk5EymQ/g5Fj8xGlk0vb97Fio4jTJIY5KGQH9q4XluyrteQkaEnQLfAKGrWGNZZM0lSTy4hHb8KwssEYtY/vOBiWHi0dOJAGzJlDVZ+UzkaqHPmcr+UG19sU7BthSJY3CMtE4UHPmXIGv8ALbS+OzUpMHyUjuSQDnyGx6i5W5HrgbL4gzcoxxtzjqkLGyiP+1mI2HZd8c/8QQuJWbOlPeyFPjll6rF1yk9e2F/oVsNQcQhEgj9ylYL5uXmVUH7wygXPcHBug4+7VFPHUwRRE3VJeq9kB7HCXN4jcMsfLyzOtkCWJVevM0sABud9MTyV+VIkQtIUdXLkXIINzlv8Xa5xDT9jyZrD2VwMtrC1wdjhb8S17KABoW6f97YNUvHIajK0bhgdGIFirdmHfC/4rU5LmxANj0+hxMeTX0Z94iktVSFbaxg5Rsxtt3364CLVNM0bGOORgMuZrsVt8tri1u5vg74guTcWvY2Pa2A/DpVJDLoDdj/eO/647FwQzmrp01zRnVdbObX/ANMAxEoAy9QSQf4YYOKnygLqdRr26k4Xo10GvcD1xSAbeAVp91aK4OUXH0OHLwtUMKenCHUKdOo1/hjOuCyHL9rWw2cLnyxxabL31H88ZyQ0PPGJS9JMF3eNst/prr0+uM64TTs89GOTyshyFuZmU6fFYG5bfDYtZnpalFIDcpt+lx09PXCpwRSaig8kMfJNgwYHNobG3Vr3ue2IjpMCehHlIvs7j62dtcfYp0fEDlbQXzyX/wDzbH2OlMr8bOeIU8oSVOTOZDNnzg6Mt/gv8qje/pbGqVcEEkEfPy8ooubObAHQAX6EnQYyzidI4WaLksZBPzA4lXzi/wAJ82i21HqMaTxOjqqmKOlgQRxSRgTVJYHIlvMgTfmHYNtvrjnkiUV6ii4W0cjSKEWmcLIjlgYnPwkr1Jvow3x9SeD6GoEgGeR0OQyZirodwCmwI6aYGVvhqslDziErUPLHGiswZYYIdEdwTaVt2+pw3cA4AlKr5WaZpX5kk0hs0jnqR0HQAbYiTpcgQUfAUiGRDIVA1DuWF+psdNfTENRQU8LRnkRu8hIjQRpmYgEk3tsAD+mDjF/MCtjtvfAzi/B2llp5TGhaDPZGbKHDqRa/cGxxnbLilewRxhKMIGngllCQmYo9xy475SwU+XMD8o1tiy1DQxy04SjkfnRjI0aHJlI0z/lNu+O24bVCOniV4peWfxEnBZZLknU2Jumlu+LHGeCz1Czxho8ssYQMbh0YEkvcdB8qjBbNcYWV+I8IoIHhWWnUyTvyY8i6nqcxGuXBPnxU9VT0iIytIjtHy1CogUa/U9hgdxnw3JUPTlJWXlkcyTPZ2CrYMg6Nfc9cXW4VLJX0lRdCtPC8bAt52z28w6dMF9ktR1vsCeLqerhSIDiExSRiGYxxAAflJADd/wCGFeu4HCVyuSAGFgbZJB+fKN9ejY1qr4THOoSVRInY62PQi2x9cZdTcPy89mVpBBIV5Q1a19Nfm06YWTOaS2UqrhEcsa52JU3zMrBQLbIV3yN+7pjyGgjaXmW5hCKgS4QKg3C9AFGthvghLwhC6FSwDrmyG1+516fTEUtJHIM/nia4BHpewNvXv1w8jMH/ANC07SMGdmDv5s2mcDVUJ6R30yjEVdQU4Dlxy9RJKt8yhhoBcfEqjYYNPQJblNEylbkS3Fjf77j8uIIKCIxhXQypL5Ga+wHU9vrgy+jAE1TQkD8a5vZXJYtZhqxv8LE6C/THbVdIimPMFVEKva4aM/Qbg9WwNWmCVdQzRu8Ryhc+UEhbaFQd+32x9Nw7LW1D5JTEy/hqSFMh0srXOi7/AMMb4rsqkFxW0UHLe4dkQLDHqoZWPmyNsH13OJOHPAZc8rkyIHVY7ELCCNFU7sxB8zj7YEyxxyxRrPHy12lZbZV10AHp6Xxe8PcOEUyxTgvy1dopRu8ZHlK3/wADiWtBR4nEaFeTlYBYjpbNlR2+KxbW/wC8dcd8baliiSOIIztLzIQuZtNy8y/MR0G2F6LhbtBNDkAaebOrMRZUHe19fQYuS8GaKojqI0aSMKIyDo1wLZvQE7XtisV2FIKw8RolgZs5dHB5klmMplOhLdktf6Yhp6ykVUlAyrHYeZWOVCNbAbFjs2Ay8FYQ1AKnmza2Fwqa6KT8xPppiWoid4JIWjCkoiqb6lxuSfygbDBiuwoOUz00zIUN3UFouYDZSfhZh+W2InqqEpIVBaMurz5b6sp8xAOpUHYbDFFKiZEaPIgj5aqWt5ibWYq3a3Trirw+mMJmWNbwyA8stuMwtYjtgw+hQdn4/Rk581zMxs6xsgZV0VSSPiHXpiR+J0YZi3naOK3lQtymJ+LMNNRpYa4VaThjhIMgRpImYSITcEH5xpYED74tcV4esruyxcqWwMbISoa3zMpHe+uE4KxjPw2WnYiSPyHQZ2XMTHbzRLf4GPffXHmenJWFYcsfmZCfMI33D5fTr3xx4fX8JTVKtzKoWQ3Bc9W21tsMMFbYK4mWKynyEWGnqOl8YvTokCVDw52blZmYKsjA25gG+mwvjueSHLFGqh8jM0ZyhTGCPgFtyO++CdJGCEMYjEJW77Zhf/H74q0jqxf3blK6tbU2A+p3F/TCsRXaWHJcL5mjyFWA6H4s+9v3dsS01WiaWMdiC2guy9UN9ge41xI80IlCWQSEZrm2/be33x7Wfi8iN0V6h5VX8MjRb3LfYd8ABrwdTmzPZ0jdgURho1vmU9bbYscbroWzxOW85Ootdbd74YKhNTY6KCFP0HTtjLvE8bRjOMvnOt9wfUf64rxrJmy0gXxSwS4INtb73Ha/r2wv00oSU6+RrMp7A76ehwQSsLB13uDc/wAhgPSeZbWuVa6+qn4h/rjrQi5xmUiy5st9L+g/ngdEPhFraaffHEsfmsSSOmuox2Hv9Rv9sUgLHC61ozY6rfW/T1GDwqRla0g0+EHr6YWozZhY6XvgypJiG5GfT0P++JYDdwBQ1PLY2LRNmJ1Ci3XtgbwYM9RQi9OeW+VACbspB0AOhbfXBjwkE91qEBAYRsWY7WI/xHbAbg0hM1DeWKyORERGQzLYmw02/e9cZ9jKNKmjabSSD/8AdsfY8pDof77/AOdsfY1s6SzxWnYxSx5EJE/M5nMtmF7ZX00A3A741U+NIKbKkqyZmiBBRCVYAAb7X9MZdxCHyzRhqYqZuYW5liH2s+nwlb2XvbF+q42W/atO/nF4kXyNHaxVT8kg3ufitbGUopnMPg9pVJlF+ZY/D5On8d8RHx+rEilhkna12DDIqqPmbc2HWwOM9SsSwyrUE3bV47Ky/KdLFWGxXrviSHiUSqgYTpIYiHeNTo5PwKb2KkWvifxoLCPG/E9S0bu9XEAy5okhNkltoyX1ZXA1BIs2BfNjdJABVzsSOQ4VgNtVcZt1PUb4qIadeUscckajMszJEWYH5CoJ1G2b9MfS1KsuYe9iZUPLAuqZybZhY6q63v1Xvi6QiafiRQykJUXuvIU3Chbee5zXJLbHDHwfxDUKYkp6xJ3KMzRS6KuUXZcxsRlHXXXC0GgRww98DLGVOdSQrkAgC5sELXud8eZ4XEavHMGYqJjy8unzZDe9u198DSYx5pfGdFULHLUQyGRFIV1uRY721F/uMdp4j4cPKsMtiCC2vXe+t7EYRp60ZTyY5c11VM6ZUUfMWN+2198erUoDPdJyQQIsq3zGxvm10XNb7YzwQWaVwXxDSPPanjlWUIEzEMFyi+Vbm4v264+q/DbmaSeKbks4tkC3Bb8x+uEfw/xiX3qBIxLyyAHVxlDN81h2HRvrjXAnQHUdcZTjix1aFOo8BtmDtVPzNNVUCx66dccTeCM1lmqnbqAoAL9rdvXphg4vxFYlUsczM2VEvqx/l3xHSQEh5nYF/m6DToo/KOw3xIsELkXgZ5B5qpymoygbHrY9dOuJafwCEUBKiQIDqu9xhiitImYgxwhs2pys5+nyrfoNTiCMPIcxHLjB8oBs0hHVuyjtgHghePgCNQwads7ahyAb/UY9XwMjsWaaUsNAxtt2thoihDFcoBvv3Pr/AL4uR02UG/mba/Uj6f64LaFghRHs5hKKJJJH1LWAAHpp39cfSeAozo8s2XYDTydxfqD2GGqNNDe/bU7ffErLtmPqSTsO5wrY1BCbN4AjXKYeYBfzLnAsOmtjjmp8A2z5EcMR5pOdufVcuHGCdZASpBW5W4PxW3I/nj6RNLnzAggdL/8AffBbHghSHgZAgd4nL6AjnXAXqwOXr+W2Pv8AgGKyry8+u8knQ7HRdxhrkhuEsSL2BF9NOuPpw3OK2BQKpB+u+HYsEKf/AAJGZWQxHJ6y9B1tl69sdnwbRl1UMwH5Q2n300Awx18GYKikCxu99SR0FxsMeLEFViVGY6WAtmH+gwWwxQq0vg+CR5PIYY1ulifxXI+cnYLbYC98Fo/BVJa5jNzazZtQP5emCYQkg2B7v0HZU+nUnH0s1gwAuRvrYD1Y9vpgsMUDKfwTSKRmiLlerMTcH06EY6fwDQ58/Iuc3VmIX7X6+uCVI9o87kDsALkjuPr2xPFIM2ZjlJHwDXL6uf8ATA2GKB//AANRMcxhHlB+YgH6jH0ngWiZADAoXoRcN9L9sG45hmFtrdOuJX31wWPFACLwdSFbe7IATe+unS2+PqHwtTwENFEqupIDDU6/XBeJiRY9/v8AU49VFUglgNbamwPp9fTCCkU3hvYEWGu2Mt8ccLdXzghsmh72P8sa8G1PUA/TCz4p4a8l2iW4A81t/uD0xcHTBoxMIASR/wCMRCly3scpzeU979D2wz8T4AynRMtxsBpik3CyqWYZ765UUlrdCPTHXZAvhRICVHmXRl6r/MYjKWuPzf8Ad8MC8OcMrLA5J0J6BepJ627Y94lSKDljVpAxGYkfCO5/L9NcVYC1HGdbddR9sFaWpuoDmxvoe/p/5xwOEjzBM5QG6ki2U9cpx7HwaaRrIhu2wGt/U9sDA0bw1Sx+5VBzKbxtmYa5BbqOpwu8IZmnoA8nlUnlXiy5kIO5ufKCMNXh7gXuvDajPmDTK2bTzKoB/XthV4Yx5lFnkqCLkwK4QAgg7kKDl02xl2MHUfwnb43/AM7Y+x3SRtlPl+Z/8zY+xodFon4wpaOeNJYDE02a7Z7h7gWPQ6aW++Grj3E6eZsvvccYRUWTLAbvJYaNIBttYYXazhFSx5YeIoJA4LAkgjW+2ptpixxTg0wd4laMozrMCym+bTU9za+M7RhR1O8ISaNa5UDAJKeQ5I6hQbaH1xFKqJG0Jr4+UpDGL3djlNtCGt5GO5tviDiFBOxmjQxctpFkGcHMGHW4GvX9Md8Q4VOwqFUwlJArkuDmzDrcDBf0RZdQqtG1dEpEfLY8lw/LbzWYqLE9mOPUhWLyf0jEOVGwVWp2blxyDUXt2Fx2xX4rwuf8cKYmjmRC2cHNcAdQOnTHdXwqZxMoaJlmiUPnU38u1rbWtguvYE9ZQxFI6ebiQ5SojcrksbqLlWdrX6k4mq7cws3E4c7opFqdjZFHlO29vtipxugnBkyGF0mp0jkEgN/KNMpA0sRj6o4fMtsnJYS04ikzqQdB8tr2sdsK/oyzG1niPv0JzISoaBjmQ9WFtR9cV6ehp0UAVUZV7upWNgLHc23Av3xHNTSpyiDEx925Lhl67eUjYYhSmnjjiMbRXEJhkDLpZui9RhX9AYfD/FKenPnqI5lfzRWiIcW0PnAuU9Dhhk8f01ows4bmE2Aja9hve2wGEKm4XNHHTFHjBRGjby7qdxffXE3DeHSwe7mJ4w8ecEFLrlYnQDvbQk4hpNj4Hrg9XFM8k3MheQtlQucmSMdI0Oo9W3OKq8dYl7gNGGyRyjUvr0XpY/M2Eim4VlppKd1jLCV2EoBLKG2Vb9AddcW56HmGaYBYyY1hBW94zp5o+xb5u4JwsFYWOM3iEiYh41kCm2bOpuSLAn5Rb0xT4pXMzRwLMksSay5SBe+uTMPiPqMKsfCwpgBRGFKjBhqBLmBGZh+YEgj6Yrrwo+RJkilCQGMnzLmzHSQ2/rVFgD6YrCIWxxp+IR5pAmhYZXYONANAunTpYYupxgqX8rIAoRF5gJC9h2J772wnpRMpi8sRECkE+a7hk5evr81++Ksvh8yxQQrlj5JDBgSS4BzHPtc9MLGIWzQZOKozCHMjNYlFDjlKFF7k7sb9+uI6TjgnYiZo0U3zkstmt1I3I7LhI4lQNOJ0XlosziUHKS0ZW11Q9Fa2o9cdcUoRPmaSKC0q5YggKtCBa7BhqzEjc98LCIZMdYfFTLEmb3cfkRHCZVvZc2bS5GuXpixN4x0IKKANNXXX1HphIp4n5rSMkEgkKnI6khCgC5k7M1rk4p/0MQlOhfWCQurdWJPzdwNvph4KxWP58ZWGfIhtsvMW5voMvc/oBgnHx+MsxaWGMZFNi6mza3H73TGW1/CpZI54/wABfeGGXKpAiAN2Cjs+l8WI4SJYpRHAOSSuXJpmKhAB2jGXNl6knBigs0o10Cf/AFMAJu186kn1P8sR09bCS4NXFmOtyy7el9BjMeH8H5C+cRyyJUicTMtmz9VI25Z/LiJvDKzU/JFoxHKZVIuSGJue1x0F9sGCCzTv6TgvZKyG+wzEEfw6fXHr8agPlatgBIte6i/pbrhHqqSWZam7RqkuUKqxgGFhpdG3IPUG2+O1oGHJYiI+6km+TV7qV8x9QT+mDBDsco+L0xNhWQgNoAGU3I3I/nsMdf09SLGuatp7ZrBiVt9PU36YQ6PgGVFjBVYxA0Qyr51VmL3VzqGzE37jTHdFwBoqZadJEIDPIrNCptn3GW9tOnY4MYisfI/E1ILE18dzpqV6f5RgZxD2jUsckaRzNUO7ZQIsvXtfe/phbbgjM1T51CVKgSryxpb8mvlv1xFUeGBMKUvOwMC5IpFjUOoXUXObW3TAoxCw7/zRQZz7rUMY5RDlulyx/TTtgbVeLI396mdKlWSVI+WAjAFiAMqsLcwHdumB1V4YYhmkqpGkmkD5wiixGl7X1JAFziw/hIssnMqpHknZSH5agqU0vbNqTbU4rGIFnifi2MvIXFeHgKLlDIWzHb0v1xJxDxkru2dKhPdFAK5xnZ3OhJ2LDsdr4HSeGDIz86qleSTKOZkUEFdj8Wp9Tj7/AIXzGTm1Urs4WMtkXTLs3xanW2uG0hF+o8YAPMs0dRmgQMQWQsSx0UdL9b4rv4hhVpQ0VRGYYhK4LoSc2y36HrfEJ8N3WVpKmWUlRCCyL5QDcHfUi/XEg8KqFcyVU8hEQiBKrcLuDvqR64LihkNZXQkypLFPGyQ+8MeYpJW4yqAPKD1B9MRGrp2YiWCoDiHni7p8PS5HVv8ATBOi8LILs9VPJaEwpmRfKrEG/wAWpBtbFmPwdCAOZVVUnLiKLmC7NbfXoRoMPJBQF98p+YqmkmjzQ89vxVby/XYXxPRcbQTxn3Z6dnhM4yyKbIo0y/lLWt9cEYvBcUeUvV1UoSMqiuFsA2/zfpiKn8JxR8otU1MmRHyKwWwzgg/NfrcDBaEUo/FJfIHglUVEMhF5g3ksdT+90wB4dCQaQv7wsbNniDlCANQSbbDbT6YOJ4TRGh/9TUSjzFUkAyjMCDsf0xG3h6OPk/jTuVbOquQUBOh0v2wKS9Doo0LeT/5P/mbH2PKE2T/5N/mOPMb2Sf/Z"/>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0" name="AutoShape 16" descr="data:image/jpeg;base64,/9j/4AAQSkZJRgABAQAAAQABAAD/2wCEAAkGBhQSERMUExQWFRUWGB0YGBgYGR0bIBwfHx8cGyIgHx8fHiYgHyEjGxwaIi8gIycpLS0sHR8xNTAqNSYrLCkBCQoKDgwOGg8PGiwkHBwsLCkpLCwsLCwpKSwsKSksLCksKSkpLCwsLCwpKSwsLCkpLCwsKSwpLCwpLCksLCwpLP/AABEIAI4BYwMBIgACEQEDEQH/xAAbAAACAwEBAQAAAAAAAAAAAAAFBgMEBwIBAP/EAEUQAAIBAgQEAwYDBAgFAwUAAAECAwQRABIhMQUTQVEGImEHFDJCcYEjUqEzYpHRFUNTcrGyweEWF3Pw8SQ0gkRjkqLC/8QAGAEAAwEBAAAAAAAAAAAAAAAAAAECAwT/xAAiEQACAgICAwADAQAAAAAAAAAAAQIREiExUQNBYRMycSL/2gAMAwEAAhEDEQA/AG6X2iFGYMRZSyk6eYg2zL1y9ycCuJ+1CojKrltI4LZLD8NOhkJ6t0Aws8W4+okLBUnlWQnlqTy1HaQkat3C6HAJqlXlLzLzlLcx0Zst+yqf3el9MZKIzQqT2sTHMuXzBc4LADN6C2mJl9qNQXgHKCiZWZSegXcn+WM8oOZUTxLGsfMdiVTNcKnXM3e3bD/RezBbxkzTtkJIjLXVSdwPTClS9gdU/tSqZGgvEsYmDFbkHRb6nsdNscwe1OqbkXhQCdmAa+ihb3J7bbY5i9m8EMseerkIViyJI4szkW8vc9LDFVPAlGrA+/sQr5sjyAoGGm+3W1r9cGSAvQe0+qb3cmEKlRI0SMbaZd2Pb6HHEvtUqvI3JUI0pivv8JsSe3fE1D7M4Cyt71ISj8wxiQFc3S67jQnTEH/KyPmFjVThc/MMZIy5hqBbthZoCRvadVBVk5QyPLyQex/Me2muK83tOq1FwgYCbk3sNSeoPQepxHJ7OI7h+fNYsHK5vLmBuBb0xXrfAkGcNJPUosmaViD+GFj8xZ/yAdAdTgyi/Yy1V+1CsVXdUBRZRF01Y/4DfX0x1Ve1KqjEhyBljdUzaC5b09O+AUnhuCblsjVLPVteGHNkDIpF53HyRi1xfU4K8T9nUbszc+bzkZwp8rEdh0GHklyIsVXtSqkWZgisIiqjTVi3b09cd1ftRq05zCNGWILc9y3p6HS+BNX4NpneVmqJwhshyHR5P7NB1/eI2xen9nULuS88yZlCZFbRtNb6duuFlHsRbf2o1QjncRoRCqk66kt0UDe3XEdX7VapVkIjRhHGrlr75tbADttiOX2ZQvZudOl1y+VtLbfc4jrPZvAzKFmnGgTytuALbd7YFOPYyVvavV5WIiT8OMO2t736ADe3pjhvarWHMAieVA7ntfoo64qyeziLNYTzoAMi5WG1ra+px5J7PYI1aRppkjiS7lTqVG5A720wZREW19qtSGRSoLshkK3RVCjazMQCx7DE/wDzZnJA5IBIJy82L9Dm/TADhfifhvJWNldMuiGVb3F9Nr6nU4Pe/wDCiVIkgJsPlP8ALfA216Yzg+1ipaw5aJcaFpYz9tG0J9cQxe1mp+ZUGoBvJHp/A4NVNNRMjOi07AflIJ/he+KVZRU5VCiIrNshW1wfm/2xGf8ASqKw9rdSNWSMKx8pMsZB9NGuDiyPaxNlJMQ+K2XmRXHrq1iD3xXThaDN+HHe9vhGg9P54+p44LsGgiYjTUaL9T29cXZJdg9qcjlLIPObDzRaHs3m39RiuntUqZDHyVR88his9lKuN7kaFf3hpgVxDxhwiEFDTrUSf/aXKv3YkX+18LnGPGdDKqqlFNEF3EcoB+xtoPTFK36AeU9qFU1rRIGabkBS1tQPiN9h0xx/zRqzmURJn5vJW5sC3U67Ad8Z4vH6IqYzT1ZzPnZucMxNrb20GCdLxPhUiFJpayFpGBLSHNYgW+Jb2FvTpgquwHI+1KrGe8SZkmEFjexY7nuFHfEU/tWq05itFFnjkEW5sxPXvYd9sfH2fUvLyGqk/HyyI5cFnAACleuW1tbYjq/ZzSxxPnqZgHIXO7jNddgv2xOcQJ6n2p1cRqA8UZaJlS1yAxbqOth3x3U+1CqjMqvEhaLJex8rF+gPW3cYHD2eU4SUtPKQwALM+wGxB/S2J4vZ1ThCObUHmIB521AG1tNMGcQLVV7S6qNqhWjW8Kq3l1DZtgp66dRjqq9pNXGZlaNLxxrILG4bNsAev1GIU9m0Ch/x5yWTJ5mBIG+h749pPZpToP2s7EpkuWuVU6+Xsb9Tgzj2B1U+0urRpFaJVKQiUEG4bNawB6/bbHL+0mrRmR418sHODDZr2so77m/a2PKf2dQR6c2dgyFPM97KTey9tbG+O6L2cU6k2kqGJQxnM17IbXy6abDXBnHsD5faVVqyLJGgzxc24On92/5sSP7TasOqmKNQ0RlUjXRRsb/MToR0xHT+y2njueZMciN8b6BSNSe2mIKD2c0oKskk7+U2zNpZhY2HqOuDNAXIPadV3iDxRgSRNLmGwCg6H1JsLbi+PKf2o1TGnzwxqJ1ZgQb5At/iv1209cVYPZxBGytHJMxXNZWfMAGBDG1tzfHsHs2p43VhLUNY3VWa41FjpgzXYFse06rtAfd4xzjZfNe1jYlj001tvivWe2ORXdRTxsqsVDFsoYjQ2vsL9cVpvAMcSBopZWZSXCSPmUE7EC3TCPT1nL5kbpE4cZJlkuGFje6N0vvi074EaHQ+0Rp1DSUkFgSsgO6H5ST1DdLYtcH4zTVM3Legp8t2s4F72F7AZdx16Yzamq+S+dQr+XJkc+V17W3JHQ9MNHg3iMb1caxeRsrBopd9VNyjbFfTfBK0Mij4FGblZWClmsATYC50H0x7ilwzSO2ujOP4Mwx9jUQJkVY6pjPE5QSs4UHJmv8AOpsQ1uxx14fgaapTMvNLSMzWF0QW8oNtCRvYYsTykIr2zI8/Ls8hIA7sCbKp9BrjSasJwykV4admiv52jAvFcayBSPMFOuMXL0hlbhtNSUM8McoR6ydsqrCguNzmYXsotbT9MVqqq4lWxzwxryj5luLxiF0YgEyfOHUAkAdcS8F4XEIUetWOSVpfeITCTzaogXSUrfOpsbZLgDW+KnHvaY6syJkeTNqFP4cI7OfnkHULoDia39AMzeFgJad2nvFSgNDCFFkktZyXOrAm5A6YHr4WpTTxU3vDCOOTm3smZnvmAY9QG19bYznifiSapc55nla97KciA/QWF/rgXWcSyNqBff4rm/X/AM4eD7EbBUeFpF58sTxyVk7BkklvGI7DLmAXRmtt9BiTh1VUpI0U72iC2iE9ubKy6vJmFgqX2B1xmXC/FM8dmhle35HOdfsGvb/42w7cH8ZGpRo3jErFCJKU2vMOrQt1IG8Z1xMotIaG7h3EYaqJmhfmKhykr0bqNd/qMB/ENOZs0MgYUcJWSqcDWocapBGOq3tmPewwN4hUrTiGto2V4oE5QiuUWPNr+Kb2Fr2sBfDpRVTSU6y5SjGxKNupPb07HGX6bQxNo6mVJqiongZpXC81VF+Wn9TSQgfE5+KRtl9cXa3jrRpE0oBdwWqjGrZIU2CDq0h+EdyCdMMrgrqCQb2B+u9+2KvF+PQwGITOV5h8hAzXI66du5wZ36BqhVhrHjlaaaB7xoBkRb+7q/7OCEfPUSXBkkPw3IxfXj8iEq6DPEM9WUUssSt8EEf9pOxIFxYC5PTAyXx1NkIRVhcSkh3N7p0uu4ZhisPHtRzcwkiCW0QL5Ub819yT64u79EZIOp4ikjQc6HKVb8RV1OZ9Y6aL+0mOhdhouKvEKmoeIpNE1kYCYQXBlkY3Wnjf5UQW5s31AwM4f4kl5kM0gSeZWKZwbCKM78qP+0PVzqRths4d4ijljkC50yvkIk0PceU98DdcIE0yCfirxuEYRlwBJLkU8uCIDzEnd3axVANWOptghwySSWMtNAI1muFibVhERtL++w1yjbF2mzZNCBfU9x2P8sSghr6n7b+pxk5FpGE+M/CD8OmsMzUrfsZTqB+4x6EdL74G0yM17AEGwbQfxxqni/xMy54UVXQ+U5wGVvqNiRhIHhtyzCKB1ZQCyIbeux79hjrhJtbJYIHDmB0Qix3GmnpbFoeIamLMGOcG2jDUAbZT0x1NKynVpo2G6P0+xF8RTVGeNWuM9ypC9bfMPTvigC/C/G6zkK7cs9FbQE/X+eK3jDjkghETGxJ1y2F16KT1GAg8NSTSKvkVWFzIx6dbL1b0xwYY5ZXS5WKBSsIY3JbqT9f0wJKwAgG+nT9MdFbAE4ky3AA1O3oPr9cF/D3DObVRiwKx+dlPS22vXXpigGrwd7LllhWeuMihz+FDGwBt+Z21Iv0GHrhnguip7tHSREnQ8y8m3oTb9MV+C3z5dLHp2+vr64PCS246/fHJOcr5KRUpqFYS7oFaV9WZxb6Kg+RFGyrbEpgRfxHtdUOaRhdYxuSFN9baX3xckGZ7ixNtcKXEPaALotPkfUiQSArbL2PUg4hNsG0jmRpZDFLyX5WYvTQOLaD4qio26X5cXcjF1vEMiayQFXfzRqT5vNoiEbmVzc5QAEUanCVVcWklQrJLNOjycw+bJZhtYjzWHQXxXasczGZmdpvgEhkOZRaxUa7kaE410yMx/l4zOg/9sHZbRG18pnbUgH+xiB80nU3Axak446K2SAyNmEMTWIWWQ/Ex/LAnVutsZ7S8XkiWJFlmiija6qGzA9w3UrfcYaOF+OHFxVDOXkCxtCvkQHo3a3c4l/wakmG3rHp1ijuaqsfMEGXKrHq56JCnrqcUac1jWZibFisQOi32aeXrYbRxDe1zvhlS6kgMCettftcYlanb73vb+WIUvhQDi4SZo1BqJsi+UB1sz2NyX7hjc20GIZeJyS1UcUWYQqT7zKFyi6i4hQ9SethYbYNJWRZsvNTOxKL5wczDUoDtmHbfEC1f4YJYZblR6egHfDv4ISE4jUqitMZFKErIFX9ozMD01VEUZRbVmI2w08Elkm5ksxCyXyrTrtAoGzHrI17nttjs8agRspmUPHqSdMoPfufXFjmK+R0swfW4Oh9dOv1w3LXAHNRpmI0sLbYX+J8GObmRhbZWzplBLEjS5IuBg3NIHzXF7H6Y5hS17m1xphRlQzJOG1jU7qWUL5GSRHGtj1jJBsSNDbvgx4NoD7zG3LYRKpCs3c3sFvqeuuGbxXEqRtLIgd0UhNALXwJ8P3FdToyXzRmS/NZhtsgJNj0NtsdGVoQI4dXKEtY6M/8AmbHmKVD8B6ed9O3nbTHuNTb8cT2ohjEZmEMRvMEtmIsbizP0+nrjXPFdQsdEhcBhGY3ZXbKNLEA27m1uh2xklasWVpuXSljUZGG1huCRm3+2+NG8TV8clTTx/hMIo2edTmz5VXMdxlKg2trucYyW0YoV/FviOQFlVm94nXNM40METfDAhHwlhqx7Wwiz1YiKAouVRfJvnY7C3p1OLTVZmd5T/WMX1PTp/BQMCuJMRLmNwNBm9PUY0SEM3hrwL7yuarYorHMETS/8hg1xD2d0CrZGcE+tyP49MVuBceywmQhikYN16k9Ntr4Hr43qXcI0MRViB5QbqD0JtvbriHk3oAdxSgFOyMjXjVrMD/AWOLMl9CLqynMrDRlYbMD3GK3iuukEk0DxIiKAAdb9wQcTUgYxR5z5soJ9e36Yv0A38O4/+GasFRIE5VWhBKK7aJUhR+b5vXD54W4DDCjSIRJJKq86fmFxIRre5Olu3TGVeGa8QVCOdUf8GXS/kfQN28p1w/eBmaKKppHtemkIQLoGUm979fttjn8i1opMueLPEbU4VYGRqhiPwnubp1e3YeuM7kqLElWIBYkuT5nJ1OXsNemCHiStMk0x5nNEdo4zlyGO+6d2H72OOGyOjHIITmZUImXMoW/Ts3rjNUjKTtlP+j2UKSuXPfKW1LDffqcd0XB5JmyoCxGrE6BRa92Y6Aehww+1qm5TUASyDmMRk01tvi74k4aP6DeISCPRWZ2uA5vchiBe7bDpe2KT4+ix2KVdwd40WRlDRu1llRgyk30GdScpv3xE62bO97o4Ik+aNhtf8wvh19l1JC1NJEGWSOSxkhI1juLEPfTW2lsI0enOjJzCKZ4la9yUBNrn0Gn2wIGq2P8A4U480oySsTUC5ey2WxPlsdtumDI4hHqrEjoSOxxnfhtjzYQDJqGBEZ3y7GQflX02wVq63I/mLemljiVC2aRloi8XcEIY5XDdlBF8vf64WuDNTRzo1UkrIhupU3KsNiRvb6YOcZqQpR2PxdSf0+uAdZDJJKzR+VNB5tCTvft9r46I8UMc6pkq1vVtFVQkjLyv2ifUjzC3bAjxLTcPakKQrEoj8oyEhoz0L/NYnfC/Nw2ois5yA7lRYsD3JB1vihZpSVdCTY6hraH16j0w1H6IDx1ZVBIBfMQgO+S2hYfW+K8kQVpEJuCbiwO/e/THdRSKlhGxYA2dWFireh2IxXMps7XIykAqemNQJ6Wmklk5ca5nHnyghSe9r7nD14WoYYMxqPNJIdAhsI1ttfqcJdFw+TOrB2RxqLXFx1seoPpg7VcPnkIeNHUn+rN9bfkJ6+htiZb0A+0HitUOSOnGTMALXLH1PfDHVpdgRsRfGK0PiImQHUdLHTUf4HGkcA8WGW4kQLy1BBU/F0sb/wAb4wn462irKnjTiRNoPhuBJzUezLl3VgNr+uFyGjkqWUQxF2VSwXflpsT6knFzxDFaoqdI7sEJ5Zv5e79m9MeU9MrOoNwM66gkfTbXE8GMnsg4tw00xh5u02gO2UjuO2LdNwJTBLVTOIqVNS6jM0v7sY/vdTgr7YQA1AWFhnZX9bj/AF7YIeKWhfgTsAssCRrlCnLlbNbcbFTuOt8F8DxVsWaLgXvFM1TS80hL54pABILdUK6NprbA6ll+F0syst7DaQdQw/N6dMO3sumRllyR5HCpzZMxsxA3C7LpvbfCVTOjPUGP9n7y5j06Em+nY4OxNKkxr8DcSETrTK0awkFoiwOeV23TXQ5cHfE/FKmGLJSwySTOCEkWxVD1L31FhsOpwm8BnKzUlpFjZnYBmXOCuvlA+Qno3TGjwKxawzAdbdLYh6dmkHoTODcHUz0caxSxwUqtOTKgHMqDoXcg3HoP5Yl8YVoipC0jFQ0gXMnS/b1O2GyfUNre4011OAPiOJWpJYmYB3XydfN0FugPfpisrkiqF9lyxNdYQhGeRJWN7/KqnrffHnsxkUw1mTRVm+G973HT6HTTAfxTTs0UdgA5AzqdSCBby/fBj2YVq8hoWjImR7X6ODs31HbGsv1YhwdCct20A17/AHx2sd2BsAo2a+/8sRtEb66npY/44klhKrtb0HX/AGxzF0DvF8g90nOXMVTTNsxP+mErw1RpHxCiQJEwlUtmQ6jTVV6gjrhz8VyhaKc2zEJazDQ3PXCf4X5SV9EIxBIHBN4hZs+U3UC5tbqTvjeH6kvkC0i6N/1JP87Y9x9SbNp/WSf52x9jpOk7r51yZrU4fnWYEa5SdGI79MNPjmd4vfCT5Giijj2v57ZiDa+wsRhXr6tBqXi5nNAdGiS4QnRh5bk3sPTfBDxrM7e95mDGGSFbDa2U7em2M/aOQV1Q3Atptp6Y6elEllIF739WA7fTERbU98eywKy+Y2U637ffcYsC5wHiRp2kXdb3uNj9fphioqy5eWODM+XzsgAsvUi+hc9BhLjVqdoxKGCsmaMnZ1OzDocX6TiGdwCSLABd8o+qjc+uE0Bc4z4hjqTGEjYSKOW3NAW46XHcYjKW0v0t/wCMDK24lR2fmKWsCARr9zgy6ebqR0GCqArzDyPpby6W9NcaZ4ViHvNRMQA0sEXLJbW3zeXYDTfrjPJIfwzfUEHD54akK1lNEw8vuKnVdj/e7/u4y8nA0UfFvDyk5cl2WVdTlASIj4QD6+uBFLUQo0hnlaDKAbZc4LD5SNxfSx9caPxegjmi5c7Dlk3KlspNvprbCFxbgxQF1/FjMmWPlqWdRsAb/EBjCO9MiS3aLPinxXRcQEQlMsIhUSKVS5L2ty/QHvirT+Jubw56WsD8pxZZUGZ4mvdcy6ZluNx/vgcE87J5S40YfCy+jA6A+mOSjA3sbA2uGH6en+GL4Itl7hPi9KGlaOkDz1coIeZlyIvQEA3JIH64EcPpTHFlBJdjm13Zju3oMWpjl+JlS9rG5cm+gAt+gOC1L4Tmcyq9qTLls8/9Z1IBHwi2HYtsn8H8LzSq9mMSAiOVWH7TZgQNxbvho8VU8a08kziQsgAXImY6/uj/AB6Yp0U9HCciVkUWa5KJly39PLhkoapWj/CqllFrBri/6WxDbuzeK0ZLxXjiyPEQrosYARMjHKTozMSNSf0wb4UsUakiRGex+CW4165Hj+LvrjQ+JQysBZugtsb/AOxwq8b4JIxciNyhXM+RY1K23VZCubXfKNcXmnodC1VVjK8YVVyE2zPYmQnotrajrhbrqwGdkGXMpys8V7Duba2A3OuGym4MZGeSOKYqrctFdAAFt5mRzozHX1wJpOCuBInuUxXOcrxtrY75x8xP8Mapki1PSqto4hzne+d49pFPbNs3bE1VQQKhWz57jKUTMEUa5ZTfzSE9tsOdN4VYiyQtFdbiR9dOtgLWHqcVpfBcsKsr08kyZy8ciThG1AsHT4SPW18VkgA3C/FsEahKlJSD1VQeWw+FkPQ33XbFmu8evLHy4I2eR9DKSBZvzRqNmtuMXv8AhWpkpwJKPMiEs3IIzt+7b/8AoY5ofB0srZ/czCoAJKDIVH5QNix6sQTha5AXvDng2eRw7QyEBvNcZbk/MfQY0al8JmOS6MDFYXY9T1GDtDSusQuGFh8LuBl+rHfHL1ZS+aWjS/R5C302OMpTk2Ohe8Y8KYH3lQixotnREJeQnS+m9sAaTiLUyyEQx1GcBULkgA9wflYHod7Y0anrGyjLJSu3QJIR/C53wJ4h4BLrI0B5UryLJKshLo3fQG1+oIxPHJEo9CjJ4pqGFp4KecomVM52c7vfXW2lv8MUuEcRmghZAyOHBWaCQXjkB3NhYq3qME6vwtURmf8AAkEcRvzIzdZFPVENybdR0xTj4XIZIktLnmGaIGPVwOp+g74ZOyP+mKj3f3SLl00Gobl3LMD0LnW2PKKmsipH5Qos79ADva/xMcWqPgE0qs8cLyBX5bLIeWb9Wy7so6m+uGvh/gmMMTVSpMnlMYF4hGRrca6698JsMWyHwlwxs7StmhuOWIXQar0kv0J9MV/E/GKiOo5akoEIIYH4l9R69cPDIWNiTqLp9upIwqePKK3JkuNQUc7ajUYUXb2apUiXh/jSKcMpAhkj1cWuMltWX69sfcNkWdBMYyuUtyb/ABGPufr2xn3EYrqHGgdSl77HoPXDb4PrZZaSnDlSIgyP0LAbH7bY0lCtoEzqZ45lLkoApIN9we1t74XOIL8XJEwc/spAtsp6m3XBjxI2WQ1JBckAmNUFwB82g8w+u2EviHioysCDNGt7XDHf6DYYcVYMdaHxqyxKZaOSQqMrSROLsdrhLElu4w1RTXW9iLqGVW0OutiOhHUYx2CtCnPGSkm/MVm0I6kXtjVOD1DTwRSOQXKg+XW564jyRS4KTIvE9YFoagqQXyadbm40I7DCd4arENfQrHJG6yfH5MhDBTdScoyj1vrhv8SKyUsxUebIbafCcJ3huuU1lIEZmUkB1ZAAWsdzbRex64uH6kvkFUmzf9STb++2PsF6JPK2g/aSf52x9jejT8hQn4oFZWM15BOAVMfwrfYdzf8ATXBjxPTvl4lESxyKk8TEWJQlbqD8yj9MCq7ib2I5kwlFRZlKMQI72IXy7339MM/F+JOaowTIOSo5ZI1IjkFha3UMRpjNmRmKtf8AxxDVVF1Kq1ujH07ffHFbC8bSQvdTE5QjY2G1/qLYqyxjQDQY0Ae/AvF4KiL+ja5A8ZJNK7GxjJ3UNuD1HTFHxr4K/o7lETGRZGIVGUiQ5d2P7o9N8K0rXA1369QRsfS2HuDh78ZhjkWYmrpkEUsUh0CX/ax21vtfEtUwErh8kYlR3Jy322F+l+ww4BQxFtDvvpjqt9kUvIlkFQkrjRFAPnI7nobbYUeG8dljWx1VfKwPxL3/APGDT4AaqyRVQgeYmy2G92Nv+xh+4LSseJTSBWy08KQpe+TMRqV6Zu+M78NSCWqRtTHTj3mS3zBfgX0LNbGieDOIStfP+zJaVw/x5jsoXoB+brjLycDQalDof/TwrI50aR2si9x+Zz6LgbxaWrhR5nqJGCAWhpKdMxvvbOL2Hri/Vys4Od5IIgf6v9o31I1VewUEnEfCooQjlYeVnDBTMbudPjZSbi/qAcZRBifwnxdS1fNhSOpqg4zT5oIlJA/My9b6C+OuF+JKORhInDqgvTAqQEUKv7hB0d7d8L3siciWs88Z86XGgY+f4xci6jqMMHhOciqqlMqOjcQkBNvwx5G1OttdLa6Y2cUIn4B45oZhLBS0kykM0xgAXM9viy3PxDfKMT0HjemkiklhoKh41azFo1YseoXqSvXthFHApGp4Kykdfe4HmdxGR5lR75ltuQNwd1w1+B6iSSjWV3jUyrUuGIAjjJJvcXAve5++BxSAmHtPjkhmmgEsEEOXPJHTozAsbBfN5ATj6H2jwFihhrJXZM6xvTx3ZLZs2nSwJvhQ9nlIs9DNBLkeN6pLgvlKm3xG2pU7fXBF6MReIYqfmRmNYeUFDiwQxt+HmOzdNddcNxXAw/V+02majzotXSpKcgqEQMFZbEqoJspI7Ypr4xijekFQ/ETc5olZQnOV9BnIIuoOvfX1wB9ofC0peF0qQugheZpOVmu+axF7nWw2OnbBPinFo6dqP3vl10skaGKVFQZNgB8XQ/Npe2BRQHfG/FCwSTpNLXjmseXlVOXroBGD+Xod764rycaWOaOmqZK+lbKukuUiS5BAe2tyba9rjFP2osFagUTrdXbOjlS8bZxdmIPw9gbbY98dTZuLcPEcyuAY7BbSZbsLnyk5gdwO2GloQ9QcE57lmqZWUyCUoFyWZR+zuN4ra5PTC5SeIVEtVJSPWVJiF5ZFjjEaITdlWN9TtYG1wBfGh8JVrkLb9o6qLi6m2t/tjD6PhiPLXS0tY9NJCWYpKyqXFyG8waza9LHcYiO2xjBxLxNDKRVKK5VqiYoFikXyOpAOhNiW6DpiJuPpdlccTf3VzJUpmUEAG3nN9gdLY78FqK+CF6sBjHNkjkYZVRR5rm1gddS38cDvDzhuJcTR5knEiuCAQFn8w216b6XxoIcuJePKQUsdVPRzNHKbRhmVm00zanKNtsfcY8XQUjRZoJ0M4tGBHC6nYg2PXzDCj4moUl96ghaOWloIRyssqoEkcgsdTeXZh9bYteEKiOupKcVLQvLTvy0aR7GNBYgsL3yj83pY4jBLY7Ch9oMREqyUDTNT+abNBCuQXtcgaXv2xfl9p0MKwv7nVRJUDNAY5FYPY5SMpNhY6ZcJvhasD1/EhLLFKJFYFSfLN5t16nLuLb469o4WKbh0KVMaJGLhY7fgZmBzGxvc72PbDxV0BoVR7VslStI9HPHUNbLeSMgXF73BtjriPtCQTLSRwzzVTgl4kVQQQL2LPpa2txhP4n4m5VZHTPy6ySQgiqJUOA1rDykgADpfXFHxFRRTcYWM1T0koQASswKAgXHmzAqD2OJUFYDhwr2hNWO6Q86IxWV+bHE1iTawG+hwfkqKhbCSCCrWxzKnkl+oRrI/90a4yzwtxmeV6lJ5uekBzBxorkG2rgarbW2NcfmuSYqiEy2V+VIoykW6G+fL+8AcRNUxol4YkSsrQFljcfAb79ip1jYflxD4loubSyKFBdPxQe1uw+mCMbG6sVAJ1YDWx669R2OIqmVVYgr5WH8QcZXsoy8RcyJ7jS4N7bXw18I4KsSKACt7sw6P2+lvTfAIxpG0kWYFblSL6gNt97WxapvEZR1p6jIhVAA7tYlRoNO5x0O2Qd+KOGsUDhsn12AHS474zGKuWOcl9YnGVyovlufiH0xpfEvF0caPHApqHIsToFRep83xHGV1cxGZcy2kuSBqB1tfue2K8afsGF+IypJIsEDLIugaUCwcDX7Y03w0UNJAcpsLjS5uL20tv9sJHhzh0cVGJQM0siNmZtxvoOww9eBZW9xprAbHTtrifJwCJ/FsbimlyN8UZtYEn/Y+mEjw/Pmq6IhZyoNpBIGAzWsDmO6m+g9MaF4nLPR1GlnKEKeoOM94ExNVRZY5I7EK+ZlKE/m0JJzbW6Ynx8DZ1RjRv+pJ/nbH2PqTZv8AqSf52x9jqJBvEKtgJBefnc4NoCbrcDKNOm5Pa+L/ABmGWOR7tbTMjD4ZNNVudwu51uDilXTOFlW1SJTNmvrZkvYoNfLbe/UDDXx9OYmSVGgRU8k0nmQmw+BRYgnqeuMboYocW4aatFmRS9THGDUqq2Lxj4ZUB3K6hgL6AHCfKgazKCQdBbX+GNDkaVWB56pJHGHgZWuqnuzbeYf1f1xQ4jwBauLnQFaad3s8JbLHI/V4G3Qk38h07YtOuRCSQCBYXyn4r2+wHXF/hHFZqaZKiBskqHynow6qw6qcc1vDHgcrURyQut810Ov0O31xWinjB1YLcdcXyBv3h7xLFXU3OjWxzBaiEaFGOhNu19Q38jhH9pvgPlSe8U6kuzKjxAX5ubZksNW76YX/AAYK2Kf3mjXMFGWZpPJE8fXMzEdtxqMPviHxYxjHurq4WzTSAksin5Ivyg/2nXGFOL0MVfdJKGjaCIlZpJA9VNa6jtCh+bJ8zbAi2GD2c8O5svMZ3KRIY4WLH8U3uxOmwO17YELRGYzXmRCqHlKzHKY2GoRb2+p764ePZ8l4lZFXkqvLR7nPIRvnG2nQjCm9AMUqs5yglFA1YWzk9lvsPXADinGaWnaSI5Wmy6x6lrH5pGN7fQYZluTsb329BrrjLA8rPVGnyicyF3nnK5YUHU3HmYDYdMYRFJ0WqnhHC5WJaaFWjXLI2VuuuhBW1hvfEKTcOdORzvJy7o2TlplBt5Yx5mJ2zM2uA1FSQ1Ei5FV6dAbGVsnvc27SP2hDXP2t9PRWRMA0782Wqf8A9xksp5ZAWONPljHfbTGzsmw7Qw8NgI5c3LuwLKI2USaWsDfSw3x5JTcOMZhNTmhzlkjERyKSbksAdf4jFaTiSKy52UiYMqAgXRVF3cnYJoLHQ3vitw3iqkIImVY8jSSZhYLEptmf8uY/CNzibkGTLUfDeGK2ZJrG2ojhINr/AA72xJ/RHCLnzLcm4AhbNffq17+uB0XElKiWItHI7gRqwsWY6LdeoO/oMTnikLTgBs8i3Quuq5utm69tNsK5CyYSnp+FORJK7ZyLZpIT02AF7DHEdPwoG9nWxBDmnNh9LsbWOBFfxYMFiebypJaSoVc9z8sMK/O/5n2GCc/FQiStO7GC4VY11LOR8KdWfa42GHckGTLpXh0jl7SyZr5pfdw1yOpJ3v2Ax7SNw8Fmp+dn0RskSqbE66nVQBvbAbg3GsheSSYxpEuWSJdY4wfghW2rzndiPUY7fjMZeREdoSvnlmYeWH90j5mI+XCblegtjlJ4noaV5EVJRlAzlVJJBFswN73vp3wtSf0dZRJDNrcqDEmrE3uSNWuNdcDZvEiPICqyGR10DDRE6SOembcDfA2q4yGCo0rtCj5XnQfiTP0igGwA0u1v9xKQZMbf6SpFRhNHVNH8CMyqAi9TkWw36WOKkPugyNFDOUUFhIkSLY9LHfXrgXUcWRBJJK7ZNBlGtr/Ivd77nocV14uySRyyOUky6U/9XTw9JJj8z21C6XNsNKTGmwg9fRkssNNIW0DqY0Gl7nP99u+O6euplJT3WVZMrZkCIPw/U9j1HTAujrKfKUj5yySsZADbmON+a52RSLgKeh0xZqeOxZX56nKycshfnJ+RDuSdLnpgt3QWyf8ApSkSOnk5EymQ/g5Fj8xGlk0vb97Fio4jTJIY5KGQH9q4XluyrteQkaEnQLfAKGrWGNZZM0lSTy4hHb8KwssEYtY/vOBiWHi0dOJAGzJlDVZ+UzkaqHPmcr+UG19sU7BthSJY3CMtE4UHPmXIGv8ALbS+OzUpMHyUjuSQDnyGx6i5W5HrgbL4gzcoxxtzjqkLGyiP+1mI2HZd8c/8QQuJWbOlPeyFPjll6rF1yk9e2F/oVsNQcQhEgj9ylYL5uXmVUH7wygXPcHBug4+7VFPHUwRRE3VJeq9kB7HCXN4jcMsfLyzOtkCWJVevM0sABud9MTyV+VIkQtIUdXLkXIINzlv8Xa5xDT9jyZrD2VwMtrC1wdjhb8S17KABoW6f97YNUvHIajK0bhgdGIFirdmHfC/4rU5LmxANj0+hxMeTX0Z94iktVSFbaxg5Rsxtt3364CLVNM0bGOORgMuZrsVt8tri1u5vg74guTcWvY2Pa2A/DpVJDLoDdj/eO/647FwQzmrp01zRnVdbObX/ANMAxEoAy9QSQf4YYOKnygLqdRr26k4Xo10GvcD1xSAbeAVp91aK4OUXH0OHLwtUMKenCHUKdOo1/hjOuCyHL9rWw2cLnyxxabL31H88ZyQ0PPGJS9JMF3eNst/prr0+uM64TTs89GOTyshyFuZmU6fFYG5bfDYtZnpalFIDcpt+lx09PXCpwRSaig8kMfJNgwYHNobG3Vr3ue2IjpMCehHlIvs7j62dtcfYp0fEDlbQXzyX/wDzbH2OlMr8bOeIU8oSVOTOZDNnzg6Mt/gv8qje/pbGqVcEEkEfPy8ooubObAHQAX6EnQYyzidI4WaLksZBPzA4lXzi/wAJ82i21HqMaTxOjqqmKOlgQRxSRgTVJYHIlvMgTfmHYNtvrjnkiUV6ii4W0cjSKEWmcLIjlgYnPwkr1Jvow3x9SeD6GoEgGeR0OQyZirodwCmwI6aYGVvhqslDziErUPLHGiswZYYIdEdwTaVt2+pw3cA4AlKr5WaZpX5kk0hs0jnqR0HQAbYiTpcgQUfAUiGRDIVA1DuWF+psdNfTENRQU8LRnkRu8hIjQRpmYgEk3tsAD+mDjF/MCtjtvfAzi/B2llp5TGhaDPZGbKHDqRa/cGxxnbLilewRxhKMIGngllCQmYo9xy475SwU+XMD8o1tiy1DQxy04SjkfnRjI0aHJlI0z/lNu+O24bVCOniV4peWfxEnBZZLknU2Jumlu+LHGeCz1Czxho8ssYQMbh0YEkvcdB8qjBbNcYWV+I8IoIHhWWnUyTvyY8i6nqcxGuXBPnxU9VT0iIytIjtHy1CogUa/U9hgdxnw3JUPTlJWXlkcyTPZ2CrYMg6Nfc9cXW4VLJX0lRdCtPC8bAt52z28w6dMF9ktR1vsCeLqerhSIDiExSRiGYxxAAflJADd/wCGFeu4HCVyuSAGFgbZJB+fKN9ejY1qr4THOoSVRInY62PQi2x9cZdTcPy89mVpBBIV5Q1a19Nfm06YWTOaS2UqrhEcsa52JU3zMrBQLbIV3yN+7pjyGgjaXmW5hCKgS4QKg3C9AFGthvghLwhC6FSwDrmyG1+516fTEUtJHIM/nia4BHpewNvXv1w8jMH/ANC07SMGdmDv5s2mcDVUJ6R30yjEVdQU4Dlxy9RJKt8yhhoBcfEqjYYNPQJblNEylbkS3Fjf77j8uIIKCIxhXQypL5Ga+wHU9vrgy+jAE1TQkD8a5vZXJYtZhqxv8LE6C/THbVdIimPMFVEKva4aM/Qbg9WwNWmCVdQzRu8Ryhc+UEhbaFQd+32x9Nw7LW1D5JTEy/hqSFMh0srXOi7/AMMb4rsqkFxW0UHLe4dkQLDHqoZWPmyNsH13OJOHPAZc8rkyIHVY7ELCCNFU7sxB8zj7YEyxxyxRrPHy12lZbZV10AHp6Xxe8PcOEUyxTgvy1dopRu8ZHlK3/wADiWtBR4nEaFeTlYBYjpbNlR2+KxbW/wC8dcd8baliiSOIIztLzIQuZtNy8y/MR0G2F6LhbtBNDkAaebOrMRZUHe19fQYuS8GaKojqI0aSMKIyDo1wLZvQE7XtisV2FIKw8RolgZs5dHB5klmMplOhLdktf6Yhp6ykVUlAyrHYeZWOVCNbAbFjs2Ay8FYQ1AKnmza2Fwqa6KT8xPppiWoid4JIWjCkoiqb6lxuSfygbDBiuwoOUz00zIUN3UFouYDZSfhZh+W2InqqEpIVBaMurz5b6sp8xAOpUHYbDFFKiZEaPIgj5aqWt5ibWYq3a3Trirw+mMJmWNbwyA8stuMwtYjtgw+hQdn4/Rk581zMxs6xsgZV0VSSPiHXpiR+J0YZi3naOK3lQtymJ+LMNNRpYa4VaThjhIMgRpImYSITcEH5xpYED74tcV4esruyxcqWwMbISoa3zMpHe+uE4KxjPw2WnYiSPyHQZ2XMTHbzRLf4GPffXHmenJWFYcsfmZCfMI33D5fTr3xx4fX8JTVKtzKoWQ3Bc9W21tsMMFbYK4mWKynyEWGnqOl8YvTokCVDw52blZmYKsjA25gG+mwvjueSHLFGqh8jM0ZyhTGCPgFtyO++CdJGCEMYjEJW77Zhf/H74q0jqxf3blK6tbU2A+p3F/TCsRXaWHJcL5mjyFWA6H4s+9v3dsS01WiaWMdiC2guy9UN9ge41xI80IlCWQSEZrm2/be33x7Wfi8iN0V6h5VX8MjRb3LfYd8ABrwdTmzPZ0jdgURho1vmU9bbYscbroWzxOW85Ootdbd74YKhNTY6KCFP0HTtjLvE8bRjOMvnOt9wfUf64rxrJmy0gXxSwS4INtb73Ha/r2wv00oSU6+RrMp7A76ehwQSsLB13uDc/wAhgPSeZbWuVa6+qn4h/rjrQi5xmUiy5st9L+g/ngdEPhFraaffHEsfmsSSOmuox2Hv9Rv9sUgLHC61ozY6rfW/T1GDwqRla0g0+EHr6YWozZhY6XvgypJiG5GfT0P++JYDdwBQ1PLY2LRNmJ1Ci3XtgbwYM9RQi9OeW+VACbspB0AOhbfXBjwkE91qEBAYRsWY7WI/xHbAbg0hM1DeWKyORERGQzLYmw02/e9cZ9jKNKmjabSSD/8AdsfY8pDof77/AOdsfY1s6SzxWnYxSx5EJE/M5nMtmF7ZX00A3A741U+NIKbKkqyZmiBBRCVYAAb7X9MZdxCHyzRhqYqZuYW5liH2s+nwlb2XvbF+q42W/atO/nF4kXyNHaxVT8kg3ufitbGUopnMPg9pVJlF+ZY/D5On8d8RHx+rEilhkna12DDIqqPmbc2HWwOM9SsSwyrUE3bV47Ky/KdLFWGxXrviSHiUSqgYTpIYiHeNTo5PwKb2KkWvifxoLCPG/E9S0bu9XEAy5okhNkltoyX1ZXA1BIs2BfNjdJABVzsSOQ4VgNtVcZt1PUb4qIadeUscckajMszJEWYH5CoJ1G2b9MfS1KsuYe9iZUPLAuqZybZhY6q63v1Xvi6QiafiRQykJUXuvIU3Chbee5zXJLbHDHwfxDUKYkp6xJ3KMzRS6KuUXZcxsRlHXXXC0GgRww98DLGVOdSQrkAgC5sELXud8eZ4XEavHMGYqJjy8unzZDe9u198DSYx5pfGdFULHLUQyGRFIV1uRY721F/uMdp4j4cPKsMtiCC2vXe+t7EYRp60ZTyY5c11VM6ZUUfMWN+2198erUoDPdJyQQIsq3zGxvm10XNb7YzwQWaVwXxDSPPanjlWUIEzEMFyi+Vbm4v264+q/DbmaSeKbks4tkC3Bb8x+uEfw/xiX3qBIxLyyAHVxlDN81h2HRvrjXAnQHUdcZTjix1aFOo8BtmDtVPzNNVUCx66dccTeCM1lmqnbqAoAL9rdvXphg4vxFYlUsczM2VEvqx/l3xHSQEh5nYF/m6DToo/KOw3xIsELkXgZ5B5qpymoygbHrY9dOuJafwCEUBKiQIDqu9xhiitImYgxwhs2pys5+nyrfoNTiCMPIcxHLjB8oBs0hHVuyjtgHghePgCNQwads7ahyAb/UY9XwMjsWaaUsNAxtt2thoihDFcoBvv3Pr/AL4uR02UG/mba/Uj6f64LaFghRHs5hKKJJJH1LWAAHpp39cfSeAozo8s2XYDTydxfqD2GGqNNDe/bU7ffErLtmPqSTsO5wrY1BCbN4AjXKYeYBfzLnAsOmtjjmp8A2z5EcMR5pOdufVcuHGCdZASpBW5W4PxW3I/nj6RNLnzAggdL/8AffBbHghSHgZAgd4nL6AjnXAXqwOXr+W2Pv8AgGKyry8+u8knQ7HRdxhrkhuEsSL2BF9NOuPpw3OK2BQKpB+u+HYsEKf/AAJGZWQxHJ6y9B1tl69sdnwbRl1UMwH5Q2n300Awx18GYKikCxu99SR0FxsMeLEFViVGY6WAtmH+gwWwxQq0vg+CR5PIYY1ulifxXI+cnYLbYC98Fo/BVJa5jNzazZtQP5emCYQkg2B7v0HZU+nUnH0s1gwAuRvrYD1Y9vpgsMUDKfwTSKRmiLlerMTcH06EY6fwDQ58/Iuc3VmIX7X6+uCVI9o87kDsALkjuPr2xPFIM2ZjlJHwDXL6uf8ATA2GKB//AANRMcxhHlB+YgH6jH0ngWiZADAoXoRcN9L9sG45hmFtrdOuJX31wWPFACLwdSFbe7IATe+unS2+PqHwtTwENFEqupIDDU6/XBeJiRY9/v8AU49VFUglgNbamwPp9fTCCkU3hvYEWGu2Mt8ccLdXzghsmh72P8sa8G1PUA/TCz4p4a8l2iW4A81t/uD0xcHTBoxMIASR/wCMRCly3scpzeU979D2wz8T4AynRMtxsBpik3CyqWYZ765UUlrdCPTHXZAvhRICVHmXRl6r/MYjKWuPzf8Ad8MC8OcMrLA5J0J6BepJ627Y94lSKDljVpAxGYkfCO5/L9NcVYC1HGdbddR9sFaWpuoDmxvoe/p/5xwOEjzBM5QG6ki2U9cpx7HwaaRrIhu2wGt/U9sDA0bw1Sx+5VBzKbxtmYa5BbqOpwu8IZmnoA8nlUnlXiy5kIO5ufKCMNXh7gXuvDajPmDTK2bTzKoB/XthV4Yx5lFnkqCLkwK4QAgg7kKDl02xl2MHUfwnb43/AM7Y+x3SRtlPl+Z/8zY+xodFon4wpaOeNJYDE02a7Z7h7gWPQ6aW++Grj3E6eZsvvccYRUWTLAbvJYaNIBttYYXazhFSx5YeIoJA4LAkgjW+2ptpixxTg0wd4laMozrMCym+bTU9za+M7RhR1O8ISaNa5UDAJKeQ5I6hQbaH1xFKqJG0Jr4+UpDGL3djlNtCGt5GO5tviDiFBOxmjQxctpFkGcHMGHW4GvX9Md8Q4VOwqFUwlJArkuDmzDrcDBf0RZdQqtG1dEpEfLY8lw/LbzWYqLE9mOPUhWLyf0jEOVGwVWp2blxyDUXt2Fx2xX4rwuf8cKYmjmRC2cHNcAdQOnTHdXwqZxMoaJlmiUPnU38u1rbWtguvYE9ZQxFI6ebiQ5SojcrksbqLlWdrX6k4mq7cws3E4c7opFqdjZFHlO29vtipxugnBkyGF0mp0jkEgN/KNMpA0sRj6o4fMtsnJYS04ikzqQdB8tr2sdsK/oyzG1niPv0JzISoaBjmQ9WFtR9cV6ehp0UAVUZV7upWNgLHc23Av3xHNTSpyiDEx925Lhl67eUjYYhSmnjjiMbRXEJhkDLpZui9RhX9AYfD/FKenPnqI5lfzRWiIcW0PnAuU9Dhhk8f01ows4bmE2Aja9hve2wGEKm4XNHHTFHjBRGjby7qdxffXE3DeHSwe7mJ4w8ecEFLrlYnQDvbQk4hpNj4Hrg9XFM8k3MheQtlQucmSMdI0Oo9W3OKq8dYl7gNGGyRyjUvr0XpY/M2Eim4VlppKd1jLCV2EoBLKG2Vb9AddcW56HmGaYBYyY1hBW94zp5o+xb5u4JwsFYWOM3iEiYh41kCm2bOpuSLAn5Rb0xT4pXMzRwLMksSay5SBe+uTMPiPqMKsfCwpgBRGFKjBhqBLmBGZh+YEgj6Yrrwo+RJkilCQGMnzLmzHSQ2/rVFgD6YrCIWxxp+IR5pAmhYZXYONANAunTpYYupxgqX8rIAoRF5gJC9h2J772wnpRMpi8sRECkE+a7hk5evr81++Ksvh8yxQQrlj5JDBgSS4BzHPtc9MLGIWzQZOKozCHMjNYlFDjlKFF7k7sb9+uI6TjgnYiZo0U3zkstmt1I3I7LhI4lQNOJ0XlosziUHKS0ZW11Q9Fa2o9cdcUoRPmaSKC0q5YggKtCBa7BhqzEjc98LCIZMdYfFTLEmb3cfkRHCZVvZc2bS5GuXpixN4x0IKKANNXXX1HphIp4n5rSMkEgkKnI6khCgC5k7M1rk4p/0MQlOhfWCQurdWJPzdwNvph4KxWP58ZWGfIhtsvMW5voMvc/oBgnHx+MsxaWGMZFNi6mza3H73TGW1/CpZI54/wABfeGGXKpAiAN2Cjs+l8WI4SJYpRHAOSSuXJpmKhAB2jGXNl6knBigs0o10Cf/AFMAJu186kn1P8sR09bCS4NXFmOtyy7el9BjMeH8H5C+cRyyJUicTMtmz9VI25Z/LiJvDKzU/JFoxHKZVIuSGJue1x0F9sGCCzTv6TgvZKyG+wzEEfw6fXHr8agPlatgBIte6i/pbrhHqqSWZam7RqkuUKqxgGFhpdG3IPUG2+O1oGHJYiI+6km+TV7qV8x9QT+mDBDsco+L0xNhWQgNoAGU3I3I/nsMdf09SLGuatp7ZrBiVt9PU36YQ6PgGVFjBVYxA0Qyr51VmL3VzqGzE37jTHdFwBoqZadJEIDPIrNCptn3GW9tOnY4MYisfI/E1ILE18dzpqV6f5RgZxD2jUsckaRzNUO7ZQIsvXtfe/phbbgjM1T51CVKgSryxpb8mvlv1xFUeGBMKUvOwMC5IpFjUOoXUXObW3TAoxCw7/zRQZz7rUMY5RDlulyx/TTtgbVeLI396mdKlWSVI+WAjAFiAMqsLcwHdumB1V4YYhmkqpGkmkD5wiixGl7X1JAFziw/hIssnMqpHknZSH5agqU0vbNqTbU4rGIFnifi2MvIXFeHgKLlDIWzHb0v1xJxDxkru2dKhPdFAK5xnZ3OhJ2LDsdr4HSeGDIz86qleSTKOZkUEFdj8Wp9Tj7/AIXzGTm1Urs4WMtkXTLs3xanW2uG0hF+o8YAPMs0dRmgQMQWQsSx0UdL9b4rv4hhVpQ0VRGYYhK4LoSc2y36HrfEJ8N3WVpKmWUlRCCyL5QDcHfUi/XEg8KqFcyVU8hEQiBKrcLuDvqR64LihkNZXQkypLFPGyQ+8MeYpJW4yqAPKD1B9MRGrp2YiWCoDiHni7p8PS5HVv8ATBOi8LILs9VPJaEwpmRfKrEG/wAWpBtbFmPwdCAOZVVUnLiKLmC7NbfXoRoMPJBQF98p+YqmkmjzQ89vxVby/XYXxPRcbQTxn3Z6dnhM4yyKbIo0y/lLWt9cEYvBcUeUvV1UoSMqiuFsA2/zfpiKn8JxR8otU1MmRHyKwWwzgg/NfrcDBaEUo/FJfIHglUVEMhF5g3ksdT+90wB4dCQaQv7wsbNniDlCANQSbbDbT6YOJ4TRGh/9TUSjzFUkAyjMCDsf0xG3h6OPk/jTuVbOquQUBOh0v2wKS9Doo0LeT/5P/mbH2PKE2T/5N/mOPMb2Sf/Z"/>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1" name="AutoShape 18" descr="data:image/jpeg;base64,/9j/4AAQSkZJRgABAQAAAQABAAD/2wCEAAkGBhQSERMUExQWFRUWGB0YGBgYGR0bIBwfHx8cGyIgHx8fHiYgHyEjGxwaIi8gIycpLS0sHR8xNTAqNSYrLCkBCQoKDgwOGg8PGiwkHBwsLCkpLCwsLCwpKSwsKSksLCksKSkpLCwsLCwpKSwsLCkpLCwsKSwpLCwpLCksLCwpLP/AABEIAI4BYwMBIgACEQEDEQH/xAAbAAACAwEBAQAAAAAAAAAAAAAFBgMEBwIBAP/EAEUQAAIBAgQEAwYDBAgFAwUAAAECAwQRABIhMQUTQVEGImEHFDJCcYEjUqEzYpHRFUNTcrGyweEWF3Pw8SQ0gkRjkqLC/8QAGAEAAwEBAAAAAAAAAAAAAAAAAAECAwT/xAAiEQACAgICAwADAQAAAAAAAAAAAQIREiExUQNBYRMycSL/2gAMAwEAAhEDEQA/AG6X2iFGYMRZSyk6eYg2zL1y9ycCuJ+1CojKrltI4LZLD8NOhkJ6t0Aws8W4+okLBUnlWQnlqTy1HaQkat3C6HAJqlXlLzLzlLcx0Zst+yqf3el9MZKIzQqT2sTHMuXzBc4LADN6C2mJl9qNQXgHKCiZWZSegXcn+WM8oOZUTxLGsfMdiVTNcKnXM3e3bD/RezBbxkzTtkJIjLXVSdwPTClS9gdU/tSqZGgvEsYmDFbkHRb6nsdNscwe1OqbkXhQCdmAa+ihb3J7bbY5i9m8EMseerkIViyJI4szkW8vc9LDFVPAlGrA+/sQr5sjyAoGGm+3W1r9cGSAvQe0+qb3cmEKlRI0SMbaZd2Pb6HHEvtUqvI3JUI0pivv8JsSe3fE1D7M4Cyt71ISj8wxiQFc3S67jQnTEH/KyPmFjVThc/MMZIy5hqBbthZoCRvadVBVk5QyPLyQex/Me2muK83tOq1FwgYCbk3sNSeoPQepxHJ7OI7h+fNYsHK5vLmBuBb0xXrfAkGcNJPUosmaViD+GFj8xZ/yAdAdTgyi/Yy1V+1CsVXdUBRZRF01Y/4DfX0x1Ve1KqjEhyBljdUzaC5b09O+AUnhuCblsjVLPVteGHNkDIpF53HyRi1xfU4K8T9nUbszc+bzkZwp8rEdh0GHklyIsVXtSqkWZgisIiqjTVi3b09cd1ftRq05zCNGWILc9y3p6HS+BNX4NpneVmqJwhshyHR5P7NB1/eI2xen9nULuS88yZlCZFbRtNb6duuFlHsRbf2o1QjncRoRCqk66kt0UDe3XEdX7VapVkIjRhHGrlr75tbADttiOX2ZQvZudOl1y+VtLbfc4jrPZvAzKFmnGgTytuALbd7YFOPYyVvavV5WIiT8OMO2t736ADe3pjhvarWHMAieVA7ntfoo64qyeziLNYTzoAMi5WG1ra+px5J7PYI1aRppkjiS7lTqVG5A720wZREW19qtSGRSoLshkK3RVCjazMQCx7DE/wDzZnJA5IBIJy82L9Dm/TADhfifhvJWNldMuiGVb3F9Nr6nU4Pe/wDCiVIkgJsPlP8ALfA216Yzg+1ipaw5aJcaFpYz9tG0J9cQxe1mp+ZUGoBvJHp/A4NVNNRMjOi07AflIJ/he+KVZRU5VCiIrNshW1wfm/2xGf8ASqKw9rdSNWSMKx8pMsZB9NGuDiyPaxNlJMQ+K2XmRXHrq1iD3xXThaDN+HHe9vhGg9P54+p44LsGgiYjTUaL9T29cXZJdg9qcjlLIPObDzRaHs3m39RiuntUqZDHyVR88his9lKuN7kaFf3hpgVxDxhwiEFDTrUSf/aXKv3YkX+18LnGPGdDKqqlFNEF3EcoB+xtoPTFK36AeU9qFU1rRIGabkBS1tQPiN9h0xx/zRqzmURJn5vJW5sC3U67Ad8Z4vH6IqYzT1ZzPnZucMxNrb20GCdLxPhUiFJpayFpGBLSHNYgW+Jb2FvTpgquwHI+1KrGe8SZkmEFjexY7nuFHfEU/tWq05itFFnjkEW5sxPXvYd9sfH2fUvLyGqk/HyyI5cFnAACleuW1tbYjq/ZzSxxPnqZgHIXO7jNddgv2xOcQJ6n2p1cRqA8UZaJlS1yAxbqOth3x3U+1CqjMqvEhaLJex8rF+gPW3cYHD2eU4SUtPKQwALM+wGxB/S2J4vZ1ThCObUHmIB521AG1tNMGcQLVV7S6qNqhWjW8Kq3l1DZtgp66dRjqq9pNXGZlaNLxxrILG4bNsAev1GIU9m0Ch/x5yWTJ5mBIG+h749pPZpToP2s7EpkuWuVU6+Xsb9Tgzj2B1U+0urRpFaJVKQiUEG4bNawB6/bbHL+0mrRmR418sHODDZr2so77m/a2PKf2dQR6c2dgyFPM97KTey9tbG+O6L2cU6k2kqGJQxnM17IbXy6abDXBnHsD5faVVqyLJGgzxc24On92/5sSP7TasOqmKNQ0RlUjXRRsb/MToR0xHT+y2njueZMciN8b6BSNSe2mIKD2c0oKskk7+U2zNpZhY2HqOuDNAXIPadV3iDxRgSRNLmGwCg6H1JsLbi+PKf2o1TGnzwxqJ1ZgQb5At/iv1209cVYPZxBGytHJMxXNZWfMAGBDG1tzfHsHs2p43VhLUNY3VWa41FjpgzXYFse06rtAfd4xzjZfNe1jYlj001tvivWe2ORXdRTxsqsVDFsoYjQ2vsL9cVpvAMcSBopZWZSXCSPmUE7EC3TCPT1nL5kbpE4cZJlkuGFje6N0vvi074EaHQ+0Rp1DSUkFgSsgO6H5ST1DdLYtcH4zTVM3Legp8t2s4F72F7AZdx16Yzamq+S+dQr+XJkc+V17W3JHQ9MNHg3iMb1caxeRsrBopd9VNyjbFfTfBK0Mij4FGblZWClmsATYC50H0x7ilwzSO2ujOP4Mwx9jUQJkVY6pjPE5QSs4UHJmv8AOpsQ1uxx14fgaapTMvNLSMzWF0QW8oNtCRvYYsTykIr2zI8/Ls8hIA7sCbKp9BrjSasJwykV4admiv52jAvFcayBSPMFOuMXL0hlbhtNSUM8McoR6ydsqrCguNzmYXsotbT9MVqqq4lWxzwxryj5luLxiF0YgEyfOHUAkAdcS8F4XEIUetWOSVpfeITCTzaogXSUrfOpsbZLgDW+KnHvaY6syJkeTNqFP4cI7OfnkHULoDia39AMzeFgJad2nvFSgNDCFFkktZyXOrAm5A6YHr4WpTTxU3vDCOOTm3smZnvmAY9QG19bYznifiSapc55nla97KciA/QWF/rgXWcSyNqBff4rm/X/AM4eD7EbBUeFpF58sTxyVk7BkklvGI7DLmAXRmtt9BiTh1VUpI0U72iC2iE9ubKy6vJmFgqX2B1xmXC/FM8dmhle35HOdfsGvb/42w7cH8ZGpRo3jErFCJKU2vMOrQt1IG8Z1xMotIaG7h3EYaqJmhfmKhykr0bqNd/qMB/ENOZs0MgYUcJWSqcDWocapBGOq3tmPewwN4hUrTiGto2V4oE5QiuUWPNr+Kb2Fr2sBfDpRVTSU6y5SjGxKNupPb07HGX6bQxNo6mVJqiongZpXC81VF+Wn9TSQgfE5+KRtl9cXa3jrRpE0oBdwWqjGrZIU2CDq0h+EdyCdMMrgrqCQb2B+u9+2KvF+PQwGITOV5h8hAzXI66du5wZ36BqhVhrHjlaaaB7xoBkRb+7q/7OCEfPUSXBkkPw3IxfXj8iEq6DPEM9WUUssSt8EEf9pOxIFxYC5PTAyXx1NkIRVhcSkh3N7p0uu4ZhisPHtRzcwkiCW0QL5Ub819yT64u79EZIOp4ikjQc6HKVb8RV1OZ9Y6aL+0mOhdhouKvEKmoeIpNE1kYCYQXBlkY3Wnjf5UQW5s31AwM4f4kl5kM0gSeZWKZwbCKM78qP+0PVzqRths4d4ijljkC50yvkIk0PceU98DdcIE0yCfirxuEYRlwBJLkU8uCIDzEnd3axVANWOptghwySSWMtNAI1muFibVhERtL++w1yjbF2mzZNCBfU9x2P8sSghr6n7b+pxk5FpGE+M/CD8OmsMzUrfsZTqB+4x6EdL74G0yM17AEGwbQfxxqni/xMy54UVXQ+U5wGVvqNiRhIHhtyzCKB1ZQCyIbeux79hjrhJtbJYIHDmB0Qix3GmnpbFoeIamLMGOcG2jDUAbZT0x1NKynVpo2G6P0+xF8RTVGeNWuM9ypC9bfMPTvigC/C/G6zkK7cs9FbQE/X+eK3jDjkghETGxJ1y2F16KT1GAg8NSTSKvkVWFzIx6dbL1b0xwYY5ZXS5WKBSsIY3JbqT9f0wJKwAgG+nT9MdFbAE4ky3AA1O3oPr9cF/D3DObVRiwKx+dlPS22vXXpigGrwd7LllhWeuMihz+FDGwBt+Z21Iv0GHrhnguip7tHSREnQ8y8m3oTb9MV+C3z5dLHp2+vr64PCS246/fHJOcr5KRUpqFYS7oFaV9WZxb6Kg+RFGyrbEpgRfxHtdUOaRhdYxuSFN9baX3xckGZ7ixNtcKXEPaALotPkfUiQSArbL2PUg4hNsG0jmRpZDFLyX5WYvTQOLaD4qio26X5cXcjF1vEMiayQFXfzRqT5vNoiEbmVzc5QAEUanCVVcWklQrJLNOjycw+bJZhtYjzWHQXxXasczGZmdpvgEhkOZRaxUa7kaE410yMx/l4zOg/9sHZbRG18pnbUgH+xiB80nU3Axak446K2SAyNmEMTWIWWQ/Ex/LAnVutsZ7S8XkiWJFlmiija6qGzA9w3UrfcYaOF+OHFxVDOXkCxtCvkQHo3a3c4l/wakmG3rHp1ijuaqsfMEGXKrHq56JCnrqcUac1jWZibFisQOi32aeXrYbRxDe1zvhlS6kgMCettftcYlanb73vb+WIUvhQDi4SZo1BqJsi+UB1sz2NyX7hjc20GIZeJyS1UcUWYQqT7zKFyi6i4hQ9SethYbYNJWRZsvNTOxKL5wczDUoDtmHbfEC1f4YJYZblR6egHfDv4ISE4jUqitMZFKErIFX9ozMD01VEUZRbVmI2w08Elkm5ksxCyXyrTrtAoGzHrI17nttjs8agRspmUPHqSdMoPfufXFjmK+R0swfW4Oh9dOv1w3LXAHNRpmI0sLbYX+J8GObmRhbZWzplBLEjS5IuBg3NIHzXF7H6Y5hS17m1xphRlQzJOG1jU7qWUL5GSRHGtj1jJBsSNDbvgx4NoD7zG3LYRKpCs3c3sFvqeuuGbxXEqRtLIgd0UhNALXwJ8P3FdToyXzRmS/NZhtsgJNj0NtsdGVoQI4dXKEtY6M/8AmbHmKVD8B6ed9O3nbTHuNTb8cT2ohjEZmEMRvMEtmIsbizP0+nrjXPFdQsdEhcBhGY3ZXbKNLEA27m1uh2xklasWVpuXSljUZGG1huCRm3+2+NG8TV8clTTx/hMIo2edTmz5VXMdxlKg2trucYyW0YoV/FviOQFlVm94nXNM40METfDAhHwlhqx7Wwiz1YiKAouVRfJvnY7C3p1OLTVZmd5T/WMX1PTp/BQMCuJMRLmNwNBm9PUY0SEM3hrwL7yuarYorHMETS/8hg1xD2d0CrZGcE+tyP49MVuBceywmQhikYN16k9Ntr4Hr43qXcI0MRViB5QbqD0JtvbriHk3oAdxSgFOyMjXjVrMD/AWOLMl9CLqynMrDRlYbMD3GK3iuukEk0DxIiKAAdb9wQcTUgYxR5z5soJ9e36Yv0A38O4/+GasFRIE5VWhBKK7aJUhR+b5vXD54W4DDCjSIRJJKq86fmFxIRre5Olu3TGVeGa8QVCOdUf8GXS/kfQN28p1w/eBmaKKppHtemkIQLoGUm979fttjn8i1opMueLPEbU4VYGRqhiPwnubp1e3YeuM7kqLElWIBYkuT5nJ1OXsNemCHiStMk0x5nNEdo4zlyGO+6d2H72OOGyOjHIITmZUImXMoW/Ts3rjNUjKTtlP+j2UKSuXPfKW1LDffqcd0XB5JmyoCxGrE6BRa92Y6Aehww+1qm5TUASyDmMRk01tvi74k4aP6DeISCPRWZ2uA5vchiBe7bDpe2KT4+ix2KVdwd40WRlDRu1llRgyk30GdScpv3xE62bO97o4Ik+aNhtf8wvh19l1JC1NJEGWSOSxkhI1juLEPfTW2lsI0enOjJzCKZ4la9yUBNrn0Gn2wIGq2P8A4U480oySsTUC5ey2WxPlsdtumDI4hHqrEjoSOxxnfhtjzYQDJqGBEZ3y7GQflX02wVq63I/mLemljiVC2aRloi8XcEIY5XDdlBF8vf64WuDNTRzo1UkrIhupU3KsNiRvb6YOcZqQpR2PxdSf0+uAdZDJJKzR+VNB5tCTvft9r46I8UMc6pkq1vVtFVQkjLyv2ifUjzC3bAjxLTcPakKQrEoj8oyEhoz0L/NYnfC/Nw2ois5yA7lRYsD3JB1vihZpSVdCTY6hraH16j0w1H6IDx1ZVBIBfMQgO+S2hYfW+K8kQVpEJuCbiwO/e/THdRSKlhGxYA2dWFireh2IxXMps7XIykAqemNQJ6Wmklk5ca5nHnyghSe9r7nD14WoYYMxqPNJIdAhsI1ttfqcJdFw+TOrB2RxqLXFx1seoPpg7VcPnkIeNHUn+rN9bfkJ6+htiZb0A+0HitUOSOnGTMALXLH1PfDHVpdgRsRfGK0PiImQHUdLHTUf4HGkcA8WGW4kQLy1BBU/F0sb/wAb4wn462irKnjTiRNoPhuBJzUezLl3VgNr+uFyGjkqWUQxF2VSwXflpsT6knFzxDFaoqdI7sEJ5Zv5e79m9MeU9MrOoNwM66gkfTbXE8GMnsg4tw00xh5u02gO2UjuO2LdNwJTBLVTOIqVNS6jM0v7sY/vdTgr7YQA1AWFhnZX9bj/AF7YIeKWhfgTsAssCRrlCnLlbNbcbFTuOt8F8DxVsWaLgXvFM1TS80hL54pABILdUK6NprbA6ll+F0syst7DaQdQw/N6dMO3sumRllyR5HCpzZMxsxA3C7LpvbfCVTOjPUGP9n7y5j06Em+nY4OxNKkxr8DcSETrTK0awkFoiwOeV23TXQ5cHfE/FKmGLJSwySTOCEkWxVD1L31FhsOpwm8BnKzUlpFjZnYBmXOCuvlA+Qno3TGjwKxawzAdbdLYh6dmkHoTODcHUz0caxSxwUqtOTKgHMqDoXcg3HoP5Yl8YVoipC0jFQ0gXMnS/b1O2GyfUNre4011OAPiOJWpJYmYB3XydfN0FugPfpisrkiqF9lyxNdYQhGeRJWN7/KqnrffHnsxkUw1mTRVm+G973HT6HTTAfxTTs0UdgA5AzqdSCBby/fBj2YVq8hoWjImR7X6ODs31HbGsv1YhwdCct20A17/AHx2sd2BsAo2a+/8sRtEb66npY/44klhKrtb0HX/AGxzF0DvF8g90nOXMVTTNsxP+mErw1RpHxCiQJEwlUtmQ6jTVV6gjrhz8VyhaKc2zEJazDQ3PXCf4X5SV9EIxBIHBN4hZs+U3UC5tbqTvjeH6kvkC0i6N/1JP87Y9x9SbNp/WSf52x9jpOk7r51yZrU4fnWYEa5SdGI79MNPjmd4vfCT5Giijj2v57ZiDa+wsRhXr6tBqXi5nNAdGiS4QnRh5bk3sPTfBDxrM7e95mDGGSFbDa2U7em2M/aOQV1Q3Atptp6Y6elEllIF739WA7fTERbU98eywKy+Y2U637ffcYsC5wHiRp2kXdb3uNj9fphioqy5eWODM+XzsgAsvUi+hc9BhLjVqdoxKGCsmaMnZ1OzDocX6TiGdwCSLABd8o+qjc+uE0Bc4z4hjqTGEjYSKOW3NAW46XHcYjKW0v0t/wCMDK24lR2fmKWsCARr9zgy6ebqR0GCqArzDyPpby6W9NcaZ4ViHvNRMQA0sEXLJbW3zeXYDTfrjPJIfwzfUEHD54akK1lNEw8vuKnVdj/e7/u4y8nA0UfFvDyk5cl2WVdTlASIj4QD6+uBFLUQo0hnlaDKAbZc4LD5SNxfSx9caPxegjmi5c7Dlk3KlspNvprbCFxbgxQF1/FjMmWPlqWdRsAb/EBjCO9MiS3aLPinxXRcQEQlMsIhUSKVS5L2ty/QHvirT+Jubw56WsD8pxZZUGZ4mvdcy6ZluNx/vgcE87J5S40YfCy+jA6A+mOSjA3sbA2uGH6en+GL4Itl7hPi9KGlaOkDz1coIeZlyIvQEA3JIH64EcPpTHFlBJdjm13Zju3oMWpjl+JlS9rG5cm+gAt+gOC1L4Tmcyq9qTLls8/9Z1IBHwi2HYtsn8H8LzSq9mMSAiOVWH7TZgQNxbvho8VU8a08kziQsgAXImY6/uj/AB6Yp0U9HCciVkUWa5KJly39PLhkoapWj/CqllFrBri/6WxDbuzeK0ZLxXjiyPEQrosYARMjHKTozMSNSf0wb4UsUakiRGex+CW4165Hj+LvrjQ+JQysBZugtsb/AOxwq8b4JIxciNyhXM+RY1K23VZCubXfKNcXmnodC1VVjK8YVVyE2zPYmQnotrajrhbrqwGdkGXMpys8V7Duba2A3OuGym4MZGeSOKYqrctFdAAFt5mRzozHX1wJpOCuBInuUxXOcrxtrY75x8xP8Mapki1PSqto4hzne+d49pFPbNs3bE1VQQKhWz57jKUTMEUa5ZTfzSE9tsOdN4VYiyQtFdbiR9dOtgLWHqcVpfBcsKsr08kyZy8ciThG1AsHT4SPW18VkgA3C/FsEahKlJSD1VQeWw+FkPQ33XbFmu8evLHy4I2eR9DKSBZvzRqNmtuMXv8AhWpkpwJKPMiEs3IIzt+7b/8AoY5ofB0srZ/czCoAJKDIVH5QNix6sQTha5AXvDng2eRw7QyEBvNcZbk/MfQY0al8JmOS6MDFYXY9T1GDtDSusQuGFh8LuBl+rHfHL1ZS+aWjS/R5C302OMpTk2Ohe8Y8KYH3lQixotnREJeQnS+m9sAaTiLUyyEQx1GcBULkgA9wflYHod7Y0anrGyjLJSu3QJIR/C53wJ4h4BLrI0B5UryLJKshLo3fQG1+oIxPHJEo9CjJ4pqGFp4KecomVM52c7vfXW2lv8MUuEcRmghZAyOHBWaCQXjkB3NhYq3qME6vwtURmf8AAkEcRvzIzdZFPVENybdR0xTj4XIZIktLnmGaIGPVwOp+g74ZOyP+mKj3f3SLl00Gobl3LMD0LnW2PKKmsipH5Qos79ADva/xMcWqPgE0qs8cLyBX5bLIeWb9Wy7so6m+uGvh/gmMMTVSpMnlMYF4hGRrca6698JsMWyHwlwxs7StmhuOWIXQar0kv0J9MV/E/GKiOo5akoEIIYH4l9R69cPDIWNiTqLp9upIwqePKK3JkuNQUc7ajUYUXb2apUiXh/jSKcMpAhkj1cWuMltWX69sfcNkWdBMYyuUtyb/ABGPufr2xn3EYrqHGgdSl77HoPXDb4PrZZaSnDlSIgyP0LAbH7bY0lCtoEzqZ45lLkoApIN9we1t74XOIL8XJEwc/spAtsp6m3XBjxI2WQ1JBckAmNUFwB82g8w+u2EviHioysCDNGt7XDHf6DYYcVYMdaHxqyxKZaOSQqMrSROLsdrhLElu4w1RTXW9iLqGVW0OutiOhHUYx2CtCnPGSkm/MVm0I6kXtjVOD1DTwRSOQXKg+XW564jyRS4KTIvE9YFoagqQXyadbm40I7DCd4arENfQrHJG6yfH5MhDBTdScoyj1vrhv8SKyUsxUebIbafCcJ3huuU1lIEZmUkB1ZAAWsdzbRex64uH6kvkFUmzf9STb++2PsF6JPK2g/aSf52x9jejT8hQn4oFZWM15BOAVMfwrfYdzf8ATXBjxPTvl4lESxyKk8TEWJQlbqD8yj9MCq7ib2I5kwlFRZlKMQI72IXy7339MM/F+JOaowTIOSo5ZI1IjkFha3UMRpjNmRmKtf8AxxDVVF1Kq1ujH07ffHFbC8bSQvdTE5QjY2G1/qLYqyxjQDQY0Ae/AvF4KiL+ja5A8ZJNK7GxjJ3UNuD1HTFHxr4K/o7lETGRZGIVGUiQ5d2P7o9N8K0rXA1369QRsfS2HuDh78ZhjkWYmrpkEUsUh0CX/ax21vtfEtUwErh8kYlR3Jy322F+l+ww4BQxFtDvvpjqt9kUvIlkFQkrjRFAPnI7nobbYUeG8dljWx1VfKwPxL3/APGDT4AaqyRVQgeYmy2G92Nv+xh+4LSseJTSBWy08KQpe+TMRqV6Zu+M78NSCWqRtTHTj3mS3zBfgX0LNbGieDOIStfP+zJaVw/x5jsoXoB+brjLycDQalDof/TwrI50aR2si9x+Zz6LgbxaWrhR5nqJGCAWhpKdMxvvbOL2Hri/Vys4Od5IIgf6v9o31I1VewUEnEfCooQjlYeVnDBTMbudPjZSbi/qAcZRBifwnxdS1fNhSOpqg4zT5oIlJA/My9b6C+OuF+JKORhInDqgvTAqQEUKv7hB0d7d8L3siciWs88Z86XGgY+f4xci6jqMMHhOciqqlMqOjcQkBNvwx5G1OttdLa6Y2cUIn4B45oZhLBS0kykM0xgAXM9viy3PxDfKMT0HjemkiklhoKh41azFo1YseoXqSvXthFHApGp4Kykdfe4HmdxGR5lR75ltuQNwd1w1+B6iSSjWV3jUyrUuGIAjjJJvcXAve5++BxSAmHtPjkhmmgEsEEOXPJHTozAsbBfN5ATj6H2jwFihhrJXZM6xvTx3ZLZs2nSwJvhQ9nlIs9DNBLkeN6pLgvlKm3xG2pU7fXBF6MReIYqfmRmNYeUFDiwQxt+HmOzdNddcNxXAw/V+02majzotXSpKcgqEQMFZbEqoJspI7Ypr4xijekFQ/ETc5olZQnOV9BnIIuoOvfX1wB9ofC0peF0qQugheZpOVmu+axF7nWw2OnbBPinFo6dqP3vl10skaGKVFQZNgB8XQ/Npe2BRQHfG/FCwSTpNLXjmseXlVOXroBGD+Xod764rycaWOaOmqZK+lbKukuUiS5BAe2tyba9rjFP2osFagUTrdXbOjlS8bZxdmIPw9gbbY98dTZuLcPEcyuAY7BbSZbsLnyk5gdwO2GloQ9QcE57lmqZWUyCUoFyWZR+zuN4ra5PTC5SeIVEtVJSPWVJiF5ZFjjEaITdlWN9TtYG1wBfGh8JVrkLb9o6qLi6m2t/tjD6PhiPLXS0tY9NJCWYpKyqXFyG8waza9LHcYiO2xjBxLxNDKRVKK5VqiYoFikXyOpAOhNiW6DpiJuPpdlccTf3VzJUpmUEAG3nN9gdLY78FqK+CF6sBjHNkjkYZVRR5rm1gddS38cDvDzhuJcTR5knEiuCAQFn8w216b6XxoIcuJePKQUsdVPRzNHKbRhmVm00zanKNtsfcY8XQUjRZoJ0M4tGBHC6nYg2PXzDCj4moUl96ghaOWloIRyssqoEkcgsdTeXZh9bYteEKiOupKcVLQvLTvy0aR7GNBYgsL3yj83pY4jBLY7Ch9oMREqyUDTNT+abNBCuQXtcgaXv2xfl9p0MKwv7nVRJUDNAY5FYPY5SMpNhY6ZcJvhasD1/EhLLFKJFYFSfLN5t16nLuLb469o4WKbh0KVMaJGLhY7fgZmBzGxvc72PbDxV0BoVR7VslStI9HPHUNbLeSMgXF73BtjriPtCQTLSRwzzVTgl4kVQQQL2LPpa2txhP4n4m5VZHTPy6ySQgiqJUOA1rDykgADpfXFHxFRRTcYWM1T0koQASswKAgXHmzAqD2OJUFYDhwr2hNWO6Q86IxWV+bHE1iTawG+hwfkqKhbCSCCrWxzKnkl+oRrI/90a4yzwtxmeV6lJ5uekBzBxorkG2rgarbW2NcfmuSYqiEy2V+VIoykW6G+fL+8AcRNUxol4YkSsrQFljcfAb79ip1jYflxD4loubSyKFBdPxQe1uw+mCMbG6sVAJ1YDWx669R2OIqmVVYgr5WH8QcZXsoy8RcyJ7jS4N7bXw18I4KsSKACt7sw6P2+lvTfAIxpG0kWYFblSL6gNt97WxapvEZR1p6jIhVAA7tYlRoNO5x0O2Qd+KOGsUDhsn12AHS474zGKuWOcl9YnGVyovlufiH0xpfEvF0caPHApqHIsToFRep83xHGV1cxGZcy2kuSBqB1tfue2K8afsGF+IypJIsEDLIugaUCwcDX7Y03w0UNJAcpsLjS5uL20tv9sJHhzh0cVGJQM0siNmZtxvoOww9eBZW9xprAbHTtrifJwCJ/FsbimlyN8UZtYEn/Y+mEjw/Pmq6IhZyoNpBIGAzWsDmO6m+g9MaF4nLPR1GlnKEKeoOM94ExNVRZY5I7EK+ZlKE/m0JJzbW6Ynx8DZ1RjRv+pJ/nbH2PqTZv8AqSf52x9jqJBvEKtgJBefnc4NoCbrcDKNOm5Pa+L/ABmGWOR7tbTMjD4ZNNVudwu51uDilXTOFlW1SJTNmvrZkvYoNfLbe/UDDXx9OYmSVGgRU8k0nmQmw+BRYgnqeuMboYocW4aatFmRS9THGDUqq2Lxj4ZUB3K6hgL6AHCfKgazKCQdBbX+GNDkaVWB56pJHGHgZWuqnuzbeYf1f1xQ4jwBauLnQFaad3s8JbLHI/V4G3Qk38h07YtOuRCSQCBYXyn4r2+wHXF/hHFZqaZKiBskqHynow6qw6qcc1vDHgcrURyQut810Ov0O31xWinjB1YLcdcXyBv3h7xLFXU3OjWxzBaiEaFGOhNu19Q38jhH9pvgPlSe8U6kuzKjxAX5ubZksNW76YX/AAYK2Kf3mjXMFGWZpPJE8fXMzEdtxqMPviHxYxjHurq4WzTSAksin5Ivyg/2nXGFOL0MVfdJKGjaCIlZpJA9VNa6jtCh+bJ8zbAi2GD2c8O5svMZ3KRIY4WLH8U3uxOmwO17YELRGYzXmRCqHlKzHKY2GoRb2+p764ePZ8l4lZFXkqvLR7nPIRvnG2nQjCm9AMUqs5yglFA1YWzk9lvsPXADinGaWnaSI5Wmy6x6lrH5pGN7fQYZluTsb329BrrjLA8rPVGnyicyF3nnK5YUHU3HmYDYdMYRFJ0WqnhHC5WJaaFWjXLI2VuuuhBW1hvfEKTcOdORzvJy7o2TlplBt5Yx5mJ2zM2uA1FSQ1Ei5FV6dAbGVsnvc27SP2hDXP2t9PRWRMA0782Wqf8A9xksp5ZAWONPljHfbTGzsmw7Qw8NgI5c3LuwLKI2USaWsDfSw3x5JTcOMZhNTmhzlkjERyKSbksAdf4jFaTiSKy52UiYMqAgXRVF3cnYJoLHQ3vitw3iqkIImVY8jSSZhYLEptmf8uY/CNzibkGTLUfDeGK2ZJrG2ojhINr/AA72xJ/RHCLnzLcm4AhbNffq17+uB0XElKiWItHI7gRqwsWY6LdeoO/oMTnikLTgBs8i3Quuq5utm69tNsK5CyYSnp+FORJK7ZyLZpIT02AF7DHEdPwoG9nWxBDmnNh9LsbWOBFfxYMFiebypJaSoVc9z8sMK/O/5n2GCc/FQiStO7GC4VY11LOR8KdWfa42GHckGTLpXh0jl7SyZr5pfdw1yOpJ3v2Ax7SNw8Fmp+dn0RskSqbE66nVQBvbAbg3GsheSSYxpEuWSJdY4wfghW2rzndiPUY7fjMZeREdoSvnlmYeWH90j5mI+XCblegtjlJ4noaV5EVJRlAzlVJJBFswN73vp3wtSf0dZRJDNrcqDEmrE3uSNWuNdcDZvEiPICqyGR10DDRE6SOembcDfA2q4yGCo0rtCj5XnQfiTP0igGwA0u1v9xKQZMbf6SpFRhNHVNH8CMyqAi9TkWw36WOKkPugyNFDOUUFhIkSLY9LHfXrgXUcWRBJJK7ZNBlGtr/Ivd77nocV14uySRyyOUky6U/9XTw9JJj8z21C6XNsNKTGmwg9fRkssNNIW0DqY0Gl7nP99u+O6euplJT3WVZMrZkCIPw/U9j1HTAujrKfKUj5yySsZADbmON+a52RSLgKeh0xZqeOxZX56nKycshfnJ+RDuSdLnpgt3QWyf8ApSkSOnk5EymQ/g5Fj8xGlk0vb97Fio4jTJIY5KGQH9q4XluyrteQkaEnQLfAKGrWGNZZM0lSTy4hHb8KwssEYtY/vOBiWHi0dOJAGzJlDVZ+UzkaqHPmcr+UG19sU7BthSJY3CMtE4UHPmXIGv8ALbS+OzUpMHyUjuSQDnyGx6i5W5HrgbL4gzcoxxtzjqkLGyiP+1mI2HZd8c/8QQuJWbOlPeyFPjll6rF1yk9e2F/oVsNQcQhEgj9ylYL5uXmVUH7wygXPcHBug4+7VFPHUwRRE3VJeq9kB7HCXN4jcMsfLyzOtkCWJVevM0sABud9MTyV+VIkQtIUdXLkXIINzlv8Xa5xDT9jyZrD2VwMtrC1wdjhb8S17KABoW6f97YNUvHIajK0bhgdGIFirdmHfC/4rU5LmxANj0+hxMeTX0Z94iktVSFbaxg5Rsxtt3364CLVNM0bGOORgMuZrsVt8tri1u5vg74guTcWvY2Pa2A/DpVJDLoDdj/eO/647FwQzmrp01zRnVdbObX/ANMAxEoAy9QSQf4YYOKnygLqdRr26k4Xo10GvcD1xSAbeAVp91aK4OUXH0OHLwtUMKenCHUKdOo1/hjOuCyHL9rWw2cLnyxxabL31H88ZyQ0PPGJS9JMF3eNst/prr0+uM64TTs89GOTyshyFuZmU6fFYG5bfDYtZnpalFIDcpt+lx09PXCpwRSaig8kMfJNgwYHNobG3Vr3ue2IjpMCehHlIvs7j62dtcfYp0fEDlbQXzyX/wDzbH2OlMr8bOeIU8oSVOTOZDNnzg6Mt/gv8qje/pbGqVcEEkEfPy8ooubObAHQAX6EnQYyzidI4WaLksZBPzA4lXzi/wAJ82i21HqMaTxOjqqmKOlgQRxSRgTVJYHIlvMgTfmHYNtvrjnkiUV6ii4W0cjSKEWmcLIjlgYnPwkr1Jvow3x9SeD6GoEgGeR0OQyZirodwCmwI6aYGVvhqslDziErUPLHGiswZYYIdEdwTaVt2+pw3cA4AlKr5WaZpX5kk0hs0jnqR0HQAbYiTpcgQUfAUiGRDIVA1DuWF+psdNfTENRQU8LRnkRu8hIjQRpmYgEk3tsAD+mDjF/MCtjtvfAzi/B2llp5TGhaDPZGbKHDqRa/cGxxnbLilewRxhKMIGngllCQmYo9xy475SwU+XMD8o1tiy1DQxy04SjkfnRjI0aHJlI0z/lNu+O24bVCOniV4peWfxEnBZZLknU2Jumlu+LHGeCz1Czxho8ssYQMbh0YEkvcdB8qjBbNcYWV+I8IoIHhWWnUyTvyY8i6nqcxGuXBPnxU9VT0iIytIjtHy1CogUa/U9hgdxnw3JUPTlJWXlkcyTPZ2CrYMg6Nfc9cXW4VLJX0lRdCtPC8bAt52z28w6dMF9ktR1vsCeLqerhSIDiExSRiGYxxAAflJADd/wCGFeu4HCVyuSAGFgbZJB+fKN9ejY1qr4THOoSVRInY62PQi2x9cZdTcPy89mVpBBIV5Q1a19Nfm06YWTOaS2UqrhEcsa52JU3zMrBQLbIV3yN+7pjyGgjaXmW5hCKgS4QKg3C9AFGthvghLwhC6FSwDrmyG1+516fTEUtJHIM/nia4BHpewNvXv1w8jMH/ANC07SMGdmDv5s2mcDVUJ6R30yjEVdQU4Dlxy9RJKt8yhhoBcfEqjYYNPQJblNEylbkS3Fjf77j8uIIKCIxhXQypL5Ga+wHU9vrgy+jAE1TQkD8a5vZXJYtZhqxv8LE6C/THbVdIimPMFVEKva4aM/Qbg9WwNWmCVdQzRu8Ryhc+UEhbaFQd+32x9Nw7LW1D5JTEy/hqSFMh0srXOi7/AMMb4rsqkFxW0UHLe4dkQLDHqoZWPmyNsH13OJOHPAZc8rkyIHVY7ELCCNFU7sxB8zj7YEyxxyxRrPHy12lZbZV10AHp6Xxe8PcOEUyxTgvy1dopRu8ZHlK3/wADiWtBR4nEaFeTlYBYjpbNlR2+KxbW/wC8dcd8baliiSOIIztLzIQuZtNy8y/MR0G2F6LhbtBNDkAaebOrMRZUHe19fQYuS8GaKojqI0aSMKIyDo1wLZvQE7XtisV2FIKw8RolgZs5dHB5klmMplOhLdktf6Yhp6ykVUlAyrHYeZWOVCNbAbFjs2Ay8FYQ1AKnmza2Fwqa6KT8xPppiWoid4JIWjCkoiqb6lxuSfygbDBiuwoOUz00zIUN3UFouYDZSfhZh+W2InqqEpIVBaMurz5b6sp8xAOpUHYbDFFKiZEaPIgj5aqWt5ibWYq3a3Trirw+mMJmWNbwyA8stuMwtYjtgw+hQdn4/Rk581zMxs6xsgZV0VSSPiHXpiR+J0YZi3naOK3lQtymJ+LMNNRpYa4VaThjhIMgRpImYSITcEH5xpYED74tcV4esruyxcqWwMbISoa3zMpHe+uE4KxjPw2WnYiSPyHQZ2XMTHbzRLf4GPffXHmenJWFYcsfmZCfMI33D5fTr3xx4fX8JTVKtzKoWQ3Bc9W21tsMMFbYK4mWKynyEWGnqOl8YvTokCVDw52blZmYKsjA25gG+mwvjueSHLFGqh8jM0ZyhTGCPgFtyO++CdJGCEMYjEJW77Zhf/H74q0jqxf3blK6tbU2A+p3F/TCsRXaWHJcL5mjyFWA6H4s+9v3dsS01WiaWMdiC2guy9UN9ge41xI80IlCWQSEZrm2/be33x7Wfi8iN0V6h5VX8MjRb3LfYd8ABrwdTmzPZ0jdgURho1vmU9bbYscbroWzxOW85Ootdbd74YKhNTY6KCFP0HTtjLvE8bRjOMvnOt9wfUf64rxrJmy0gXxSwS4INtb73Ha/r2wv00oSU6+RrMp7A76ehwQSsLB13uDc/wAhgPSeZbWuVa6+qn4h/rjrQi5xmUiy5st9L+g/ngdEPhFraaffHEsfmsSSOmuox2Hv9Rv9sUgLHC61ozY6rfW/T1GDwqRla0g0+EHr6YWozZhY6XvgypJiG5GfT0P++JYDdwBQ1PLY2LRNmJ1Ci3XtgbwYM9RQi9OeW+VACbspB0AOhbfXBjwkE91qEBAYRsWY7WI/xHbAbg0hM1DeWKyORERGQzLYmw02/e9cZ9jKNKmjabSSD/8AdsfY8pDof77/AOdsfY1s6SzxWnYxSx5EJE/M5nMtmF7ZX00A3A741U+NIKbKkqyZmiBBRCVYAAb7X9MZdxCHyzRhqYqZuYW5liH2s+nwlb2XvbF+q42W/atO/nF4kXyNHaxVT8kg3ufitbGUopnMPg9pVJlF+ZY/D5On8d8RHx+rEilhkna12DDIqqPmbc2HWwOM9SsSwyrUE3bV47Ky/KdLFWGxXrviSHiUSqgYTpIYiHeNTo5PwKb2KkWvifxoLCPG/E9S0bu9XEAy5okhNkltoyX1ZXA1BIs2BfNjdJABVzsSOQ4VgNtVcZt1PUb4qIadeUscckajMszJEWYH5CoJ1G2b9MfS1KsuYe9iZUPLAuqZybZhY6q63v1Xvi6QiafiRQykJUXuvIU3Chbee5zXJLbHDHwfxDUKYkp6xJ3KMzRS6KuUXZcxsRlHXXXC0GgRww98DLGVOdSQrkAgC5sELXud8eZ4XEavHMGYqJjy8unzZDe9u198DSYx5pfGdFULHLUQyGRFIV1uRY721F/uMdp4j4cPKsMtiCC2vXe+t7EYRp60ZTyY5c11VM6ZUUfMWN+2198erUoDPdJyQQIsq3zGxvm10XNb7YzwQWaVwXxDSPPanjlWUIEzEMFyi+Vbm4v264+q/DbmaSeKbks4tkC3Bb8x+uEfw/xiX3qBIxLyyAHVxlDN81h2HRvrjXAnQHUdcZTjix1aFOo8BtmDtVPzNNVUCx66dccTeCM1lmqnbqAoAL9rdvXphg4vxFYlUsczM2VEvqx/l3xHSQEh5nYF/m6DToo/KOw3xIsELkXgZ5B5qpymoygbHrY9dOuJafwCEUBKiQIDqu9xhiitImYgxwhs2pys5+nyrfoNTiCMPIcxHLjB8oBs0hHVuyjtgHghePgCNQwads7ahyAb/UY9XwMjsWaaUsNAxtt2thoihDFcoBvv3Pr/AL4uR02UG/mba/Uj6f64LaFghRHs5hKKJJJH1LWAAHpp39cfSeAozo8s2XYDTydxfqD2GGqNNDe/bU7ffErLtmPqSTsO5wrY1BCbN4AjXKYeYBfzLnAsOmtjjmp8A2z5EcMR5pOdufVcuHGCdZASpBW5W4PxW3I/nj6RNLnzAggdL/8AffBbHghSHgZAgd4nL6AjnXAXqwOXr+W2Pv8AgGKyry8+u8knQ7HRdxhrkhuEsSL2BF9NOuPpw3OK2BQKpB+u+HYsEKf/AAJGZWQxHJ6y9B1tl69sdnwbRl1UMwH5Q2n300Awx18GYKikCxu99SR0FxsMeLEFViVGY6WAtmH+gwWwxQq0vg+CR5PIYY1ulifxXI+cnYLbYC98Fo/BVJa5jNzazZtQP5emCYQkg2B7v0HZU+nUnH0s1gwAuRvrYD1Y9vpgsMUDKfwTSKRmiLlerMTcH06EY6fwDQ58/Iuc3VmIX7X6+uCVI9o87kDsALkjuPr2xPFIM2ZjlJHwDXL6uf8ATA2GKB//AANRMcxhHlB+YgH6jH0ngWiZADAoXoRcN9L9sG45hmFtrdOuJX31wWPFACLwdSFbe7IATe+unS2+PqHwtTwENFEqupIDDU6/XBeJiRY9/v8AU49VFUglgNbamwPp9fTCCkU3hvYEWGu2Mt8ccLdXzghsmh72P8sa8G1PUA/TCz4p4a8l2iW4A81t/uD0xcHTBoxMIASR/wCMRCly3scpzeU979D2wz8T4AynRMtxsBpik3CyqWYZ765UUlrdCPTHXZAvhRICVHmXRl6r/MYjKWuPzf8Ad8MC8OcMrLA5J0J6BepJ627Y94lSKDljVpAxGYkfCO5/L9NcVYC1HGdbddR9sFaWpuoDmxvoe/p/5xwOEjzBM5QG6ki2U9cpx7HwaaRrIhu2wGt/U9sDA0bw1Sx+5VBzKbxtmYa5BbqOpwu8IZmnoA8nlUnlXiy5kIO5ufKCMNXh7gXuvDajPmDTK2bTzKoB/XthV4Yx5lFnkqCLkwK4QAgg7kKDl02xl2MHUfwnb43/AM7Y+x3SRtlPl+Z/8zY+xodFon4wpaOeNJYDE02a7Z7h7gWPQ6aW++Grj3E6eZsvvccYRUWTLAbvJYaNIBttYYXazhFSx5YeIoJA4LAkgjW+2ptpixxTg0wd4laMozrMCym+bTU9za+M7RhR1O8ISaNa5UDAJKeQ5I6hQbaH1xFKqJG0Jr4+UpDGL3djlNtCGt5GO5tviDiFBOxmjQxctpFkGcHMGHW4GvX9Md8Q4VOwqFUwlJArkuDmzDrcDBf0RZdQqtG1dEpEfLY8lw/LbzWYqLE9mOPUhWLyf0jEOVGwVWp2blxyDUXt2Fx2xX4rwuf8cKYmjmRC2cHNcAdQOnTHdXwqZxMoaJlmiUPnU38u1rbWtguvYE9ZQxFI6ebiQ5SojcrksbqLlWdrX6k4mq7cws3E4c7opFqdjZFHlO29vtipxugnBkyGF0mp0jkEgN/KNMpA0sRj6o4fMtsnJYS04ikzqQdB8tr2sdsK/oyzG1niPv0JzISoaBjmQ9WFtR9cV6ehp0UAVUZV7upWNgLHc23Av3xHNTSpyiDEx925Lhl67eUjYYhSmnjjiMbRXEJhkDLpZui9RhX9AYfD/FKenPnqI5lfzRWiIcW0PnAuU9Dhhk8f01ows4bmE2Aja9hve2wGEKm4XNHHTFHjBRGjby7qdxffXE3DeHSwe7mJ4w8ecEFLrlYnQDvbQk4hpNj4Hrg9XFM8k3MheQtlQucmSMdI0Oo9W3OKq8dYl7gNGGyRyjUvr0XpY/M2Eim4VlppKd1jLCV2EoBLKG2Vb9AddcW56HmGaYBYyY1hBW94zp5o+xb5u4JwsFYWOM3iEiYh41kCm2bOpuSLAn5Rb0xT4pXMzRwLMksSay5SBe+uTMPiPqMKsfCwpgBRGFKjBhqBLmBGZh+YEgj6Yrrwo+RJkilCQGMnzLmzHSQ2/rVFgD6YrCIWxxp+IR5pAmhYZXYONANAunTpYYupxgqX8rIAoRF5gJC9h2J772wnpRMpi8sRECkE+a7hk5evr81++Ksvh8yxQQrlj5JDBgSS4BzHPtc9MLGIWzQZOKozCHMjNYlFDjlKFF7k7sb9+uI6TjgnYiZo0U3zkstmt1I3I7LhI4lQNOJ0XlosziUHKS0ZW11Q9Fa2o9cdcUoRPmaSKC0q5YggKtCBa7BhqzEjc98LCIZMdYfFTLEmb3cfkRHCZVvZc2bS5GuXpixN4x0IKKANNXXX1HphIp4n5rSMkEgkKnI6khCgC5k7M1rk4p/0MQlOhfWCQurdWJPzdwNvph4KxWP58ZWGfIhtsvMW5voMvc/oBgnHx+MsxaWGMZFNi6mza3H73TGW1/CpZI54/wABfeGGXKpAiAN2Cjs+l8WI4SJYpRHAOSSuXJpmKhAB2jGXNl6knBigs0o10Cf/AFMAJu186kn1P8sR09bCS4NXFmOtyy7el9BjMeH8H5C+cRyyJUicTMtmz9VI25Z/LiJvDKzU/JFoxHKZVIuSGJue1x0F9sGCCzTv6TgvZKyG+wzEEfw6fXHr8agPlatgBIte6i/pbrhHqqSWZam7RqkuUKqxgGFhpdG3IPUG2+O1oGHJYiI+6km+TV7qV8x9QT+mDBDsco+L0xNhWQgNoAGU3I3I/nsMdf09SLGuatp7ZrBiVt9PU36YQ6PgGVFjBVYxA0Qyr51VmL3VzqGzE37jTHdFwBoqZadJEIDPIrNCptn3GW9tOnY4MYisfI/E1ILE18dzpqV6f5RgZxD2jUsckaRzNUO7ZQIsvXtfe/phbbgjM1T51CVKgSryxpb8mvlv1xFUeGBMKUvOwMC5IpFjUOoXUXObW3TAoxCw7/zRQZz7rUMY5RDlulyx/TTtgbVeLI396mdKlWSVI+WAjAFiAMqsLcwHdumB1V4YYhmkqpGkmkD5wiixGl7X1JAFziw/hIssnMqpHknZSH5agqU0vbNqTbU4rGIFnifi2MvIXFeHgKLlDIWzHb0v1xJxDxkru2dKhPdFAK5xnZ3OhJ2LDsdr4HSeGDIz86qleSTKOZkUEFdj8Wp9Tj7/AIXzGTm1Urs4WMtkXTLs3xanW2uG0hF+o8YAPMs0dRmgQMQWQsSx0UdL9b4rv4hhVpQ0VRGYYhK4LoSc2y36HrfEJ8N3WVpKmWUlRCCyL5QDcHfUi/XEg8KqFcyVU8hEQiBKrcLuDvqR64LihkNZXQkypLFPGyQ+8MeYpJW4yqAPKD1B9MRGrp2YiWCoDiHni7p8PS5HVv8ATBOi8LILs9VPJaEwpmRfKrEG/wAWpBtbFmPwdCAOZVVUnLiKLmC7NbfXoRoMPJBQF98p+YqmkmjzQ89vxVby/XYXxPRcbQTxn3Z6dnhM4yyKbIo0y/lLWt9cEYvBcUeUvV1UoSMqiuFsA2/zfpiKn8JxR8otU1MmRHyKwWwzgg/NfrcDBaEUo/FJfIHglUVEMhF5g3ksdT+90wB4dCQaQv7wsbNniDlCANQSbbDbT6YOJ4TRGh/9TUSjzFUkAyjMCDsf0xG3h6OPk/jTuVbOquQUBOh0v2wKS9Doo0LeT/5P/mbH2PKE2T/5N/mOPMb2Sf/Z"/>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461" y="4036637"/>
            <a:ext cx="6366121" cy="2546448"/>
          </a:xfrm>
          <a:prstGeom prst="rect">
            <a:avLst/>
          </a:prstGeom>
        </p:spPr>
      </p:pic>
    </p:spTree>
    <p:extLst>
      <p:ext uri="{BB962C8B-B14F-4D97-AF65-F5344CB8AC3E}">
        <p14:creationId xmlns:p14="http://schemas.microsoft.com/office/powerpoint/2010/main" val="275212378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484784"/>
            <a:ext cx="8568952" cy="3477875"/>
          </a:xfrm>
          <a:prstGeom prst="rect">
            <a:avLst/>
          </a:prstGeom>
        </p:spPr>
        <p:txBody>
          <a:bodyPr wrap="square">
            <a:spAutoFit/>
          </a:bodyPr>
          <a:lstStyle/>
          <a:p>
            <a:r>
              <a:rPr lang="uk-UA" sz="2000" dirty="0">
                <a:latin typeface="Segoe Print" pitchFamily="2" charset="0"/>
              </a:rPr>
              <a:t>Після лютневої революції 1917 року та утворення у березні Центральної Ради в Україні відразу ніхто не вів і мови про запровадження своєї національної валюти. Нова влада ставила перед собою завдання досягти лише права на автономію України у складі федеративної демократичної Російської республіки. Отже, власні гроші для України в умовах федерації та єдиного економічного простору не передбачалися. Однак протягом літа — осені різка зміна політичної ситуації змусила молоду українську владу терміново вирішувати питання про незалежність та суверенітет республіки. </a:t>
            </a:r>
          </a:p>
        </p:txBody>
      </p:sp>
      <p:sp>
        <p:nvSpPr>
          <p:cNvPr id="3" name="Прямоугольник 2"/>
          <p:cNvSpPr/>
          <p:nvPr/>
        </p:nvSpPr>
        <p:spPr>
          <a:xfrm>
            <a:off x="33958" y="111748"/>
            <a:ext cx="9032730" cy="923330"/>
          </a:xfrm>
          <a:prstGeom prst="rect">
            <a:avLst/>
          </a:prstGeom>
        </p:spPr>
        <p:style>
          <a:lnRef idx="0">
            <a:schemeClr val="accent2"/>
          </a:lnRef>
          <a:fillRef idx="3">
            <a:schemeClr val="accent2"/>
          </a:fillRef>
          <a:effectRef idx="3">
            <a:schemeClr val="accent2"/>
          </a:effectRef>
          <a:fontRef idx="minor">
            <a:schemeClr val="lt1"/>
          </a:fontRef>
        </p:style>
        <p:txBody>
          <a:bodyPr wrap="none" lIns="91440" tIns="45720" rIns="91440" bIns="45720">
            <a:spAutoFit/>
          </a:bodyPr>
          <a:lstStyle/>
          <a:p>
            <a:pPr algn="ctr"/>
            <a:r>
              <a:rPr lang="ru-RU"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Паперові</a:t>
            </a: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гроші</a:t>
            </a: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в </a:t>
            </a:r>
            <a:r>
              <a:rPr lang="ru-RU"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україні</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58100846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02359"/>
            <a:ext cx="8352928" cy="2862322"/>
          </a:xfrm>
          <a:prstGeom prst="rect">
            <a:avLst/>
          </a:prstGeom>
        </p:spPr>
        <p:txBody>
          <a:bodyPr wrap="square">
            <a:spAutoFit/>
          </a:bodyPr>
          <a:lstStyle/>
          <a:p>
            <a:r>
              <a:rPr lang="uk-UA" dirty="0">
                <a:latin typeface="Segoe Print" pitchFamily="2" charset="0"/>
              </a:rPr>
              <a:t>Влітку 1917 р. Михайло Грушевський оголосив конкурс на кращі ескізи українських паперових грошей. У цьому конкурсі взяли участь такі відомі художники, як Г. Нарбут, А. Середа, Г. Золотов, О. </a:t>
            </a:r>
            <a:r>
              <a:rPr lang="uk-UA" dirty="0" err="1">
                <a:latin typeface="Segoe Print" pitchFamily="2" charset="0"/>
              </a:rPr>
              <a:t>Красовський</a:t>
            </a:r>
            <a:r>
              <a:rPr lang="uk-UA" dirty="0">
                <a:latin typeface="Segoe Print" pitchFamily="2" charset="0"/>
              </a:rPr>
              <a:t>, М. </a:t>
            </a:r>
            <a:r>
              <a:rPr lang="uk-UA" dirty="0" err="1">
                <a:latin typeface="Segoe Print" pitchFamily="2" charset="0"/>
              </a:rPr>
              <a:t>Романовський</a:t>
            </a:r>
            <a:r>
              <a:rPr lang="uk-UA" dirty="0">
                <a:latin typeface="Segoe Print" pitchFamily="2" charset="0"/>
              </a:rPr>
              <a:t>. Тоді ж на герб України були запропоновані тризуб із хрестом, зображення козака з мушкетом і навіть свастика. Художник Георгій Нарбут (1886 — 1920), ім’я якого тісно пов’язане з епохою відродження українського національного мистецтва, вивчаючи давні монети, вибрав тризуб із хрестом. Саме він і був зображений на перших українських паперових грошах. </a:t>
            </a:r>
          </a:p>
        </p:txBody>
      </p:sp>
      <p:pic>
        <p:nvPicPr>
          <p:cNvPr id="3" name="Рисунок 2" descr="http://www.sobiratel.net/files/2781_1315755793.jpg"/>
          <p:cNvPicPr/>
          <p:nvPr/>
        </p:nvPicPr>
        <p:blipFill>
          <a:blip r:embed="rId2" cstate="print"/>
          <a:srcRect/>
          <a:stretch>
            <a:fillRect/>
          </a:stretch>
        </p:blipFill>
        <p:spPr bwMode="auto">
          <a:xfrm>
            <a:off x="971601" y="3164681"/>
            <a:ext cx="7920880" cy="3360663"/>
          </a:xfrm>
          <a:prstGeom prst="rect">
            <a:avLst/>
          </a:prstGeom>
          <a:noFill/>
          <a:ln w="9525">
            <a:noFill/>
            <a:miter lim="800000"/>
            <a:headEnd/>
            <a:tailEnd/>
          </a:ln>
        </p:spPr>
      </p:pic>
    </p:spTree>
    <p:extLst>
      <p:ext uri="{BB962C8B-B14F-4D97-AF65-F5344CB8AC3E}">
        <p14:creationId xmlns:p14="http://schemas.microsoft.com/office/powerpoint/2010/main" val="388802966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208912" cy="2308324"/>
          </a:xfrm>
          <a:prstGeom prst="rect">
            <a:avLst/>
          </a:prstGeom>
        </p:spPr>
        <p:txBody>
          <a:bodyPr wrap="square">
            <a:spAutoFit/>
          </a:bodyPr>
          <a:lstStyle/>
          <a:p>
            <a:r>
              <a:rPr lang="uk-UA" dirty="0">
                <a:latin typeface="Segoe Print" pitchFamily="2" charset="0"/>
              </a:rPr>
              <a:t>Ще до проголошення в IV Універсалі (січень 1918 р.) самостійності УНР Центральна Рада встигла провести низку важливих соціальних та економічних реформ, спрямованих на захист суверенітету України. 19 грудня Центральна Рада ухвалила тимчасовий закон про випуск державних кредитових білетів згідно якого «кредитні білети випускаються у карбованцях, причому один карбованець містить 17,424 частки чистого золота і поділяється на 2 гривні або 200 </a:t>
            </a:r>
            <a:r>
              <a:rPr lang="uk-UA" dirty="0" err="1">
                <a:latin typeface="Segoe Print" pitchFamily="2" charset="0"/>
              </a:rPr>
              <a:t>шагів»</a:t>
            </a:r>
            <a:r>
              <a:rPr lang="uk-UA" dirty="0">
                <a:latin typeface="Segoe Print" pitchFamily="2" charset="0"/>
              </a:rPr>
              <a:t>.. </a:t>
            </a:r>
          </a:p>
        </p:txBody>
      </p:sp>
      <p:pic>
        <p:nvPicPr>
          <p:cNvPr id="3074" name="Picture 2" descr="http://www.uabs.edu.ua/images/stories/01_Preview/2896/22/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37404"/>
            <a:ext cx="4536504" cy="399543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https://encrypted-tbn3.gstatic.com/images?q=tbn:ANd9GcS-yZ5xOXHMYBXs70Rwl4esDW4cBI--G-tHRd8t_T-Mg5v1aN0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6" descr="https://encrypted-tbn3.gstatic.com/images?q=tbn:ANd9GcS-yZ5xOXHMYBXs70Rwl4esDW4cBI--G-tHRd8t_T-Mg5v1aN0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892" y="2637404"/>
            <a:ext cx="3681907" cy="3599908"/>
          </a:xfrm>
          <a:prstGeom prst="rect">
            <a:avLst/>
          </a:prstGeom>
        </p:spPr>
      </p:pic>
    </p:spTree>
    <p:extLst>
      <p:ext uri="{BB962C8B-B14F-4D97-AF65-F5344CB8AC3E}">
        <p14:creationId xmlns:p14="http://schemas.microsoft.com/office/powerpoint/2010/main" val="367712684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1864" y="332656"/>
            <a:ext cx="7848872" cy="2862322"/>
          </a:xfrm>
          <a:prstGeom prst="rect">
            <a:avLst/>
          </a:prstGeom>
        </p:spPr>
        <p:txBody>
          <a:bodyPr wrap="square">
            <a:spAutoFit/>
          </a:bodyPr>
          <a:lstStyle/>
          <a:p>
            <a:r>
              <a:rPr lang="uk-UA" dirty="0">
                <a:latin typeface="Segoe Print" pitchFamily="2" charset="0"/>
              </a:rPr>
              <a:t>Перші паперові гроші УНР були випущені,  24- 26 грудня 1917 р. (за новим стилем, відповідно, 5- 7 січня 1918 р.). Цікаво, що тризуб, зображений на купюрі, був оголошений Державним гербом УНР лише через 54 дні після її появи — 1 березня 1918 року. На всіх купюрах, що були випущені, стояла одна серія «АД» і один номер «185». Ця обставина, а також використання для друку звичайного, без водяних знаків, паперу, пояснює появу в обігу великої кількості фальшивих грошей. </a:t>
            </a:r>
          </a:p>
          <a:p>
            <a:endParaRPr lang="uk-UA" dirty="0">
              <a:latin typeface="Segoe Print" pitchFamily="2" charset="0"/>
            </a:endParaRPr>
          </a:p>
        </p:txBody>
      </p:sp>
      <p:pic>
        <p:nvPicPr>
          <p:cNvPr id="4098" name="Picture 2" descr="http://www.sobiratel.net/files/thumbs/t_2781_13170413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780927"/>
            <a:ext cx="7395120" cy="389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7008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
                                        <p:tgtEl>
                                          <p:spTgt spid="4098"/>
                                        </p:tgtEl>
                                      </p:cBhvr>
                                    </p:animEffect>
                                    <p:anim calcmode="lin" valueType="num">
                                      <p:cBhvr>
                                        <p:cTn id="8" dur="400" fill="hold"/>
                                        <p:tgtEl>
                                          <p:spTgt spid="4098"/>
                                        </p:tgtEl>
                                        <p:attrNameLst>
                                          <p:attrName>ppt_x</p:attrName>
                                        </p:attrNameLst>
                                      </p:cBhvr>
                                      <p:tavLst>
                                        <p:tav tm="0">
                                          <p:val>
                                            <p:strVal val="#ppt_x"/>
                                          </p:val>
                                        </p:tav>
                                        <p:tav tm="100000">
                                          <p:val>
                                            <p:strVal val="#ppt_x"/>
                                          </p:val>
                                        </p:tav>
                                      </p:tavLst>
                                    </p:anim>
                                    <p:anim calcmode="lin" valueType="num">
                                      <p:cBhvr>
                                        <p:cTn id="9" dur="400" fill="hold"/>
                                        <p:tgtEl>
                                          <p:spTgt spid="409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09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09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8496944" cy="2862322"/>
          </a:xfrm>
          <a:prstGeom prst="rect">
            <a:avLst/>
          </a:prstGeom>
        </p:spPr>
        <p:txBody>
          <a:bodyPr wrap="square">
            <a:spAutoFit/>
          </a:bodyPr>
          <a:lstStyle/>
          <a:p>
            <a:r>
              <a:rPr lang="uk-UA" dirty="0">
                <a:latin typeface="Segoe Print" pitchFamily="2" charset="0"/>
              </a:rPr>
              <a:t>Загальний обсяг емісії було встановлено на суму 500 млн. карбованців. Започаткували її білетом з номіналом у 100 карбованців. У народі ці 100 карбованців назвали «</a:t>
            </a:r>
            <a:r>
              <a:rPr lang="uk-UA" dirty="0" err="1">
                <a:latin typeface="Segoe Print" pitchFamily="2" charset="0"/>
              </a:rPr>
              <a:t>горпинками</a:t>
            </a:r>
            <a:r>
              <a:rPr lang="uk-UA" dirty="0">
                <a:latin typeface="Segoe Print" pitchFamily="2" charset="0"/>
              </a:rPr>
              <a:t>», — мабуть, через орнамент, який часто траплявся на жіночих фартушках (кияни називали фартушки «</a:t>
            </a:r>
            <a:r>
              <a:rPr lang="uk-UA" dirty="0" err="1">
                <a:latin typeface="Segoe Print" pitchFamily="2" charset="0"/>
              </a:rPr>
              <a:t>горпинками</a:t>
            </a:r>
            <a:r>
              <a:rPr lang="uk-UA" dirty="0">
                <a:latin typeface="Segoe Print" pitchFamily="2" charset="0"/>
              </a:rPr>
              <a:t>»). </a:t>
            </a:r>
          </a:p>
          <a:p>
            <a:r>
              <a:rPr lang="uk-UA" dirty="0">
                <a:latin typeface="Segoe Print" pitchFamily="2" charset="0"/>
              </a:rPr>
              <a:t>Надрукована на білому цупкому папері, без водяних знаків, розміром 170х105 мм. </a:t>
            </a:r>
          </a:p>
          <a:p>
            <a:r>
              <a:rPr lang="uk-UA" dirty="0">
                <a:latin typeface="Segoe Print" pitchFamily="2" charset="0"/>
              </a:rPr>
              <a:t>Колір </a:t>
            </a:r>
            <a:r>
              <a:rPr lang="uk-UA" dirty="0" err="1">
                <a:latin typeface="Segoe Print" pitchFamily="2" charset="0"/>
              </a:rPr>
              <a:t>аврсу</a:t>
            </a:r>
            <a:r>
              <a:rPr lang="uk-UA" dirty="0">
                <a:latin typeface="Segoe Print" pitchFamily="2" charset="0"/>
              </a:rPr>
              <a:t> жовто-коричневий, реверсу - фіолетово-зелений. Підписи та серія чорного кольору. На фальшивих банкнотах серія та підписи коричневі. </a:t>
            </a:r>
          </a:p>
        </p:txBody>
      </p:sp>
      <p:pic>
        <p:nvPicPr>
          <p:cNvPr id="4" name="Рисунок 3" descr="100.jpg"/>
          <p:cNvPicPr/>
          <p:nvPr/>
        </p:nvPicPr>
        <p:blipFill>
          <a:blip r:embed="rId2" cstate="print"/>
          <a:srcRect/>
          <a:stretch>
            <a:fillRect/>
          </a:stretch>
        </p:blipFill>
        <p:spPr bwMode="auto">
          <a:xfrm>
            <a:off x="1259632" y="3194559"/>
            <a:ext cx="7164288" cy="3298344"/>
          </a:xfrm>
          <a:prstGeom prst="rect">
            <a:avLst/>
          </a:prstGeom>
          <a:noFill/>
          <a:ln w="9525">
            <a:noFill/>
            <a:miter lim="800000"/>
            <a:headEnd/>
            <a:tailEnd/>
          </a:ln>
        </p:spPr>
      </p:pic>
    </p:spTree>
    <p:extLst>
      <p:ext uri="{BB962C8B-B14F-4D97-AF65-F5344CB8AC3E}">
        <p14:creationId xmlns:p14="http://schemas.microsoft.com/office/powerpoint/2010/main" val="122058869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88640"/>
            <a:ext cx="7848872" cy="2677656"/>
          </a:xfrm>
          <a:prstGeom prst="rect">
            <a:avLst/>
          </a:prstGeom>
        </p:spPr>
        <p:txBody>
          <a:bodyPr wrap="square">
            <a:spAutoFit/>
          </a:bodyPr>
          <a:lstStyle/>
          <a:p>
            <a:r>
              <a:rPr lang="uk-UA" sz="2400" dirty="0">
                <a:latin typeface="Segoe Print" pitchFamily="2" charset="0"/>
              </a:rPr>
              <a:t>Гроші пішли в обіг блискуче, маючи однакову вартість зі старими російськими. Економісти вважали, що якби не прив’язка до російського рубля, то вони навіть були б вищі за курсом. Тепер серед </a:t>
            </a:r>
            <a:r>
              <a:rPr lang="uk-UA" sz="2400" dirty="0" err="1">
                <a:latin typeface="Segoe Print" pitchFamily="2" charset="0"/>
              </a:rPr>
              <a:t>колекціонерів-боністів</a:t>
            </a:r>
            <a:r>
              <a:rPr lang="uk-UA" sz="2400" dirty="0">
                <a:latin typeface="Segoe Print" pitchFamily="2" charset="0"/>
              </a:rPr>
              <a:t> банкнота у 100 карбованців високо цінується як перший зразок української валюти.</a:t>
            </a:r>
          </a:p>
        </p:txBody>
      </p:sp>
      <p:pic>
        <p:nvPicPr>
          <p:cNvPr id="4" name="Рисунок 3" descr="http://i043.radikal.ru/0801/ff/bce890b4b4f9.jpg"/>
          <p:cNvPicPr/>
          <p:nvPr/>
        </p:nvPicPr>
        <p:blipFill>
          <a:blip r:embed="rId2" cstate="print"/>
          <a:srcRect/>
          <a:stretch>
            <a:fillRect/>
          </a:stretch>
        </p:blipFill>
        <p:spPr bwMode="auto">
          <a:xfrm>
            <a:off x="683568" y="3068960"/>
            <a:ext cx="7560840" cy="3384376"/>
          </a:xfrm>
          <a:prstGeom prst="rect">
            <a:avLst/>
          </a:prstGeom>
          <a:noFill/>
          <a:ln w="9525">
            <a:noFill/>
            <a:miter lim="800000"/>
            <a:headEnd/>
            <a:tailEnd/>
          </a:ln>
        </p:spPr>
      </p:pic>
    </p:spTree>
    <p:extLst>
      <p:ext uri="{BB962C8B-B14F-4D97-AF65-F5344CB8AC3E}">
        <p14:creationId xmlns:p14="http://schemas.microsoft.com/office/powerpoint/2010/main" val="221104551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80369" y="1196752"/>
            <a:ext cx="8640960" cy="3785652"/>
          </a:xfrm>
          <a:prstGeom prst="rect">
            <a:avLst/>
          </a:prstGeom>
        </p:spPr>
        <p:txBody>
          <a:bodyPr wrap="square">
            <a:spAutoFit/>
          </a:bodyPr>
          <a:lstStyle/>
          <a:p>
            <a:r>
              <a:rPr lang="uk-UA" sz="2400" dirty="0">
                <a:latin typeface="Segoe Print" pitchFamily="2" charset="0"/>
              </a:rPr>
              <a:t>Сьогодні ж у світі більшість валют </a:t>
            </a:r>
            <a:r>
              <a:rPr lang="uk-UA" sz="2400" dirty="0" err="1">
                <a:latin typeface="Segoe Print" pitchFamily="2" charset="0"/>
              </a:rPr>
              <a:t>являютьс</a:t>
            </a:r>
            <a:r>
              <a:rPr lang="uk-UA" sz="2400" dirty="0">
                <a:latin typeface="Segoe Print" pitchFamily="2" charset="0"/>
              </a:rPr>
              <a:t>я фіатними грошима, або неповноцінними - тип грошей або валюти, цінність яких походить не від внутрішньої вартості (продукти харчування, дорогоцінні метали) або гарантії обміну на золото або іншу валюту, а від державного наказу (fiat) використання їх в якості засобу платежу. Назва </a:t>
            </a:r>
            <a:r>
              <a:rPr lang="uk-UA" sz="2400" dirty="0" err="1">
                <a:latin typeface="Segoe Print" pitchFamily="2" charset="0"/>
              </a:rPr>
              <a:t>fiat</a:t>
            </a:r>
            <a:r>
              <a:rPr lang="uk-UA" sz="2400" dirty="0">
                <a:latin typeface="Segoe Print" pitchFamily="2" charset="0"/>
              </a:rPr>
              <a:t> походить від лат. </a:t>
            </a:r>
            <a:r>
              <a:rPr lang="uk-UA" sz="2400" dirty="0" err="1">
                <a:latin typeface="Segoe Print" pitchFamily="2" charset="0"/>
              </a:rPr>
              <a:t>fiat</a:t>
            </a:r>
            <a:r>
              <a:rPr lang="uk-UA" sz="2400" dirty="0">
                <a:latin typeface="Segoe Print" pitchFamily="2" charset="0"/>
              </a:rPr>
              <a:t> lux — «хай буде світло» — з Біблійної Книги Буття.</a:t>
            </a:r>
          </a:p>
        </p:txBody>
      </p:sp>
      <p:sp>
        <p:nvSpPr>
          <p:cNvPr id="3" name="AutoShape 2" descr="data:image/jpeg;base64,/9j/4AAQSkZJRgABAQAAAQABAAD/2wCEAAkGBxQTEhUTExQWFhUXGRsaGRgYGBkgHxwdHxobGiAeHR4bHSggHyElGx0cITEhJSkrLi8uHh8zODMsNygtLisBCgoKDg0OGxAQGzckHyYsLDQ0NDcsLCw0NCw0LCwsNCwsLCwsLC80LCwsLCwsLCwsLCwsLCwsLCwsLCwsLCwsLP/AABEIALEBHAMBIgACEQEDEQH/xAAbAAADAAMBAQAAAAAAAAAAAAAEBQYAAgMBB//EAEUQAAIBAgUCBAMFBwIEBAYDAAECEQMhAAQSMUEFURMiYXEGMoFCkaGxwRQjUmJy0fAz8TSCsuEHFUNzFpKis8LSJFN0/8QAGQEAAwEBAQAAAAAAAAAAAAAAAgMEAQAF/8QALREAAgICAgECBQMFAQEAAAAAAQIAEQMhEjFBBFETIjJx8GGBsTNCkaHRwSP/2gAMAwEAAhEDEQA/AH/Vvj2mHanlrAE6qrW/+Wdh6n6d8KaPV6tcg0YKkwzm7T2AJ3PfCqp8HMamhJN/MXsB32Hf3OLr4c6VSyoY7sRdzxHYbD88Tkhtq05Q3REI6X0KGcvARxenG57k/Z+l78YoAQLCwwlrdTcGIC9g3I42O5Pvg/p1VmXW0Q11Hb3w5QB1G0Z3zFPUsTHY9jwcR3xb0h6v72ksuWCOogX4a9oIIm+LcDA+cyxKkjkEFe49OxtvhqOVOoOtGrqRfQPhZUipUC1qi9706foBE1GB72+7HTOfEQKsKTF0qU2/fKQHDhioBQrCiJPeO2+N+sZOrrXxX1KtQVsu1PUjBdEEMQYsSxNpvwCBjtksultQFtmJIE3P64zP6lcdFtn2/Pz9JiYzkJPQi2l02oyF9JNVjMEibk+wJ5/THOihU+YaSDcEX+7Dw9Vp69EMDqVNYXy62iEZthMgT3IEzjrn1pw3jBQF+0bR9d59BiA+rdNkE2fyv+RjrWhBTll8NmV9ZAJMce4N/vwkyeTqNWKJ5/0978YMyuUDA1CxpZfio9mf0Qbmf87YA618Z0qKeDkl/rY6la6z5pAM322EcYtYCrb/AB/2CuSloRrnKHhMyMQp0ay8wNOxYubKoJG0sTYDHLo/UzSfUw1IQBVUA3VgCKigi4ggxEj64B6D1hs3SekAqV0GpNiCd48wNiYnfg8Y4ZqsSfFUjxdZVVMqxgHVTYmWd5iT8qxY2xViYMteJFlUhr8xt1rptGm6klxSI1BllgRuAsmFO34x6OvhnLv4RDghGLaFb5gpjc/pH6YWfB/VlY+ASYMtRPr9qmfrMDvI7Yo8/nfCps5+yJjEXrPiCljvTqlcos+J/iFcsoRRLmwUC/YQP0xI5BMznHIeoafcC57b+8bYI6fnmr1RmCmomdK7mxAJji02EmFMTthj1GmaP/8AKpqskgPYgaZAJgbbDzHgC1sVYcIxrR7ismQsbHUGfItlQaGYqPUy1Y6S5maLfYqC5i9jEDv6+1KJy00qasGFmqkAs3NvQ/rjX4q6xTzFMUVMMfNvtF49ybfjjp8Lt+2ZRVrEmpTJUNN3QGJJ5g25mL3OAz4OQ51uN9PmCZADsTfotcBIAJOoqx7HfgREEdsAdTy2jU8wwPmiQD2YHmOfc47dMNSjUhRq2BSQLDkcz3O3f0p/2UVTp0AkwTNwLSPccdpntiAIX1PePqFxHn2DCvhdicuGYkkk+YiJGw/z1wdn8mtUAFtMXJ9Pfj/O+MoZIKrAsSWEEn2i3/e+OGWqqyaHG4hz6zEj23xQMShZ5L5ScljUOyOXpog8MAKeY39b4x/9sFMsAXmALnn1wJ1LMCnTaoSAFEyfw/2wH6Tu4k+IejmqVdFU1FYSC7JrQBvLrUEqQTMwTGpbaicAZjo3lRmLGpSLMPDZgAGJJVdz5QYE8TbjHuX+JXqFR4QVYGtwxt33Hvb8cEPn3FUKqyo3McHkd/WJtMkbHmJVgt79oT2BREQfE2SY5ZgjyQCyG91vHIvBjfvifyGdFFaWao+SkIFVZPlMiG8x3v8ANsewMKPomcoIg+aAdRCkCAdys+9xJ5xF9T6HUpl3y+lqdUeZWBOktHmEcwTM+xwpSBo9Gc1/UOxPpnTc6K1NXHIviJ+Keh1aVVquVoIzVm1NVdlApwL65vFjEWuQY5ZfCuqhSQNNhBBmY43JM+574oeqZNK9F6T3SqpU+xG+DRph+U3Iqrm1ek5y7rUUEgMpnyzfaL3E+88iZvIZfNFfDp0gh+3WJMsZMkTcEqACDwTtLS46x1Wrl8ylOvTpUkCaKK0gWapBB1wglUUahBH2mPbD3pzNUBIGonaY8NRO5O7SOAfzxjArtZpo9wLonRVyyMyw9Qxqd5m/H/YYpMlQq6BIUf1zJ9YDDT7cd8c0qBDoBLuSCTAt7AWUC34YIpq5F2v741MZO4LOBBMy8n1mfrgcEuCDY+vGAanVW+WjTNQqYLmyyN72GFQqV68MzaVJ+VTH1nc4b8P3ncvaVOQ6eWY3C943IO+43nn2xQUqICgAWAgAYjst0tU8661defEYi/JJnFT03OeICpPnWNX1FiPQwfuOCVeI1OJs7hejGmsCSYAHOOOazJHlW57nj/vgCkgnVU8w/mP1mNvpggLi2b2hZ01EZabdyrcSbkT2Y7x3x826nVrVT4bKqBSzMjFvlV/CAqAROr51VTDaSpkGcXPVOt0sqpaoTf5UAubHf+ERJk8e2JQZdeqN+0U2XL1VKivYt5ILI9MTp8TzFJNxxGxP4SH5m/zDxZSuoFlMyzmpSQs7VmH7kUgC6gL5yDHhG0EkbKpgTOKHMUKdKcxnnWtVUFvCH+nTgcj7R4k/jjbL0aeXTwssNAb56pMu5/mb77Dba2F/xDTH7JW0kk6Gnn3+7fCC4TSzXIc3I3rnXq+eqSB5z5UUTZDAiAYiwPqfS2BMx0iquhWRafmvaDBO87HSMMfhyqBUZFcI7HT4gHyiPKtxvAifbFN1BA1JabEOy3DkzP335wAO6mVB+hdKGWDMX1MYBPAHAAxv8SUaj0zVoMQW8tXTpkSIDT8wDCFaDfy+uBK3WaQGjzgrEsBeYBAmbQY7DAtTPnxKdUGodIKspVYcGdSnzfLFuYjfaGYXblVQcmNeN3uJMhmnpSVaFJBMf+mw2Yjtq548p5E3g64+by61EUM06KygfK4FjG+lheO8jEX1Xo6pU1J5qdT5ZMMysSDDAiGS4aLaYJkEyZ8D9QrLmSEoyi+SvUfy+S3zkNoLLEqQNRj1OL34stnxIkDK1DzKvJZGtSQLFOpTuyEGGXVextab74Wda+IaoU0k0AtYahI7GNwSPuw+6o8KdB103GpGGxkTvtff3nEzk+mrQJdmNRztOw59YwWIc9wMzfD1FGR+H2U+JmHCpFxNz6TxPp7YoqJqKEahYgA01A3UAmGtpCkAAmRGqTGx1y/RKuaYGoSE3AAuRMeVeB/Obe+2LnpHw9TpU9OkAfw7yb3Y7sb827AYLNlVBV2YvBjfIbIof7nHL5JWOoADUAWiDxIgxe8fd64Z5ekEAUWA2xsUgQMBVOohXKsDaIi87f53jHnGp6wuo1XbAdfJSSVi+49ce1uo00p+IT5TAHqTYD3nCrN5h2BJEfyz5R/e3Jx0yoc+b0AUywLdvT9Ywu6vm6VZWpsS3oCfe0bwYmPrhCFJ8xbSVMAACxtxtEkGLn1wRlqtMOzERVA+XjUNxPbYwDa+8YE4ibK9xuIr/d4m1eulKmQwCgbAW259tvrpPfEyfj9AwpyVUGAwXeTG+8Df2wp+Oa2YLg6WZLkkTA9CNgBwT6+uJ908RQw3B2A+4/7YZhxqlFhZ95Wvo/jKQG1+hn2rpeZFRDRqE3urcjsZ7g89iceZglabaQEdCdQIsI5Udjx9cIcn4woUXrq1OowJC21No0w0bg3BIP3YJ6n17RWpmpC0nUJUaB5WnyuTElQ3lYXABncYB8HM2JKV4vxXxr71PMlmK7qWzEIp+VVB1EE/avb8/bFB8OdQ1E0iIG6en8pPfkYFcSCjC9wR2x0y1ELGmABG23v9MFwULQESST3CPibpD1V10dHjopVDUnSQYMEi4uAfv7yI/wCHeoVFox+8ZVZlNUppR3liRTv9n5dhZRBscfRsvXDrvcbj9Y7G+I/4kyVTxAq1ilAMKvghBLuGDEa//wCuYJUXubxEKBrRhDYqdMvSYHTq85u0cepbneLfhgmE+1Vef6iPwx0XLKURqVhp0wRO1zqPv/lxibzGeIdh5mg3Ktbt/gxYnzSZgYwVdFIU2HiG4IW1zck8zffHH9oakyhwgAAJEktFxMn5tse5zrS0iSIduT9dsLaGaGZYPVUKgYXm5b+Gd4veO4xOBfcoJA6j6r1cR5Tq4EAneeADzt/YYYdFzkuCT9gqfW4g+oEG/r64SeNAKMqkGVgWB7Rx+HfHbpeQcPJIgciL2B/hFvqbb+mGh1MuUGbkO0xtP+5xH/EXxuKY0ZeHe81CPKP6RyfXBnxD16kE8Mk1BGkgczaAbAnE78PihTrBtwTAqOFmm02Okys7Xv6Rg8ZHZiWcDY694XkOkvW01cwWDFxYlRVaVYL/AEKQB8y3M2OqcU+XZVpqlBRSpEXVRftDHdmMG88YJy/Si8PWhvmJUqN2N5M3FpA4J3tg5MqsMgAAtEDYRAj6zhWTKbhhYkehFgJH4+l+/rhP1FwSdJM7MpAg9pjfm4+44a56rofSw4P0jn6yMA6FYrIUEyY53H0taCe/rhWXYoSjAKPI9SUznQGp6qtOo2hRLKRfe4kHYb88jBKZio1x5luACeBbce2HXXagp5dgAdTllWY5N9vTCXp9MiFF2mwHIMdu84HHy/unPx/tgpy5Zi5EGPMN5E2HEk7D1jDjofQalaEpCVX5ndYAm+/fTbSN97TakyPwtB8XMAidqSm5ER52Hyr6C+Cvitq65MjKxT0fOtMRCclDxG553+tCmtxJ3qKc90nI0qa5Is9R9auxVmGhgABe+gHyrAlrgk2BBXSMzTWuEqBUpqDoBA0gki5MbxPmP34jvh5/CrSwXUw+1J03F44mALwfxlt1XPkVCAADBte/aDsB7n8sKd3Y1HYlQXcpq/UFq1alDy6CR4LWgsAJHa7SQe8d8E1emUKCGpXcA/ZtIB9FPzH8Pzx8sq1XchtUQQSR+kRz2w9oUq2ecF9VR4kMbaREE8BRtuIMnfDB6koOIiHwKx5GfQukdToeEKihpefmgs0Akkmew/tNp2fPsCWq2UiAlwTYcESPNPmJvFgRGFPTcqMvT0Eiq+qSxHlVojyg3PubSBYRjKoJJY3J/H0J9MJyZx0IYSM+n5zWIO429u30wv6hlvOSDMmd9jAF/eI9pwBmOrJQI11NJiQIJMfxQB7jDMrIkWB/A8jGJk5LRhAUYm63WKJTYX0VAx9N/wAATj0dRbwwVgyVHpJIE+sE4Lz+VD0npcsLep33wsFRFC06tIo1RQGJUQSsQAV7njFC1xmHuB516uWl2gh3sO3qDw2/HbthH1Lr5GnSsKB5GJMqwIJJtBmb+47Yreq09VElzOnYwRf2/DviVzeXH7MSV+Z/J76SCV9sMVj3BJKmxGtHP0q1HWZiPOCRAMXG1x69jhZ8E9I8LPu1Rf3VKGpgmQS06TPOmD9YPGAz0V1yorGfCLDWF3C8PHIBMR2M8SDc11XwqTLQJYeGVBJ2IFoJuSP74dkByJaynEUxfRoP/r8/jcE+OfiGpmeoU1yxJ8JvDpaZOpyQGMcgm3sMN+tpmareGyp4aD5mEIAQFkt6x8gm8i8YSf8Ahl02nUrGrVJ8vlQDuRcnsItzu07SKTq61mrvmYCZdVFPL0m/9Q6ifFKkHTLEhSYMe91rkCmhC9YACFUaAnD4V6pU0NQqo5aj5Vqd12VSf4l2m8rp+rduqug82kLzIAj1k8++FHR8+qlvFOjUZ1PIE6bgngje+4NpwH1SsK1XyHUgAAJ2m8kD3i/6YA2XsakRccd9xxQ65Ty9bxFragwEyGJIPBgQSO+H/UHaqorIQVZRAixHB7zc/wCbwmayaiiWLLMiDI3kW/EjFZ8G1AKXh+IKiEwIDeUkElbgHTax7mMcyAmzMRzGFFgqwVi1wD/a5wsr9LDMWYyTc3I/Af5vhwcuxfRIBiZPaePX0w3yGUQoPKD3J3nGOhO7r7Qrny8dJaqxSkdZFydkQd3eYHsASe2KHpmXNJfCowxJlqr2UHbyD6c398eZ+kWQIo8OisRTUAamB3PJmxvc9u/q1CRFMliG0idiQCQgsQJClZttvthJycuuo74fAWZyqZcrCgh3A8zEdrliPuthL1nqNZtNGH0kT5V+bvP+cjFFlahSTA8TRKoTc2Eg/wBJ7fnj2pUWwMCoR2gE9tzabjffAVeoGVeQk3V008uVZSKg2tqYieOcKadMpUJfyqQDHdWEz357YpKtZ1UVHUeKpuimwXkXNzE3t7YS9apCpULaoRT3uBv8pv8AMYgxvGORwp3+ftOpSlGXnwb1Eugou0so8p7r6+oxRPTvYDHx6lVZKqihq8SRpCySHEXEfMjrc8XvEY+yZOoz00Z10sVBKggwYuARY4K+a8qilUpom4g+IKS6wx+YqVHfv9cJ8sw1gWEg2NriRqEi5AJEE8g8Rivz3T6bkPUF0BhpiAfXG+W6JQRhVKgtuoI2kRscCqkn9I4OAP1nzpKFTPZkpRXyUfLqIOkdyT3nYC5icXnROiU8v8oDuBBqmJtwoHygSR39+GRopTpsqKEW5hBFzcm3PM74lOkZv9lq+E5/dvcMe5EhrmbwdR7svGGmB4lYVGEme6hoOoCB2O7ehHA/HG/UepkWWw78/TCrNvqWPv7z3xwhBZOfE/SVpP4iavCq3W5tG6E3iD+EdjhR1KozFPOVPl1RcERufrb7p3jFllaivqy1UiKl0J+y4HlYDsYg9wD64TZvOUMjuRmc13PyIfY/MR3P0EYJVJaCdT3LdKVEFbMnwqe4EDU/A0rtfbUwAvYHHuT6+GYJRXw0BJVeHiVJdgZcmIvESIAkYXZd62dmpVYyCPO1gPMp8p5O6iewuCAMEZbooLmmo825YgAmTJ2HqbfkMOGFADfcAsf2lV+2jwxUQFlibG8cjtIP4Xwiz3xHUJiiNMC4MHUbEG21heT9NsE5Vzl6mhz5W94Bt5p/A+kdsN+n9PVHdgLmw9BuR/8AN+nrjynK4ybH2lAHIQLKdGWRUqzUedXmiFaItAjaBe1gRGG9BwN9j/gP0/KcdGSMDViQDAk8D14v64l+K3IG40IKgtVDTqbSB9pjuYMae5j8+BGPGmuIdR4ZHO8+nt/ffBmRqCsqErxqAO8RdT6j/NsdKq49JHsWIDexkzkQ3jGhUipSUxBJE2Jve8djvgDMq2ZrMoUCmi6YXZYkER3MQI9cN81lyua1CRqWARwY39OcEZPLhFAI1XJI9ZsSfx98PvWu4oDe+oflQvhCmUBUiIIsRsZxAV/hbMJmjlqVMuhlqbm4VLSGY2Gk29bRi/rgFV1G+wHpzHe3PtgfM9cCeQAkhZcAbbz935c4qxfINRLudjwYv6ZSpZHTl1GuqxbVVIOlWJuqg7kdzA2tc4E6gysxcoWqHZnJlSLcC07f2vhz1LTm8v4ikiID9xEEPsZgwDG9vXChMm9bSps8hW7SIOqx/Df2xK62TcIsTFubr03pOXYI2kjQd2qgAoyBe95PYtaGkJcnUrVmAQgKD2F42JJHPpi4+IOiqIYIDA7XMbyd/r7zNsRfRM8uVrNTqfKboT2m34b+oIxyPeoLLQuOcjTpaPFCGdzMNpAkH5o2I2P0nGmbNaGTKqQrhTUCfLKmVIJ+Uk3tFt8d0dq9SaQWALyYgzIYETB3FwZ+/D3LU9KlQdTD5iYuTf8APj27YMmpyi4Z0POtXpS6stenAYREng9oO9uRhv4lMkk7k3iew9cRjdWKPYE8MB2M+UesC3HfcS4bK02hiFYEAqSOItE7e3ecB8Q1D4C4oynURVCo7wxMCLTYWmIUzbvOH3T+imAytoiwgW/PacSfU6PnRtBGswUXfVeNJHcjg7jvi7y2ZNKhTUofEK2X+5/TEaqTqer65VRQw8xVmunlHDECRsw22gkjuQbj0wtakJGg6it54X8tvXa/tinz1VXpt4p0ruGjf+UDkxbEznOpGDTpKUSQDHzMSQokjuTEbfccMG9yMOFUrAM9naQg6iX29AJ3J5k7RgPpHRqtdpACUl/9QqBA202EvI3W+ww5ofDwqoC4KEG/c3IsDtIAN9sNXkaKSn5QANRso2+v64z4YbxJ2Qk96nTpGSpZb/SW/Ltd2Hb+Uegw8yzC7TCQTqMQsXIJ4HN/W+wxMdRSvl4efFp/aEfiIxyz9X9z+4UaKpJbtqI3K8+19ojkOGtTSo8QjqPxSA37sa4N3Pyx5p8NZkssE6mFwDE2xUdKzPioDzziF6b0oNDC8bMdhzCgEwOe1/UjFH0cuocrJKUyQDuxg6Rp4Ej8sHN40JS6cTXWskHPkgtTlktIBHmKn3iZ7jBXw71hswjmooXSYkAgG19+Rz7jAa/E1F6y5WijNLaSyW08EwBsOdrT7YyD0YiymYLF0Cwu4AO0naf04MjscG5VCbA298KfiHqC0azqEl50kxyTsoI3Nj734x06ImYDGtVZRP2Im38zTvzbb8MN+GauEWjqj0hASQPObk3/AMGJ5vgpQ7OTqFyqH779zM4uun6aqB1NjjM1SAtEzgEcqagH3kZSQ6CpEg/Zj0gjttxgutR/dhwIdAOZmOGJ3wR1fLFQWA9J/HHHKK7oSx0Uxu3f25J9sO7hPtbnKuf2ilrkCPsyPwncmD/bBXw7niyaG+dRzyu2/JBsfpjlkc4lRjT8MBCbMW8xA3Jiy8MBPyzzAxrR6PVp1fIflYkHgqY+Y8yJkD35nEvrUFUdTsDhhqUDA87/AOfhgZxO4/zkYKcEW/w4TdR63Spkrq1N/ClyPfgfU48YKW0JVcA+HahTXRFjScgf0ySp/X64eZuuCoYcTIHfeB78YkRn38fxhTC6hpK6twP4rb8T7YcdM6kKhcFCENpg7e+xYHtj0MalWs9HuJY6nBeqtr87UwpsL7HgaiYb1AAiRvhiLn3H5f74V9RyRUmYCkbm4I++dP8AKN73FzjbJZrVKs6+IvAsYi0qSSN43x6iqB1J7J3GmXcs2jeLAnbuR7zp/HAGay5V50hlfddREEWBPBH9/rgzLuVHZif73HpJP0jBZRADUceUDY3n2HP5e2DBAHzRbg2OM26XlXUPqI1uSTpiBPAm23fCnKZrwqgBhmWdjI5AM++Bc/8AEHjApSlBsyn5tuSCRHtbbHf4X6WGcltgJsPUDHnZshZqWUKBVyky9J6tMipNwCCQAQYmwHAP6++IvrvSQGK1KYdIJiBKn+U7gGd5ER2GPo9NIAHa2FPWqa1AwX/UE2iCdtjaYB4ON4nsTuQnzbp2aNMFKUKt/LPMgGS4Bm6wSNiTFgC5yucmGDXMCT9/0GF/U+lsjSrh4gOACSOBtBJA8tr+0nHTpNj5jINthz229xA9IF8M1OBnaiQalQFZdH1AQJKFVgif6Y9x64Z9P+IRSXSHBEn59/pM2mfrOOHV+jrVg6mpsglaim49D3H+DnCjp/Ss1VUvTasULNB0cTx58MBBEUwIMu6GZpBRUVVLKTIMalHMf3H5YdZaqrwywexjEvnWDyiCCJgtfV7+mE+WztSgTDMFM2nbvvsfXEgevtKMgsmPeskVSzI0kHQQJseNIPBAPG4PG6Lp6oy+Ivm9xEeadtpBO8k84MzXVSEIp00mVOozFjPeJ4m3OEWSpVaINoWpbuFbiRI/7iMOA8mJD0ZW5DNSYJvEi/8An341rkpUVoBDW+vb7pj64nuho4YFF82z1HMxe6qefp6fSqNMOpV+fW4/txjqrceSCYJmw1VWFQ6UBBSJvEgho3n8LH0wv6X1KnTZleVpsdSgzIP2gf8AO+N8lmprPl2dSZGjVIDEbieD6RBv7Y0z3TfEatQYaamlWpkX+USfNFiRAi1gI2wWjBhZ6nQsqVfNsoghQTwALb8m+NE6yJ5D9wfKDzfe0bYkMn02pVbStyO/6mfTFV/8P1PK6vIMlx2baVm5kfdJ2wWvMxTG1HNtVV6FYsqut3UkFdXyyDtMGRcd98Zk81kskWWmZqbSwO/YwLfdhb1qlUo5dmQsX8uptzGxN/8ABgBOpUFo+HQUO5HnqMO+5LMBF+BjhR2IDaiL4gzlavXNR9PiK6lYsIFhHcAHfFH0vMB6Zeo8FVOpTsOTPfA9WnRdVVSviqPmvDbki4G8wCew7DCP9uRKrKykjSBAcr3tzxGKCeQ6qADK/pvxGKbEVNKUyuoABiwPqAIFvwicdM98UglRRo1KjEjeBP8ASBJJ9wMLOkZam+mpSWpTKbsx1qRypuDtIgDm+KDpyU6bsaNMIu5MGTa+kD5RPAwpgO5pYdTh1vqATw6RphsxVEpSYwF5OsrP3LvGJn4m6FWAOYrVTUZR5VXyBP6ADA/An1w0+N6b0npZpAT4Zv7EEH+/0xrSXxxTqZk6g3yIjGDJG4m5t908A4bgriGEny2SVMmshnXr0dSMVqU2BMfai4Md+fcYsshmWr00qUpFVbFJsQN1N7xOoT9k91xNdUyLU6tStlltIYoNjqt90Sbc++Hnw7WCVA8QGgsptH/cE/mOcPzIuXHRk2ItiyX4/Nx91Oqi0x+0No1wphogm1jY239hOInOZbwn8JlBYbKg+Yfxkng/39sV2c+Fab12rMTULFSqt8qARaPtAQYERwe+COvZAuhNMAVFFjF45A9Y2/748z4aKKWeoHJ7kApZTo39twIuL7e/9sPvh6TRkCFmVHMQO++EGRYh7EgsGA1XLKfm23J/QdsU/RQRRQbkSD7zt90HCs3VCarAw5EDIUIuJ03g+oB39RhZSybM4CkrpP8ACO5sBcAETJmTbbc9c91AIdFM6n2BgxPpG8fpEjBS13KqXhWtKqTckd//AMRb3xqZjjWmnaPU8zDhCsAMSQD2WSASe++GGcWE2Ls1go5MT9BAwi11Gdwafl7TeP4ifl+mDOmVqba6QP73eTJmLBgJFxzjVys/1TMi8dCKM90wU3LkaZWSBwY2H1jDjpdTQpqqflKiJ+YGZG31wN152GhSPOxgeoECT/fbfAnw91n/AFKOhWp7rqYLtYC4Mzv6X9sEVvcUrVqWOQ6wtQCxB+0OFtIJPY8euAs/dvEoCX7zFxBm/ESCPX3xN9V6j4WkPoVWJ8tOTAgnUZ3va/4C2D8j1IMsgmIsSIt7HCcjZARxEqCIVstuG57pdM1C4ECoYbaNURDehv7wMSr5cUKhDs3lbygC7A3A2AsbACTb2AqaLOxIJ8p+yLz/AFSL4H/YFNQuiIKgUqjECFM79oJ5vEnBB+rgFfad+n9KNSGriF4pd/6//wBfv7YpESBAgAcdsSPwv1hyzUK5/eC4JNybkrEDYXxWLUGH1Woq73PiPVOt183U8KmpVDI0Kbm+7H/YDFGtbxcsDUYMVYJWYAi4MSRv2mw54OOtKmAW0KquWh45aY1E9j/m+F+cc0anjBZR/LXXcRYajFyYJvHbbmFXKZSjCVsgfHyEs8vkVVAFCFWgKTH1HqTaMLq0GoQpmnSAEDg7tfsDxsNseZGgQulXZqZuonjcRz+OO+QphkKuoQNZtgJBsf8AlPPOHnJZoScYvJnmSry7IRpdTt3Fr2gHf8VtfDOkxi0T+vrhEcuRHFWkfKb+ZePcb3vIJwyqZxCgbU0OfkX5iRwTwAbGJJtAM4LG5YUZpI8yL6plnVzqu0kgi4N4sfQ/XFR0urWq01NQEOp8tQGHYQLEfd5jvex5MyNfxQQ1NdIJKEAQhhZE7mQ2zCQRufs5mK1Rm8OisAgE1jfvaN+P/qtthhPicB5nlfMUsv5YDOxkU1A35J++eTHEY75LOuY8QAHhRsL/AJxGBsp01aQLCWY2LNuY7/liazGbaq4DMyI3yhTF9oYi8zNttucDVzr3uXXjan0rcD5iPsngH1I43Fu+Jr4g0LmafjAigFkAAgM4mx0jsf8AJx16V1Q5cCm4DUxsyiNPuB/nvh9UqJWpnS8KR8yxb7wQD6EYy+BmlbkpW6mHdCEK01MokQW/5eAY3/2wdlfhRC5rV1gVIPgqLlh6i4Ebjb1GGHSumU6GoyWY3NSoZJB9e3GG3TczSqMyoQzKBJHbi/0w9GsaiSCDAur9NNSiPDQJp+wu2n0iBqG9ue+OGRL+GrEzplSe8Dj3F/cR64qlMYl+vxQLO16bbL/N29jjSCdCLbW4etRaqlWWQbHUdzcwJvEXHp7YmOqfDb0oOVgryjkxHMRHfAtPMVKziQQuhmUU2I0tYTHLBoWD3OKyhmCtJfGI8QKNS+sD5jst/rhDB8DcgaEPGVzDj5iTo/iM9ZXHmJBZo8qKBAABn7j+OHnQzSDOqA6gbs259RyO2FTdVksGiBJ8pAVZkTJt3v6HGgrEkVEBBBmYNxt22OFZfW9V/Epx+lqwZXEY416wWNU3IGxNyY42HqbY9yWZDoGHO47HHPPGmAHqlAqEEM5ACnYGTtvGHA8hYgVRppN5n4Sp1sz461AKeollTfWDDCdlFrgXmdsGZzLqpWmRCsTHE2P47/dgal11EcJTUhNRB1G585QaDqIgEGEPbT5SAC56rUprSL1HCKv2jx7TzjAb+4mPj49dGTmepU6Q0/LqtOxsO4+UD6RgFqzPTRankIYN5N2gkQJ2EkEm8CLdvPiOuWKIARUEqD/ETElQYmw32+kHBPT6+mmRWUawAFMapG8QIv8Ahsfs4A4t8jNRwNCOKOXJUPGmNQ1WkQTI9LDc7xffCuvSy7GVJ1LbVJuY+ZTz6+84xzVzDEjygwI44Gpr3JHG354Gr5hKEgRUqH5ifkU3Mev9Iv7YScl6WEa8zpQqsgdXKstQCKhuwUySJ5GlT7HE11EeLWYU1BkwoUcC30xW9Py1StTJZIGhl1EATq0wdOwNiB6RvgrK5daQIpLDG7VCBMneIsBPb6RilSSIn4dxJ07oVDLlWzbeY3WkLmwm/b3Pcbb4P/8ANqNYsqro0nYRcQCGsd4gGZ39p9z2Q8RSNmF1PZu+AMh0hmCNApsjaWBFo5A2n3HM4OgI1VHUZV65CytrjgmLjjmN4wf07MrUSZUkSCF9CRMbid4M784xcrCwD7YBdjSYMY0aXkGxuysQDeTMxtzvMiP4e7MbYrUZU8tTWp4hQeJtq9rA+8Wn0GDcx0mlWIdxJiLGMcs3liLpJ9B+ePauTLwSYsBET+o5w8E9RIVT3qQ2TV9RiXJmSSB9/AH5W3ODM7Sp00bxGAS8k9ja/v2xv1nqdPK6kgs4uaS3I9XN49z9BiUGe8c/vX1BlYgAgwCbKAOeJnUIExyh1PqWsCgPPmNT/wCS0Tdw/ofW0DLlmk0XJFOo0yGtpG1hwCTMkd4FBWqWhlbxUtCkiQbTvEEd+w5jE507Jg+IqL+50gGpUBAn/mubdr7bYsH0aqChizlPnIjWBZhH4wSecNfGLoeIuyNzWnlfHpypJqJF+95iSTfsTyO2OtDpqJqBJhip0mNII9/qPYxjcdHFQN4Y8KTd9iSOw25N/wDthz/5QCQWYkciIk+/rjihux3BsExZ0XqEVWo1E0qQEE/ZItpntH6YO8Dw3ZTcEWOEPxVnxTrNqg1CAVABA03AJMWFoJ7iMdegfEor5ZvHUpWpmI0tDA7ESL2sT6A8jA4PiGwR10Y7Lx0RDqj3vt+X34+d9ZzpL11oiaasxNUqxVYuYgGSDb2BPE4afEXxEQGVBLRtwLc94JxK5nq50g0kFNymhmUkT5y9gDG5nv5iu0Y9LD6cj5m8yDLmH0rG1PPrlmhm8QnTrIcNqLLJMESCrBQDyrbHB2Wphqk1AIOwHy+h9eMSjRUoi/mWJnvySTvq3nvh18PZgaBRqGDEpvMdjPpJA3id4xnqcVjkP3m4MvE8TK5qI9CeLD/P8GDOhZ9jVIpIRREi4uGG8n8MJMlq0gljEvbjygc73MiMOBLZQrHhwsOFa4XbUCNjvMd5xCMoxggyniXMr6OYVxKMGEkeUg3Bgi3IIIPbHDqGV8RIbSKdw+u3FiPUNbsb+hxJdAzX7OreIS6tLQBHmE3k8Na0WEASAMH1M8apDO0KJ0qPlFu36nBZPUqi2NmYMDE0ep0yhp0vJRXYaTVaNR9rWHrviV6xl637QaqhmpwJJJ023gHfnvuY3w/MODoaDuSAN7RuIj6fUYnT10uj0tJLwQpAME/oRB+7E2HLlyEv2f8AspGNEHHqKs/nVFQkjyqVKwCdQBkSPVrgdzfbDPo/xC9XMaWEKfs8i3HcyBPET74QNmSiIQpR1IM8QLzc8gf5bHnR8yy5gNpIudokk8ffvHvj0MmFeBJ9osMbqfRh1D9lrLLTSeQ4knTyG3gRttcT2wz690k1tDo7AggWNipZSTtEghXBM/LGzMChbK66eqqxpo32t2b+kc/1bDHvW/inTS8LKeUBdIqHsB9jjb7XtiX07NxuZm4k15mzZzL5MVFQ/vqYIclWAgGTCkxAELb+FReLSdQ5rPqa1Spopi6012A9e/qTM+mPcpQ1tLS0kaydzO8zwbiPfDKvkfDJCyaJHyiCD3BJHaImAeZxSNmJYGpP9M1oS0edG8rH7SgER6gSRx+GH+Uz5r+UiGB4mNPe/aDPtjjmhDUiEBZgVCTHrI7eYx9TtgXpFVtVRo0U2WD6nULevsBgioPcBWIMo3VwxoUlJ3ICkyw/iZtlX8T3E3zoGXyjO7PWWq1GxVBKqYmF4It820juCcIM/wBQd6ZpI7KgAvMAi8BiLaTcAT23G3DotAZac5XqBFaVFEATU4MjaAQPWYvBnAj0y8Zgf59y7PUlzDQP3bU/Miah51gkgrqkuACdrA846J5lUggg3tH44WUKDF0ajJD+dPmA3BhoCgSTGmflUjcCRfiPqYplqVNvm+cqIVT9oIN7n7ha+AjhqUPhDHCtXCeVQWaJIH69v98SvRs7majaabEhRLM3yqvcn6e+H2RowIdyzvF4gX9jJ7ewjjHEWYa9TulOq1ydJ4AH9/zP4YJprr10m8rgfeDswv8AQ+3GAqPVky5ZGYvAJDHa0eUcniDzPMY06ZUqVHau/lBEIvMf4BjDU7uGtnqeWUUi0nmAAB6wLKJ4GB265fy3HqG/TjHXqHShWWYErESd77e2FVCvUURTFKmvAqNDH1IXaexvhqBauKKm4z+I/h2kXfMBCWcAOFi+wkW3ix/DcytynwdQDBqtNdXCqACR/NFh+eKvMO+j5oiRb3ib9v7euEHXc2KaRIBNw0+YMLyZ37T69sSsnHIWBjQ1rUC+OaJGWUU9C+GQfDWBCbWWZgGLxgqhR8XK03QhaiiUY7XsQeYP6DtiIzmZFQK6satcu14czpVZWCJcGSLWi1sNuk5t8tTAZtRCaQh+VSCTJIN29BYDkxjtzj7Sr/8AiBgo8Sn4RAUEyCGfkIBJIj8+Iw8rZloGkXIkk7D67YiqHT2qfvHYwwBn7RG8AbIvp6fXG9XOnSURrbTNpHBvJ3A2IuMNRGeLZgsM+KM3RdUDGWRgwcW5jT/STG9rC+E2dzASiXW0i1uTO49/pjhmdKw7XBEhjq1HuApNvUiF/Sf6gzMRMhQSQs8/hf7u0Ab34cIkuTKZwr9QVXgrI5JN5P54Ez2X0kcqdvS829N/vx3zOX8WCq+fYgf98NU6YPAS5MkiCT5VEDeLjVIB9COMWaEl3uThOgWubc2Xf7z67DBPxK/hPS0v50pUyx0kMGuw9jpYb+xx69QNVVKChqggeIbKoW5LcABRJJ2AN+McKVINSzNV3dmrN4VNio85DipqAJBAAW7HbUBc4UxAhqC0tPhHqAzNMG838QAEaTrJiT3WI9D6HFdSeLgCxgg8jYz/AJ+mPmHRs3TyqtUpvqHkFTT8oLH5Vb7TjcQIAJkg2w0yued2ItqF7TN/lIJud1ImZBNucee/plDFpamY1UqM7kEp+ZSdLGV5/wCX6H9N8b5bLSoBBHBuO1xv6zgms9PSKVV41kae4a0XANp3Pte2OaecBSQGBIImCNLFXkejTcW+/Hm5MBRr8S5c3NavcIo5dYEEwRG4uPu22xN/EHS28qqyinE6PKI9fXDnOdSCnSl4AAPAtx3v9NsD1KQC+NmGFKmbBjdnPZF3Y/gAPTA4wyPaw2rj8xkt0z4bes+kajf5REcXJFvy3F8VlHI0cvSLroqPTsz/ADIkGICg+YzaJCjkyMKm6hmaoNLL0Rl8v3Y+d/VtP/SLY7dOzbZZtDKagNtNvMD72+ntit3ZmBff8SXnel1DcpkqmbDOykEHVSqOTqLRDAgwNJ/lAA45xzTpyXYyCSdSng8j0g/TFzl4IBFwdsTnxrkHFJ69EwwUh1/iGkgH3BgSLwfTDSLiwak4lVNTBFZ1UwxXSFEbiWYA+sT9MH0+ooysYhADIjiOf87YR9Cqg0kAuoAAAWYMyZBO5M/fjXMZYtU8NCB8xc2IUbhST5ZFye3O+CK61ODWaMC6P1CqgKIA2reRcCCPm3AvyYvhr1WuAp1Iodws0wZtfzxA8MGbfxEsYIx0oZwU0jK0mqlbvXYCAf5FKhR6SJ9Occc3XbN02IYNXSSG0qGdd2UgADUvzC0kavTDMdFtwHRgliCoFrKUYAKdv5GGxJ3+p/TGnS6tRagpVKSVXR9NPVbTqsDtsTBn0wB0usVYRcHcC8/5uMPuo5LxaYqUmPiIOPtLPYXJB4xa61qSK17jvpHVU8c5Q1GqveXA8iED5RGwEetxvjn8QdGNRlIMGdLEzGmPm+m3fa25wv6bnZSqajrSSmA9V6Q/eVNUCJHePmHficUnTc0czR8XwnQSQga+ocH1kfre84gypxPIdSzG9ijBqSlE8DLIBTIOuu4Ikjcm49gOL9sKc1mvFqCkrLUJIkoTp1e5H1IEjeNzPL4mNVfLr/dcKtgIE6drweeZB5wN8HNGYTeIJP5/oMBG34lDUyIpDVWLVXUCFNh6ADb7/wAMB5zqQq0lJOioh8oAb5otaJaZFjH04b5jKCpP8pOkzNjNj6A9uJHeZnqNCG1FQytZgTzO4GxJJAmDPlEfvDga3uH4j3p/VQ6B4ggkML2II77jkd/rjYq32WjvAm/rHOA/h7KMqksDcgajuY5MAaQTNrRab2x5meraHZArtpMHQpIB7SLSO2CGupoN9wmhmMzVqjSyiJVxEwZG87grJERuBfBvVkpqjGoP3ZHIne1rGTMRG9saCstOqGALMw06V5E7kbW7n1wF8QfEQy4ZEWSQJJUQJXV5VIudJkkiB2PCV+YQSpB1BOm9DYqwy9IUkI1Q3z1BtuZAWb6R99yMEZXpCUV8Wv5jwIJHpbn3NsDdJ61maddFfxHDkeWo5+1sRaABI9vQ4t89QR5AFjY+hwzioNGA4IGpL5qoavlA8hFgJBi6nVbgnjY6eDgLOU/DHyCf4RsD3Mbk7xJG1+9blenLTWBJPJO5sBxtYDAGbyu/YzipCLkrA1IPMUnYlmu3b8h6e3++PcxkQ58Pd5MsYuAd7HbcD7++G+byhVtIkkC0e/5/56Y4GuuWUD56zRJ+YL2Aj5iPeMWFqGpMBvcCzOWpUEJqHSP/AKmtsB2xP9WrVaukDyUjZQD62k/jh5QyIqDXWqw1ZmSmzKSupfssdlB7AfTB1eiXYUSp/Z60UwCBNCqLQI7nk7zvBOFnJUZw5SPyp8KnUXVoLWfQx1tA8qCDCoTGqbn2EEPL5YtAqMERCBDSdagg6dC3biwgffdplcgKb6GBeqXZdNMai2kwSPT1J4Jw/HSVSoDUUKYkKCNhfzNMbWOwtzgSQIQBO4Bl+nHNBNFEUKKlmjUIab6gsWaY5IAthpUzNGgAmXlis+drgH+UbTc39cb52mzIQQyiGYaSpUMPlUwL6xpgg31CAYOO/S/hdgA+YBAOyDc/1H7Ptv7YwBQOWQ69phLE8cY37xdksrVzDEzb7TsfKPc/oL+mH/VcxTTw2aozMi6b/bI50d76Z3PODc8KgRUohQu4VQscWM7COd598L6edp+KA1MB1OkNYxP052nCM2b4uq0JT6fD8Ld7M3rdSWlT/aXy58So8KjfIpiZbm4BMWHHbERn+q1alfxK7lzMLOy+igWUe2PpJDMooiiKlOo8VSTBUELDD1kEg91xE9c+Fgr1JY+SAI2PrN+PxkcTiVigFHUPKrkg3cIy3XhZFhqhHlUn8J4wbqqNS1VAPFBldI29AZOI39nNIbENMhh3/TFB07PF11OQCfaSfbCHBUa2JiZLO5YfDPxGvlVyACpYnhWHzAnbef8ADjbrnxItQGlSEoSAzGRNxYc72/CxxKf+XeLUOpf3fLlmGmbkKBu32ov9L4bUvht0EeITRBgVGs5BiQYFryBtwCDth2F6W2Ffn57TWtjqC0KCVbVFUBflVFA7iJAheJ3vIGqMdnyKBCgGmVYQvEgi3bf3/pBjB2UygDPR0adBlLgzAIaTy0KD7GPTHfI9Ro6xAIMwH02J2G5Nz7RjchZjqOReP6yd6H1RjQah4iUrhtTA3X7QB7nb8sCPop16jZfUoElGJPzAyYtcTaT674oqvwzl1fUoqTuUDDSBtBtPPeb4b5H4ToNUWqDU0iZR9u1iTwRuZBHocHzWdoSY69kBRanWRQBWRWNP+EsNTL/KJ2+owLSdqZ8RCCdyokQPVWAIMc8jczj6VVp0wNKopAjiwj5Y9uMTfxFkA81UN1+cgfj9Nji3FlsANIMuLyJP5pih/acvAkkOjCw5IM7rzPveYw2y3USHp1ajmq7CAqnTTpLI1eWdwDzMxbHLpmXJIMeUiG9u0fiO3pae1TpUIaaAmLqsiGH8LAkCIkX2vG1ydQTUWrEC4Z8RJR8DU5JDSUVQDLyJEmw7esntOEHTAZCmFV/mABGn3Jux4vbnDjK0S9Lw4aIMEb6YtOqCSB5SQCPlHrjEyLeVFpnUbalYGRIksLabTFu2JKC6noIbFxrQyLVEMFVCxBNgCIj7sEZToMkl1AkzwbxB0kcTfAvWeimpTpAVVVELapkiZ3tuRER/3wnznxiBT/Z8kPEFJdJqbLItGrkkzOmwvfjCyZt+0pep9Qo5dGnTAHmnYD+Y/picqdLy+b/fkt5wINMqAw4Jkb8T6DHzvqvUq1ZlNQkgSAACoubgwb/LF9r7EA4P6b1yrRTw6ILqCTLapk3PyiB/vhZejNXHyEsswxB8NQQe5+Y+s8C++Bc/lWptTzBTxAnldAPskAA/SN/bjD0XMmJNrR/kY2zVVUptJAsR5tjaw7k+2KSRVCLujuR4zVSpVpChSqBVcsrHUx0swJ8xFlA+7vi7oArqhtpYX95mb7SD9DxiayOYAI1Ncfis/wCD397E+C5r62MU2sSTYqV0lYmSZ7Dm+JzbGjqOABlfSqB1DKbHHKvRthZ8O9SI0UqhW8xwQ1zB7hoJBFpm9xh7mCFGpoAAJJOw98ORpO6Uakj1iQCAQnGoxN7QPf7u9pwo6fkApbRUKvWXQlQj/TrC+m42YCNXpbcYa9RyOt9X70qQdJI8xEk+WbKLjzG8AnnCxKb+YaV8NhpIBI1W8rBvmZkI3+4YqBsakxQqdicM/UWpQLV0ZSz+HVUC6VgJWogH8QFwJ498adOo5jNt4lFmWgFVKlVhAcgEagN9Wwt2uRthvk+nOy6s5U8TTddRjSByYgTH/cnhrkeuhSEVR4XNtx/KOB7/AHc4EEmwov8AiFrRY1M6B0+jlpCiWYQzkeY/XgegtiezvSK6ZmqoXxKbqWV32UGQVbuIJGkXNiL4ra2Uh4W6ESDxB/XAWfyzmBqtsp7Hsf74nxZmUm5Q+JXAqI6C06R1INTgAB7WAEBUDTpHqSW9b47HrFWuflgqbICQi2uXO53PljtbnHdsofmJ4vYAD2x0pBVMRv277k/fgHYtsxioFFCb1beYHi5/X74+k4G6hlEen4irFT15IMFfv2I9O+GAqjYRvF+8TH3HAeXqaWZWtfUvYQe3cWsJkRtBjFBqbU69Pq6qQJPmEE+8Qbc2uPfG/WcmMxlyE/1k8yjhyAJW59bTz9cCdNyrsS1ESpYjsNMm4JHHFtsC/GmUqplfEFQUdJt5r6gZW/MxcX+sYwrephIrcQZL4ezLKfEFNdSyEL+cDaSsR9ScafD/AEykmbWlXtMqIP2+NcfZkRIIvGAMz10s00WK2cFhIY621vA1EKC3A7CbzgBa8iD9Q15uN/rY+jAj1oGA9nVyTKyFvkn1/J9AJPnsBaw/BQdhcjaPffFAmUXTo0jT2N555xPfAfWTXo+G5/eUxFzdl4J9R8p9p5xWKuJ2UqaMepBFiSnUcktOQF0kecMqiRBgGfafuwi8KgautVqGIbSdIVZ2vM+okTta+LTreRTM0mC3dLqZIE9tQGxuDExhblStJizMKlUiLCFT2B52He2MsjUcranoqB1DBQqnlhAtA2/9QmJEgWi2N6Oa8QHSdrEm/wBYUb+mObVAx81z72HthNk8yctWKAHS51Akk8CQfwv7fXEABuA3tKXL5SLmY5m5b37D0x3KiNIAjaIx5RfWAw2OO8Rii7gVUStkNLRHlO39sG0qPbcf5GDAuuxj0xz+SdRiMEXNRfCjODdOXTFMBGB1KY2bme4IsfT2wJn84mXFUsRpZJMEjSQDqvvsZthR1v45oos021jzKChmSDBAOwi3M3GIurk62ZKvWOkW8h3KTPN59+eLzibLmVY/HjY6m3UM0MxTbKZfXpUatUsAT2e48rQRFptaNlfSs74U0U0gExfgy1jO0C+xPocV+SpotlAAFgBx3k7kmBf0wo630hUc5gKeGMbK4IhzfY3nfjEuH1IZ+LdGPfCVWxEvVsvVDSwWdJcEGxUncQsWB+vMYqvhbz5dSI3It7zeOb/dBxN9czq6CdLSo0gGDPJ0m4GwMjuPcMsj8Ph18SnVqUlfzaVNrgX2/wAjD8+JCgvUHHkZW1LbLf6n0H5nC74o/wBRPY/njMZh+Ho/c/zJ27EXUvmp/wBD/muKip/xlL+n9ExmMxjfX+0NOv8AM79C/wCMP/tD/qOH+f8Alf8ApP5HGYzGY/MzL2Is+J/+Gqe36jCrPb0v6V/MYzGYoXo/aKPQ+/8AyBfEX+kP61wvyu+MxmK/S/0zI/Vf1BKPpH+hS9h/0Lg+t/pH3H5jGYzHmt9Z+89BOh+0VZ7Y/wDN+uF/229sZjMd7x3kT3hvYf8A441f5k/qH/2zjMZg/EGUvQ/+Hpf0/rj5h/49fJQ9n/NcZjMYnf8AmT5P/Z82+D/n+/8ANcVeV+1/Wn/SuMxmKsf0iIydmXX/AIef8Yf6Xx9JzvyP/Sfyx7jMIz/1Ifp/o/eAZT/hv+Ufnibpbn3xmMxK8rxzvT5wo+Jf9JP6/wBGxmMx2PuY/Usehf6f1OCqnzH/ADg4zGYenUBptQ+f6D9cTv8A4l/8HW/9tvyGPcZjH6M4dz5T8MfJQ/8A9A/+zUxaZzcf5/Dj3GY8bP3+frPSxQalu39J/MYK6z/w1b/2m/6WxmMwnD9Y+8PL1InrX+g/+c0sV/Rv9Cl/7af9IxmMx6vrf6Y+8iwfU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4" descr="data:image/jpeg;base64,/9j/4AAQSkZJRgABAQAAAQABAAD/2wCEAAkGBxQTEhUTExQWFhUXGRsaGRgYGBkgHxwdHxobGiAeHR4bHSggHyElGx0cITEhJSkrLi8uHh8zODMsNygtLisBCgoKDg0OGxAQGzckHyYsLDQ0NDcsLCw0NCw0LCwsNCwsLCwsLC80LCwsLCwsLCwsLCwsLCwsLCwsLCwsLCwsLP/AABEIALEBHAMBIgACEQEDEQH/xAAbAAADAAMBAQAAAAAAAAAAAAAEBQYAAgMBB//EAEUQAAIBAgUCBAMFBwIEBAYDAAECEQMhAAQSMUEFURMiYXEGMoFCkaGxwRQjUmJy0fAz8TSCsuEHFUNzFpKis8LSJFN0/8QAGQEAAwEBAQAAAAAAAAAAAAAAAgMEAQAF/8QALREAAgICAgECBQMFAQEAAAAAAQIAEQMhEjFBBFETIjJx8GGBsTNCkaHRwSP/2gAMAwEAAhEDEQA/AH/Vvj2mHanlrAE6qrW/+Wdh6n6d8KaPV6tcg0YKkwzm7T2AJ3PfCqp8HMamhJN/MXsB32Hf3OLr4c6VSyoY7sRdzxHYbD88Tkhtq05Q3REI6X0KGcvARxenG57k/Z+l78YoAQLCwwlrdTcGIC9g3I42O5Pvg/p1VmXW0Q11Hb3w5QB1G0Z3zFPUsTHY9jwcR3xb0h6v72ksuWCOogX4a9oIIm+LcDA+cyxKkjkEFe49OxtvhqOVOoOtGrqRfQPhZUipUC1qi9706foBE1GB72+7HTOfEQKsKTF0qU2/fKQHDhioBQrCiJPeO2+N+sZOrrXxX1KtQVsu1PUjBdEEMQYsSxNpvwCBjtksultQFtmJIE3P64zP6lcdFtn2/Pz9JiYzkJPQi2l02oyF9JNVjMEibk+wJ5/THOihU+YaSDcEX+7Dw9Vp69EMDqVNYXy62iEZthMgT3IEzjrn1pw3jBQF+0bR9d59BiA+rdNkE2fyv+RjrWhBTll8NmV9ZAJMce4N/vwkyeTqNWKJ5/0978YMyuUDA1CxpZfio9mf0Qbmf87YA618Z0qKeDkl/rY6la6z5pAM322EcYtYCrb/AB/2CuSloRrnKHhMyMQp0ay8wNOxYubKoJG0sTYDHLo/UzSfUw1IQBVUA3VgCKigi4ggxEj64B6D1hs3SekAqV0GpNiCd48wNiYnfg8Y4ZqsSfFUjxdZVVMqxgHVTYmWd5iT8qxY2xViYMteJFlUhr8xt1rptGm6klxSI1BllgRuAsmFO34x6OvhnLv4RDghGLaFb5gpjc/pH6YWfB/VlY+ASYMtRPr9qmfrMDvI7Yo8/nfCps5+yJjEXrPiCljvTqlcos+J/iFcsoRRLmwUC/YQP0xI5BMznHIeoafcC57b+8bYI6fnmr1RmCmomdK7mxAJji02EmFMTthj1GmaP/8AKpqskgPYgaZAJgbbDzHgC1sVYcIxrR7ismQsbHUGfItlQaGYqPUy1Y6S5maLfYqC5i9jEDv6+1KJy00qasGFmqkAs3NvQ/rjX4q6xTzFMUVMMfNvtF49ybfjjp8Lt+2ZRVrEmpTJUNN3QGJJ5g25mL3OAz4OQ51uN9PmCZADsTfotcBIAJOoqx7HfgREEdsAdTy2jU8wwPmiQD2YHmOfc47dMNSjUhRq2BSQLDkcz3O3f0p/2UVTp0AkwTNwLSPccdpntiAIX1PePqFxHn2DCvhdicuGYkkk+YiJGw/z1wdn8mtUAFtMXJ9Pfj/O+MoZIKrAsSWEEn2i3/e+OGWqqyaHG4hz6zEj23xQMShZ5L5ScljUOyOXpog8MAKeY39b4x/9sFMsAXmALnn1wJ1LMCnTaoSAFEyfw/2wH6Tu4k+IejmqVdFU1FYSC7JrQBvLrUEqQTMwTGpbaicAZjo3lRmLGpSLMPDZgAGJJVdz5QYE8TbjHuX+JXqFR4QVYGtwxt33Hvb8cEPn3FUKqyo3McHkd/WJtMkbHmJVgt79oT2BREQfE2SY5ZgjyQCyG91vHIvBjfvifyGdFFaWao+SkIFVZPlMiG8x3v8ANsewMKPomcoIg+aAdRCkCAdys+9xJ5xF9T6HUpl3y+lqdUeZWBOktHmEcwTM+xwpSBo9Gc1/UOxPpnTc6K1NXHIviJ+Keh1aVVquVoIzVm1NVdlApwL65vFjEWuQY5ZfCuqhSQNNhBBmY43JM+574oeqZNK9F6T3SqpU+xG+DRph+U3Iqrm1ek5y7rUUEgMpnyzfaL3E+88iZvIZfNFfDp0gh+3WJMsZMkTcEqACDwTtLS46x1Wrl8ylOvTpUkCaKK0gWapBB1wglUUahBH2mPbD3pzNUBIGonaY8NRO5O7SOAfzxjArtZpo9wLonRVyyMyw9Qxqd5m/H/YYpMlQq6BIUf1zJ9YDDT7cd8c0qBDoBLuSCTAt7AWUC34YIpq5F2v741MZO4LOBBMy8n1mfrgcEuCDY+vGAanVW+WjTNQqYLmyyN72GFQqV68MzaVJ+VTH1nc4b8P3ncvaVOQ6eWY3C943IO+43nn2xQUqICgAWAgAYjst0tU8661defEYi/JJnFT03OeICpPnWNX1FiPQwfuOCVeI1OJs7hejGmsCSYAHOOOazJHlW57nj/vgCkgnVU8w/mP1mNvpggLi2b2hZ01EZabdyrcSbkT2Y7x3x826nVrVT4bKqBSzMjFvlV/CAqAROr51VTDaSpkGcXPVOt0sqpaoTf5UAubHf+ERJk8e2JQZdeqN+0U2XL1VKivYt5ILI9MTp8TzFJNxxGxP4SH5m/zDxZSuoFlMyzmpSQs7VmH7kUgC6gL5yDHhG0EkbKpgTOKHMUKdKcxnnWtVUFvCH+nTgcj7R4k/jjbL0aeXTwssNAb56pMu5/mb77Dba2F/xDTH7JW0kk6Gnn3+7fCC4TSzXIc3I3rnXq+eqSB5z5UUTZDAiAYiwPqfS2BMx0iquhWRafmvaDBO87HSMMfhyqBUZFcI7HT4gHyiPKtxvAifbFN1BA1JabEOy3DkzP335wAO6mVB+hdKGWDMX1MYBPAHAAxv8SUaj0zVoMQW8tXTpkSIDT8wDCFaDfy+uBK3WaQGjzgrEsBeYBAmbQY7DAtTPnxKdUGodIKspVYcGdSnzfLFuYjfaGYXblVQcmNeN3uJMhmnpSVaFJBMf+mw2Yjtq548p5E3g64+by61EUM06KygfK4FjG+lheO8jEX1Xo6pU1J5qdT5ZMMysSDDAiGS4aLaYJkEyZ8D9QrLmSEoyi+SvUfy+S3zkNoLLEqQNRj1OL34stnxIkDK1DzKvJZGtSQLFOpTuyEGGXVextab74Wda+IaoU0k0AtYahI7GNwSPuw+6o8KdB103GpGGxkTvtff3nEzk+mrQJdmNRztOw59YwWIc9wMzfD1FGR+H2U+JmHCpFxNz6TxPp7YoqJqKEahYgA01A3UAmGtpCkAAmRGqTGx1y/RKuaYGoSE3AAuRMeVeB/Obe+2LnpHw9TpU9OkAfw7yb3Y7sb827AYLNlVBV2YvBjfIbIof7nHL5JWOoADUAWiDxIgxe8fd64Z5ekEAUWA2xsUgQMBVOohXKsDaIi87f53jHnGp6wuo1XbAdfJSSVi+49ce1uo00p+IT5TAHqTYD3nCrN5h2BJEfyz5R/e3Jx0yoc+b0AUywLdvT9Ywu6vm6VZWpsS3oCfe0bwYmPrhCFJ8xbSVMAACxtxtEkGLn1wRlqtMOzERVA+XjUNxPbYwDa+8YE4ibK9xuIr/d4m1eulKmQwCgbAW259tvrpPfEyfj9AwpyVUGAwXeTG+8Df2wp+Oa2YLg6WZLkkTA9CNgBwT6+uJ908RQw3B2A+4/7YZhxqlFhZ95Wvo/jKQG1+hn2rpeZFRDRqE3urcjsZ7g89iceZglabaQEdCdQIsI5Udjx9cIcn4woUXrq1OowJC21No0w0bg3BIP3YJ6n17RWpmpC0nUJUaB5WnyuTElQ3lYXABncYB8HM2JKV4vxXxr71PMlmK7qWzEIp+VVB1EE/avb8/bFB8OdQ1E0iIG6en8pPfkYFcSCjC9wR2x0y1ELGmABG23v9MFwULQESST3CPibpD1V10dHjopVDUnSQYMEi4uAfv7yI/wCHeoVFox+8ZVZlNUppR3liRTv9n5dhZRBscfRsvXDrvcbj9Y7G+I/4kyVTxAq1ilAMKvghBLuGDEa//wCuYJUXubxEKBrRhDYqdMvSYHTq85u0cepbneLfhgmE+1Vef6iPwx0XLKURqVhp0wRO1zqPv/lxibzGeIdh5mg3Ktbt/gxYnzSZgYwVdFIU2HiG4IW1zck8zffHH9oakyhwgAAJEktFxMn5tse5zrS0iSIduT9dsLaGaGZYPVUKgYXm5b+Gd4veO4xOBfcoJA6j6r1cR5Tq4EAneeADzt/YYYdFzkuCT9gqfW4g+oEG/r64SeNAKMqkGVgWB7Rx+HfHbpeQcPJIgciL2B/hFvqbb+mGh1MuUGbkO0xtP+5xH/EXxuKY0ZeHe81CPKP6RyfXBnxD16kE8Mk1BGkgczaAbAnE78PihTrBtwTAqOFmm02Okys7Xv6Rg8ZHZiWcDY694XkOkvW01cwWDFxYlRVaVYL/AEKQB8y3M2OqcU+XZVpqlBRSpEXVRftDHdmMG88YJy/Si8PWhvmJUqN2N5M3FpA4J3tg5MqsMgAAtEDYRAj6zhWTKbhhYkehFgJH4+l+/rhP1FwSdJM7MpAg9pjfm4+44a56rofSw4P0jn6yMA6FYrIUEyY53H0taCe/rhWXYoSjAKPI9SUznQGp6qtOo2hRLKRfe4kHYb88jBKZio1x5luACeBbce2HXXagp5dgAdTllWY5N9vTCXp9MiFF2mwHIMdu84HHy/unPx/tgpy5Zi5EGPMN5E2HEk7D1jDjofQalaEpCVX5ndYAm+/fTbSN97TakyPwtB8XMAidqSm5ER52Hyr6C+Cvitq65MjKxT0fOtMRCclDxG553+tCmtxJ3qKc90nI0qa5Is9R9auxVmGhgABe+gHyrAlrgk2BBXSMzTWuEqBUpqDoBA0gki5MbxPmP34jvh5/CrSwXUw+1J03F44mALwfxlt1XPkVCAADBte/aDsB7n8sKd3Y1HYlQXcpq/UFq1alDy6CR4LWgsAJHa7SQe8d8E1emUKCGpXcA/ZtIB9FPzH8Pzx8sq1XchtUQQSR+kRz2w9oUq2ecF9VR4kMbaREE8BRtuIMnfDB6koOIiHwKx5GfQukdToeEKihpefmgs0Akkmew/tNp2fPsCWq2UiAlwTYcESPNPmJvFgRGFPTcqMvT0Eiq+qSxHlVojyg3PubSBYRjKoJJY3J/H0J9MJyZx0IYSM+n5zWIO429u30wv6hlvOSDMmd9jAF/eI9pwBmOrJQI11NJiQIJMfxQB7jDMrIkWB/A8jGJk5LRhAUYm63WKJTYX0VAx9N/wAATj0dRbwwVgyVHpJIE+sE4Lz+VD0npcsLep33wsFRFC06tIo1RQGJUQSsQAV7njFC1xmHuB516uWl2gh3sO3qDw2/HbthH1Lr5GnSsKB5GJMqwIJJtBmb+47Yreq09VElzOnYwRf2/DviVzeXH7MSV+Z/J76SCV9sMVj3BJKmxGtHP0q1HWZiPOCRAMXG1x69jhZ8E9I8LPu1Rf3VKGpgmQS06TPOmD9YPGAz0V1yorGfCLDWF3C8PHIBMR2M8SDc11XwqTLQJYeGVBJ2IFoJuSP74dkByJaynEUxfRoP/r8/jcE+OfiGpmeoU1yxJ8JvDpaZOpyQGMcgm3sMN+tpmareGyp4aD5mEIAQFkt6x8gm8i8YSf8Ahl02nUrGrVJ8vlQDuRcnsItzu07SKTq61mrvmYCZdVFPL0m/9Q6ifFKkHTLEhSYMe91rkCmhC9YACFUaAnD4V6pU0NQqo5aj5Vqd12VSf4l2m8rp+rduqug82kLzIAj1k8++FHR8+qlvFOjUZ1PIE6bgngje+4NpwH1SsK1XyHUgAAJ2m8kD3i/6YA2XsakRccd9xxQ65Ty9bxFragwEyGJIPBgQSO+H/UHaqorIQVZRAixHB7zc/wCbwmayaiiWLLMiDI3kW/EjFZ8G1AKXh+IKiEwIDeUkElbgHTax7mMcyAmzMRzGFFgqwVi1wD/a5wsr9LDMWYyTc3I/Af5vhwcuxfRIBiZPaePX0w3yGUQoPKD3J3nGOhO7r7Qrny8dJaqxSkdZFydkQd3eYHsASe2KHpmXNJfCowxJlqr2UHbyD6c398eZ+kWQIo8OisRTUAamB3PJmxvc9u/q1CRFMliG0idiQCQgsQJClZttvthJycuuo74fAWZyqZcrCgh3A8zEdrliPuthL1nqNZtNGH0kT5V+bvP+cjFFlahSTA8TRKoTc2Eg/wBJ7fnj2pUWwMCoR2gE9tzabjffAVeoGVeQk3V008uVZSKg2tqYieOcKadMpUJfyqQDHdWEz357YpKtZ1UVHUeKpuimwXkXNzE3t7YS9apCpULaoRT3uBv8pv8AMYgxvGORwp3+ftOpSlGXnwb1Eugou0so8p7r6+oxRPTvYDHx6lVZKqihq8SRpCySHEXEfMjrc8XvEY+yZOoz00Z10sVBKggwYuARY4K+a8qilUpom4g+IKS6wx+YqVHfv9cJ8sw1gWEg2NriRqEi5AJEE8g8Rivz3T6bkPUF0BhpiAfXG+W6JQRhVKgtuoI2kRscCqkn9I4OAP1nzpKFTPZkpRXyUfLqIOkdyT3nYC5icXnROiU8v8oDuBBqmJtwoHygSR39+GRopTpsqKEW5hBFzcm3PM74lOkZv9lq+E5/dvcMe5EhrmbwdR7svGGmB4lYVGEme6hoOoCB2O7ehHA/HG/UepkWWw78/TCrNvqWPv7z3xwhBZOfE/SVpP4iavCq3W5tG6E3iD+EdjhR1KozFPOVPl1RcERufrb7p3jFllaivqy1UiKl0J+y4HlYDsYg9wD64TZvOUMjuRmc13PyIfY/MR3P0EYJVJaCdT3LdKVEFbMnwqe4EDU/A0rtfbUwAvYHHuT6+GYJRXw0BJVeHiVJdgZcmIvESIAkYXZd62dmpVYyCPO1gPMp8p5O6iewuCAMEZbooLmmo825YgAmTJ2HqbfkMOGFADfcAsf2lV+2jwxUQFlibG8cjtIP4Xwiz3xHUJiiNMC4MHUbEG21heT9NsE5Vzl6mhz5W94Bt5p/A+kdsN+n9PVHdgLmw9BuR/8AN+nrjynK4ybH2lAHIQLKdGWRUqzUedXmiFaItAjaBe1gRGG9BwN9j/gP0/KcdGSMDViQDAk8D14v64l+K3IG40IKgtVDTqbSB9pjuYMae5j8+BGPGmuIdR4ZHO8+nt/ffBmRqCsqErxqAO8RdT6j/NsdKq49JHsWIDexkzkQ3jGhUipSUxBJE2Jve8djvgDMq2ZrMoUCmi6YXZYkER3MQI9cN81lyua1CRqWARwY39OcEZPLhFAI1XJI9ZsSfx98PvWu4oDe+oflQvhCmUBUiIIsRsZxAV/hbMJmjlqVMuhlqbm4VLSGY2Gk29bRi/rgFV1G+wHpzHe3PtgfM9cCeQAkhZcAbbz935c4qxfINRLudjwYv6ZSpZHTl1GuqxbVVIOlWJuqg7kdzA2tc4E6gysxcoWqHZnJlSLcC07f2vhz1LTm8v4ikiID9xEEPsZgwDG9vXChMm9bSps8hW7SIOqx/Df2xK62TcIsTFubr03pOXYI2kjQd2qgAoyBe95PYtaGkJcnUrVmAQgKD2F42JJHPpi4+IOiqIYIDA7XMbyd/r7zNsRfRM8uVrNTqfKboT2m34b+oIxyPeoLLQuOcjTpaPFCGdzMNpAkH5o2I2P0nGmbNaGTKqQrhTUCfLKmVIJ+Uk3tFt8d0dq9SaQWALyYgzIYETB3FwZ+/D3LU9KlQdTD5iYuTf8APj27YMmpyi4Z0POtXpS6stenAYREng9oO9uRhv4lMkk7k3iew9cRjdWKPYE8MB2M+UesC3HfcS4bK02hiFYEAqSOItE7e3ecB8Q1D4C4oynURVCo7wxMCLTYWmIUzbvOH3T+imAytoiwgW/PacSfU6PnRtBGswUXfVeNJHcjg7jvi7y2ZNKhTUofEK2X+5/TEaqTqer65VRQw8xVmunlHDECRsw22gkjuQbj0wtakJGg6it54X8tvXa/tinz1VXpt4p0ruGjf+UDkxbEznOpGDTpKUSQDHzMSQokjuTEbfccMG9yMOFUrAM9naQg6iX29AJ3J5k7RgPpHRqtdpACUl/9QqBA202EvI3W+ww5ofDwqoC4KEG/c3IsDtIAN9sNXkaKSn5QANRso2+v64z4YbxJ2Qk96nTpGSpZb/SW/Ltd2Hb+Uegw8yzC7TCQTqMQsXIJ4HN/W+wxMdRSvl4efFp/aEfiIxyz9X9z+4UaKpJbtqI3K8+19ojkOGtTSo8QjqPxSA37sa4N3Pyx5p8NZkssE6mFwDE2xUdKzPioDzziF6b0oNDC8bMdhzCgEwOe1/UjFH0cuocrJKUyQDuxg6Rp4Ej8sHN40JS6cTXWskHPkgtTlktIBHmKn3iZ7jBXw71hswjmooXSYkAgG19+Rz7jAa/E1F6y5WijNLaSyW08EwBsOdrT7YyD0YiymYLF0Cwu4AO0naf04MjscG5VCbA298KfiHqC0azqEl50kxyTsoI3Nj734x06ImYDGtVZRP2Im38zTvzbb8MN+GauEWjqj0hASQPObk3/AMGJ5vgpQ7OTqFyqH779zM4uun6aqB1NjjM1SAtEzgEcqagH3kZSQ6CpEg/Zj0gjttxgutR/dhwIdAOZmOGJ3wR1fLFQWA9J/HHHKK7oSx0Uxu3f25J9sO7hPtbnKuf2ilrkCPsyPwncmD/bBXw7niyaG+dRzyu2/JBsfpjlkc4lRjT8MBCbMW8xA3Jiy8MBPyzzAxrR6PVp1fIflYkHgqY+Y8yJkD35nEvrUFUdTsDhhqUDA87/AOfhgZxO4/zkYKcEW/w4TdR63Spkrq1N/ClyPfgfU48YKW0JVcA+HahTXRFjScgf0ySp/X64eZuuCoYcTIHfeB78YkRn38fxhTC6hpK6twP4rb8T7YcdM6kKhcFCENpg7e+xYHtj0MalWs9HuJY6nBeqtr87UwpsL7HgaiYb1AAiRvhiLn3H5f74V9RyRUmYCkbm4I++dP8AKN73FzjbJZrVKs6+IvAsYi0qSSN43x6iqB1J7J3GmXcs2jeLAnbuR7zp/HAGay5V50hlfddREEWBPBH9/rgzLuVHZif73HpJP0jBZRADUceUDY3n2HP5e2DBAHzRbg2OM26XlXUPqI1uSTpiBPAm23fCnKZrwqgBhmWdjI5AM++Bc/8AEHjApSlBsyn5tuSCRHtbbHf4X6WGcltgJsPUDHnZshZqWUKBVyky9J6tMipNwCCQAQYmwHAP6++IvrvSQGK1KYdIJiBKn+U7gGd5ER2GPo9NIAHa2FPWqa1AwX/UE2iCdtjaYB4ON4nsTuQnzbp2aNMFKUKt/LPMgGS4Bm6wSNiTFgC5yucmGDXMCT9/0GF/U+lsjSrh4gOACSOBtBJA8tr+0nHTpNj5jINthz229xA9IF8M1OBnaiQalQFZdH1AQJKFVgif6Y9x64Z9P+IRSXSHBEn59/pM2mfrOOHV+jrVg6mpsglaim49D3H+DnCjp/Ss1VUvTasULNB0cTx58MBBEUwIMu6GZpBRUVVLKTIMalHMf3H5YdZaqrwywexjEvnWDyiCCJgtfV7+mE+WztSgTDMFM2nbvvsfXEgevtKMgsmPeskVSzI0kHQQJseNIPBAPG4PG6Lp6oy+Ivm9xEeadtpBO8k84MzXVSEIp00mVOozFjPeJ4m3OEWSpVaINoWpbuFbiRI/7iMOA8mJD0ZW5DNSYJvEi/8An341rkpUVoBDW+vb7pj64nuho4YFF82z1HMxe6qefp6fSqNMOpV+fW4/txjqrceSCYJmw1VWFQ6UBBSJvEgho3n8LH0wv6X1KnTZleVpsdSgzIP2gf8AO+N8lmprPl2dSZGjVIDEbieD6RBv7Y0z3TfEatQYaamlWpkX+USfNFiRAi1gI2wWjBhZ6nQsqVfNsoghQTwALb8m+NE6yJ5D9wfKDzfe0bYkMn02pVbStyO/6mfTFV/8P1PK6vIMlx2baVm5kfdJ2wWvMxTG1HNtVV6FYsqut3UkFdXyyDtMGRcd98Zk81kskWWmZqbSwO/YwLfdhb1qlUo5dmQsX8uptzGxN/8ABgBOpUFo+HQUO5HnqMO+5LMBF+BjhR2IDaiL4gzlavXNR9PiK6lYsIFhHcAHfFH0vMB6Zeo8FVOpTsOTPfA9WnRdVVSviqPmvDbki4G8wCew7DCP9uRKrKykjSBAcr3tzxGKCeQ6qADK/pvxGKbEVNKUyuoABiwPqAIFvwicdM98UglRRo1KjEjeBP8ASBJJ9wMLOkZam+mpSWpTKbsx1qRypuDtIgDm+KDpyU6bsaNMIu5MGTa+kD5RPAwpgO5pYdTh1vqATw6RphsxVEpSYwF5OsrP3LvGJn4m6FWAOYrVTUZR5VXyBP6ADA/An1w0+N6b0npZpAT4Zv7EEH+/0xrSXxxTqZk6g3yIjGDJG4m5t908A4bgriGEny2SVMmshnXr0dSMVqU2BMfai4Md+fcYsshmWr00qUpFVbFJsQN1N7xOoT9k91xNdUyLU6tStlltIYoNjqt90Sbc++Hnw7WCVA8QGgsptH/cE/mOcPzIuXHRk2ItiyX4/Nx91Oqi0x+0No1wphogm1jY239hOInOZbwn8JlBYbKg+Yfxkng/39sV2c+Fab12rMTULFSqt8qARaPtAQYERwe+COvZAuhNMAVFFjF45A9Y2/748z4aKKWeoHJ7kApZTo39twIuL7e/9sPvh6TRkCFmVHMQO++EGRYh7EgsGA1XLKfm23J/QdsU/RQRRQbkSD7zt90HCs3VCarAw5EDIUIuJ03g+oB39RhZSybM4CkrpP8ACO5sBcAETJmTbbc9c91AIdFM6n2BgxPpG8fpEjBS13KqXhWtKqTckd//AMRb3xqZjjWmnaPU8zDhCsAMSQD2WSASe++GGcWE2Ls1go5MT9BAwi11Gdwafl7TeP4ifl+mDOmVqba6QP73eTJmLBgJFxzjVys/1TMi8dCKM90wU3LkaZWSBwY2H1jDjpdTQpqqflKiJ+YGZG31wN152GhSPOxgeoECT/fbfAnw91n/AFKOhWp7rqYLtYC4Mzv6X9sEVvcUrVqWOQ6wtQCxB+0OFtIJPY8euAs/dvEoCX7zFxBm/ESCPX3xN9V6j4WkPoVWJ8tOTAgnUZ3va/4C2D8j1IMsgmIsSIt7HCcjZARxEqCIVstuG57pdM1C4ECoYbaNURDehv7wMSr5cUKhDs3lbygC7A3A2AsbACTb2AqaLOxIJ8p+yLz/AFSL4H/YFNQuiIKgUqjECFM79oJ5vEnBB+rgFfad+n9KNSGriF4pd/6//wBfv7YpESBAgAcdsSPwv1hyzUK5/eC4JNybkrEDYXxWLUGH1Woq73PiPVOt183U8KmpVDI0Kbm+7H/YDFGtbxcsDUYMVYJWYAi4MSRv2mw54OOtKmAW0KquWh45aY1E9j/m+F+cc0anjBZR/LXXcRYajFyYJvHbbmFXKZSjCVsgfHyEs8vkVVAFCFWgKTH1HqTaMLq0GoQpmnSAEDg7tfsDxsNseZGgQulXZqZuonjcRz+OO+QphkKuoQNZtgJBsf8AlPPOHnJZoScYvJnmSry7IRpdTt3Fr2gHf8VtfDOkxi0T+vrhEcuRHFWkfKb+ZePcb3vIJwyqZxCgbU0OfkX5iRwTwAbGJJtAM4LG5YUZpI8yL6plnVzqu0kgi4N4sfQ/XFR0urWq01NQEOp8tQGHYQLEfd5jvex5MyNfxQQ1NdIJKEAQhhZE7mQ2zCQRufs5mK1Rm8OisAgE1jfvaN+P/qtthhPicB5nlfMUsv5YDOxkU1A35J++eTHEY75LOuY8QAHhRsL/AJxGBsp01aQLCWY2LNuY7/liazGbaq4DMyI3yhTF9oYi8zNttucDVzr3uXXjan0rcD5iPsngH1I43Fu+Jr4g0LmafjAigFkAAgM4mx0jsf8AJx16V1Q5cCm4DUxsyiNPuB/nvh9UqJWpnS8KR8yxb7wQD6EYy+BmlbkpW6mHdCEK01MokQW/5eAY3/2wdlfhRC5rV1gVIPgqLlh6i4Ebjb1GGHSumU6GoyWY3NSoZJB9e3GG3TczSqMyoQzKBJHbi/0w9GsaiSCDAur9NNSiPDQJp+wu2n0iBqG9ue+OGRL+GrEzplSe8Dj3F/cR64qlMYl+vxQLO16bbL/N29jjSCdCLbW4etRaqlWWQbHUdzcwJvEXHp7YmOqfDb0oOVgryjkxHMRHfAtPMVKziQQuhmUU2I0tYTHLBoWD3OKyhmCtJfGI8QKNS+sD5jst/rhDB8DcgaEPGVzDj5iTo/iM9ZXHmJBZo8qKBAABn7j+OHnQzSDOqA6gbs259RyO2FTdVksGiBJ8pAVZkTJt3v6HGgrEkVEBBBmYNxt22OFZfW9V/Epx+lqwZXEY416wWNU3IGxNyY42HqbY9yWZDoGHO47HHPPGmAHqlAqEEM5ACnYGTtvGHA8hYgVRppN5n4Sp1sz461AKeollTfWDDCdlFrgXmdsGZzLqpWmRCsTHE2P47/dgal11EcJTUhNRB1G585QaDqIgEGEPbT5SAC56rUprSL1HCKv2jx7TzjAb+4mPj49dGTmepU6Q0/LqtOxsO4+UD6RgFqzPTRankIYN5N2gkQJ2EkEm8CLdvPiOuWKIARUEqD/ETElQYmw32+kHBPT6+mmRWUawAFMapG8QIv8Ahsfs4A4t8jNRwNCOKOXJUPGmNQ1WkQTI9LDc7xffCuvSy7GVJ1LbVJuY+ZTz6+84xzVzDEjygwI44Gpr3JHG354Gr5hKEgRUqH5ifkU3Mev9Iv7YScl6WEa8zpQqsgdXKstQCKhuwUySJ5GlT7HE11EeLWYU1BkwoUcC30xW9Py1StTJZIGhl1EATq0wdOwNiB6RvgrK5daQIpLDG7VCBMneIsBPb6RilSSIn4dxJ07oVDLlWzbeY3WkLmwm/b3Pcbb4P/8ANqNYsqro0nYRcQCGsd4gGZ39p9z2Q8RSNmF1PZu+AMh0hmCNApsjaWBFo5A2n3HM4OgI1VHUZV65CytrjgmLjjmN4wf07MrUSZUkSCF9CRMbid4M784xcrCwD7YBdjSYMY0aXkGxuysQDeTMxtzvMiP4e7MbYrUZU8tTWp4hQeJtq9rA+8Wn0GDcx0mlWIdxJiLGMcs3liLpJ9B+ePauTLwSYsBET+o5w8E9RIVT3qQ2TV9RiXJmSSB9/AH5W3ODM7Sp00bxGAS8k9ja/v2xv1nqdPK6kgs4uaS3I9XN49z9BiUGe8c/vX1BlYgAgwCbKAOeJnUIExyh1PqWsCgPPmNT/wCS0Tdw/ofW0DLlmk0XJFOo0yGtpG1hwCTMkd4FBWqWhlbxUtCkiQbTvEEd+w5jE507Jg+IqL+50gGpUBAn/mubdr7bYsH0aqChizlPnIjWBZhH4wSecNfGLoeIuyNzWnlfHpypJqJF+95iSTfsTyO2OtDpqJqBJhip0mNII9/qPYxjcdHFQN4Y8KTd9iSOw25N/wDthz/5QCQWYkciIk+/rjihux3BsExZ0XqEVWo1E0qQEE/ZItpntH6YO8Dw3ZTcEWOEPxVnxTrNqg1CAVABA03AJMWFoJ7iMdegfEor5ZvHUpWpmI0tDA7ESL2sT6A8jA4PiGwR10Y7Lx0RDqj3vt+X34+d9ZzpL11oiaasxNUqxVYuYgGSDb2BPE4afEXxEQGVBLRtwLc94JxK5nq50g0kFNymhmUkT5y9gDG5nv5iu0Y9LD6cj5m8yDLmH0rG1PPrlmhm8QnTrIcNqLLJMESCrBQDyrbHB2Wphqk1AIOwHy+h9eMSjRUoi/mWJnvySTvq3nvh18PZgaBRqGDEpvMdjPpJA3id4xnqcVjkP3m4MvE8TK5qI9CeLD/P8GDOhZ9jVIpIRREi4uGG8n8MJMlq0gljEvbjygc73MiMOBLZQrHhwsOFa4XbUCNjvMd5xCMoxggyniXMr6OYVxKMGEkeUg3Bgi3IIIPbHDqGV8RIbSKdw+u3FiPUNbsb+hxJdAzX7OreIS6tLQBHmE3k8Na0WEASAMH1M8apDO0KJ0qPlFu36nBZPUqi2NmYMDE0ep0yhp0vJRXYaTVaNR9rWHrviV6xl637QaqhmpwJJJ023gHfnvuY3w/MODoaDuSAN7RuIj6fUYnT10uj0tJLwQpAME/oRB+7E2HLlyEv2f8AspGNEHHqKs/nVFQkjyqVKwCdQBkSPVrgdzfbDPo/xC9XMaWEKfs8i3HcyBPET74QNmSiIQpR1IM8QLzc8gf5bHnR8yy5gNpIudokk8ffvHvj0MmFeBJ9osMbqfRh1D9lrLLTSeQ4knTyG3gRttcT2wz690k1tDo7AggWNipZSTtEghXBM/LGzMChbK66eqqxpo32t2b+kc/1bDHvW/inTS8LKeUBdIqHsB9jjb7XtiX07NxuZm4k15mzZzL5MVFQ/vqYIclWAgGTCkxAELb+FReLSdQ5rPqa1Spopi6012A9e/qTM+mPcpQ1tLS0kaydzO8zwbiPfDKvkfDJCyaJHyiCD3BJHaImAeZxSNmJYGpP9M1oS0edG8rH7SgER6gSRx+GH+Uz5r+UiGB4mNPe/aDPtjjmhDUiEBZgVCTHrI7eYx9TtgXpFVtVRo0U2WD6nULevsBgioPcBWIMo3VwxoUlJ3ICkyw/iZtlX8T3E3zoGXyjO7PWWq1GxVBKqYmF4It820juCcIM/wBQd6ZpI7KgAvMAi8BiLaTcAT23G3DotAZac5XqBFaVFEATU4MjaAQPWYvBnAj0y8Zgf59y7PUlzDQP3bU/Miah51gkgrqkuACdrA846J5lUggg3tH44WUKDF0ajJD+dPmA3BhoCgSTGmflUjcCRfiPqYplqVNvm+cqIVT9oIN7n7ha+AjhqUPhDHCtXCeVQWaJIH69v98SvRs7majaabEhRLM3yqvcn6e+H2RowIdyzvF4gX9jJ7ewjjHEWYa9TulOq1ydJ4AH9/zP4YJprr10m8rgfeDswv8AQ+3GAqPVky5ZGYvAJDHa0eUcniDzPMY06ZUqVHau/lBEIvMf4BjDU7uGtnqeWUUi0nmAAB6wLKJ4GB265fy3HqG/TjHXqHShWWYErESd77e2FVCvUURTFKmvAqNDH1IXaexvhqBauKKm4z+I/h2kXfMBCWcAOFi+wkW3ix/DcytynwdQDBqtNdXCqACR/NFh+eKvMO+j5oiRb3ib9v7euEHXc2KaRIBNw0+YMLyZ37T69sSsnHIWBjQ1rUC+OaJGWUU9C+GQfDWBCbWWZgGLxgqhR8XK03QhaiiUY7XsQeYP6DtiIzmZFQK6satcu14czpVZWCJcGSLWi1sNuk5t8tTAZtRCaQh+VSCTJIN29BYDkxjtzj7Sr/8AiBgo8Sn4RAUEyCGfkIBJIj8+Iw8rZloGkXIkk7D67YiqHT2qfvHYwwBn7RG8AbIvp6fXG9XOnSURrbTNpHBvJ3A2IuMNRGeLZgsM+KM3RdUDGWRgwcW5jT/STG9rC+E2dzASiXW0i1uTO49/pjhmdKw7XBEhjq1HuApNvUiF/Sf6gzMRMhQSQs8/hf7u0Ab34cIkuTKZwr9QVXgrI5JN5P54Ez2X0kcqdvS829N/vx3zOX8WCq+fYgf98NU6YPAS5MkiCT5VEDeLjVIB9COMWaEl3uThOgWubc2Xf7z67DBPxK/hPS0v50pUyx0kMGuw9jpYb+xx69QNVVKChqggeIbKoW5LcABRJJ2AN+McKVINSzNV3dmrN4VNio85DipqAJBAAW7HbUBc4UxAhqC0tPhHqAzNMG838QAEaTrJiT3WI9D6HFdSeLgCxgg8jYz/AJ+mPmHRs3TyqtUpvqHkFTT8oLH5Vb7TjcQIAJkg2w0yued2ItqF7TN/lIJud1ImZBNucee/plDFpamY1UqM7kEp+ZSdLGV5/wCX6H9N8b5bLSoBBHBuO1xv6zgms9PSKVV41kae4a0XANp3Pte2OaecBSQGBIImCNLFXkejTcW+/Hm5MBRr8S5c3NavcIo5dYEEwRG4uPu22xN/EHS28qqyinE6PKI9fXDnOdSCnSl4AAPAtx3v9NsD1KQC+NmGFKmbBjdnPZF3Y/gAPTA4wyPaw2rj8xkt0z4bes+kajf5REcXJFvy3F8VlHI0cvSLroqPTsz/ADIkGICg+YzaJCjkyMKm6hmaoNLL0Rl8v3Y+d/VtP/SLY7dOzbZZtDKagNtNvMD72+ntit3ZmBff8SXnel1DcpkqmbDOykEHVSqOTqLRDAgwNJ/lAA45xzTpyXYyCSdSng8j0g/TFzl4IBFwdsTnxrkHFJ69EwwUh1/iGkgH3BgSLwfTDSLiwak4lVNTBFZ1UwxXSFEbiWYA+sT9MH0+ooysYhADIjiOf87YR9Cqg0kAuoAAAWYMyZBO5M/fjXMZYtU8NCB8xc2IUbhST5ZFye3O+CK61ODWaMC6P1CqgKIA2reRcCCPm3AvyYvhr1WuAp1Iodws0wZtfzxA8MGbfxEsYIx0oZwU0jK0mqlbvXYCAf5FKhR6SJ9Occc3XbN02IYNXSSG0qGdd2UgADUvzC0kavTDMdFtwHRgliCoFrKUYAKdv5GGxJ3+p/TGnS6tRagpVKSVXR9NPVbTqsDtsTBn0wB0usVYRcHcC8/5uMPuo5LxaYqUmPiIOPtLPYXJB4xa61qSK17jvpHVU8c5Q1GqveXA8iED5RGwEetxvjn8QdGNRlIMGdLEzGmPm+m3fa25wv6bnZSqajrSSmA9V6Q/eVNUCJHePmHficUnTc0czR8XwnQSQga+ocH1kfre84gypxPIdSzG9ijBqSlE8DLIBTIOuu4Ikjcm49gOL9sKc1mvFqCkrLUJIkoTp1e5H1IEjeNzPL4mNVfLr/dcKtgIE6drweeZB5wN8HNGYTeIJP5/oMBG34lDUyIpDVWLVXUCFNh6ADb7/wAMB5zqQq0lJOioh8oAb5otaJaZFjH04b5jKCpP8pOkzNjNj6A9uJHeZnqNCG1FQytZgTzO4GxJJAmDPlEfvDga3uH4j3p/VQ6B4ggkML2II77jkd/rjYq32WjvAm/rHOA/h7KMqksDcgajuY5MAaQTNrRab2x5meraHZArtpMHQpIB7SLSO2CGupoN9wmhmMzVqjSyiJVxEwZG87grJERuBfBvVkpqjGoP3ZHIne1rGTMRG9saCstOqGALMw06V5E7kbW7n1wF8QfEQy4ZEWSQJJUQJXV5VIudJkkiB2PCV+YQSpB1BOm9DYqwy9IUkI1Q3z1BtuZAWb6R99yMEZXpCUV8Wv5jwIJHpbn3NsDdJ61maddFfxHDkeWo5+1sRaABI9vQ4t89QR5AFjY+hwzioNGA4IGpL5qoavlA8hFgJBi6nVbgnjY6eDgLOU/DHyCf4RsD3Mbk7xJG1+9blenLTWBJPJO5sBxtYDAGbyu/YzipCLkrA1IPMUnYlmu3b8h6e3++PcxkQ58Pd5MsYuAd7HbcD7++G+byhVtIkkC0e/5/56Y4GuuWUD56zRJ+YL2Aj5iPeMWFqGpMBvcCzOWpUEJqHSP/AKmtsB2xP9WrVaukDyUjZQD62k/jh5QyIqDXWqw1ZmSmzKSupfssdlB7AfTB1eiXYUSp/Z60UwCBNCqLQI7nk7zvBOFnJUZw5SPyp8KnUXVoLWfQx1tA8qCDCoTGqbn2EEPL5YtAqMERCBDSdagg6dC3biwgffdplcgKb6GBeqXZdNMai2kwSPT1J4Jw/HSVSoDUUKYkKCNhfzNMbWOwtzgSQIQBO4Bl+nHNBNFEUKKlmjUIab6gsWaY5IAthpUzNGgAmXlis+drgH+UbTc39cb52mzIQQyiGYaSpUMPlUwL6xpgg31CAYOO/S/hdgA+YBAOyDc/1H7Ptv7YwBQOWQ69phLE8cY37xdksrVzDEzb7TsfKPc/oL+mH/VcxTTw2aozMi6b/bI50d76Z3PODc8KgRUohQu4VQscWM7COd598L6edp+KA1MB1OkNYxP052nCM2b4uq0JT6fD8Ld7M3rdSWlT/aXy58So8KjfIpiZbm4BMWHHbERn+q1alfxK7lzMLOy+igWUe2PpJDMooiiKlOo8VSTBUELDD1kEg91xE9c+Fgr1JY+SAI2PrN+PxkcTiVigFHUPKrkg3cIy3XhZFhqhHlUn8J4wbqqNS1VAPFBldI29AZOI39nNIbENMhh3/TFB07PF11OQCfaSfbCHBUa2JiZLO5YfDPxGvlVyACpYnhWHzAnbef8ADjbrnxItQGlSEoSAzGRNxYc72/CxxKf+XeLUOpf3fLlmGmbkKBu32ov9L4bUvht0EeITRBgVGs5BiQYFryBtwCDth2F6W2Ffn57TWtjqC0KCVbVFUBflVFA7iJAheJ3vIGqMdnyKBCgGmVYQvEgi3bf3/pBjB2UygDPR0adBlLgzAIaTy0KD7GPTHfI9Ro6xAIMwH02J2G5Nz7RjchZjqOReP6yd6H1RjQah4iUrhtTA3X7QB7nb8sCPop16jZfUoElGJPzAyYtcTaT674oqvwzl1fUoqTuUDDSBtBtPPeb4b5H4ToNUWqDU0iZR9u1iTwRuZBHocHzWdoSY69kBRanWRQBWRWNP+EsNTL/KJ2+owLSdqZ8RCCdyokQPVWAIMc8jczj6VVp0wNKopAjiwj5Y9uMTfxFkA81UN1+cgfj9Nji3FlsANIMuLyJP5pih/acvAkkOjCw5IM7rzPveYw2y3USHp1ajmq7CAqnTTpLI1eWdwDzMxbHLpmXJIMeUiG9u0fiO3pae1TpUIaaAmLqsiGH8LAkCIkX2vG1ydQTUWrEC4Z8RJR8DU5JDSUVQDLyJEmw7esntOEHTAZCmFV/mABGn3Jux4vbnDjK0S9Lw4aIMEb6YtOqCSB5SQCPlHrjEyLeVFpnUbalYGRIksLabTFu2JKC6noIbFxrQyLVEMFVCxBNgCIj7sEZToMkl1AkzwbxB0kcTfAvWeimpTpAVVVELapkiZ3tuRER/3wnznxiBT/Z8kPEFJdJqbLItGrkkzOmwvfjCyZt+0pep9Qo5dGnTAHmnYD+Y/picqdLy+b/fkt5wINMqAw4Jkb8T6DHzvqvUq1ZlNQkgSAACoubgwb/LF9r7EA4P6b1yrRTw6ILqCTLapk3PyiB/vhZejNXHyEsswxB8NQQe5+Y+s8C++Bc/lWptTzBTxAnldAPskAA/SN/bjD0XMmJNrR/kY2zVVUptJAsR5tjaw7k+2KSRVCLujuR4zVSpVpChSqBVcsrHUx0swJ8xFlA+7vi7oArqhtpYX95mb7SD9DxiayOYAI1Ncfis/wCD397E+C5r62MU2sSTYqV0lYmSZ7Dm+JzbGjqOABlfSqB1DKbHHKvRthZ8O9SI0UqhW8xwQ1zB7hoJBFpm9xh7mCFGpoAAJJOw98ORpO6Uakj1iQCAQnGoxN7QPf7u9pwo6fkApbRUKvWXQlQj/TrC+m42YCNXpbcYa9RyOt9X70qQdJI8xEk+WbKLjzG8AnnCxKb+YaV8NhpIBI1W8rBvmZkI3+4YqBsakxQqdicM/UWpQLV0ZSz+HVUC6VgJWogH8QFwJ498adOo5jNt4lFmWgFVKlVhAcgEagN9Wwt2uRthvk+nOy6s5U8TTddRjSByYgTH/cnhrkeuhSEVR4XNtx/KOB7/AHc4EEmwov8AiFrRY1M6B0+jlpCiWYQzkeY/XgegtiezvSK6ZmqoXxKbqWV32UGQVbuIJGkXNiL4ra2Uh4W6ESDxB/XAWfyzmBqtsp7Hsf74nxZmUm5Q+JXAqI6C06R1INTgAB7WAEBUDTpHqSW9b47HrFWuflgqbICQi2uXO53PljtbnHdsofmJ4vYAD2x0pBVMRv277k/fgHYtsxioFFCb1beYHi5/X74+k4G6hlEen4irFT15IMFfv2I9O+GAqjYRvF+8TH3HAeXqaWZWtfUvYQe3cWsJkRtBjFBqbU69Pq6qQJPmEE+8Qbc2uPfG/WcmMxlyE/1k8yjhyAJW59bTz9cCdNyrsS1ESpYjsNMm4JHHFtsC/GmUqplfEFQUdJt5r6gZW/MxcX+sYwrephIrcQZL4ezLKfEFNdSyEL+cDaSsR9ScafD/AEykmbWlXtMqIP2+NcfZkRIIvGAMz10s00WK2cFhIY621vA1EKC3A7CbzgBa8iD9Q15uN/rY+jAj1oGA9nVyTKyFvkn1/J9AJPnsBaw/BQdhcjaPffFAmUXTo0jT2N555xPfAfWTXo+G5/eUxFzdl4J9R8p9p5xWKuJ2UqaMepBFiSnUcktOQF0kecMqiRBgGfafuwi8KgautVqGIbSdIVZ2vM+okTta+LTreRTM0mC3dLqZIE9tQGxuDExhblStJizMKlUiLCFT2B52He2MsjUcranoqB1DBQqnlhAtA2/9QmJEgWi2N6Oa8QHSdrEm/wBYUb+mObVAx81z72HthNk8yctWKAHS51Akk8CQfwv7fXEABuA3tKXL5SLmY5m5b37D0x3KiNIAjaIx5RfWAw2OO8Rii7gVUStkNLRHlO39sG0qPbcf5GDAuuxj0xz+SdRiMEXNRfCjODdOXTFMBGB1KY2bme4IsfT2wJn84mXFUsRpZJMEjSQDqvvsZthR1v45oos021jzKChmSDBAOwi3M3GIurk62ZKvWOkW8h3KTPN59+eLzibLmVY/HjY6m3UM0MxTbKZfXpUatUsAT2e48rQRFptaNlfSs74U0U0gExfgy1jO0C+xPocV+SpotlAAFgBx3k7kmBf0wo630hUc5gKeGMbK4IhzfY3nfjEuH1IZ+LdGPfCVWxEvVsvVDSwWdJcEGxUncQsWB+vMYqvhbz5dSI3It7zeOb/dBxN9czq6CdLSo0gGDPJ0m4GwMjuPcMsj8Ph18SnVqUlfzaVNrgX2/wAjD8+JCgvUHHkZW1LbLf6n0H5nC74o/wBRPY/njMZh+Ho/c/zJ27EXUvmp/wBD/muKip/xlL+n9ExmMxjfX+0NOv8AM79C/wCMP/tD/qOH+f8Alf8ApP5HGYzGY/MzL2Is+J/+Gqe36jCrPb0v6V/MYzGYoXo/aKPQ+/8AyBfEX+kP61wvyu+MxmK/S/0zI/Vf1BKPpH+hS9h/0Lg+t/pH3H5jGYzHmt9Z+89BOh+0VZ7Y/wDN+uF/229sZjMd7x3kT3hvYf8A441f5k/qH/2zjMZg/EGUvQ/+Hpf0/rj5h/49fJQ9n/NcZjMYnf8AmT5P/Z82+D/n+/8ANcVeV+1/Wn/SuMxmKsf0iIydmXX/AIef8Yf6Xx9JzvyP/Sfyx7jMIz/1Ifp/o/eAZT/hv+Ufnibpbn3xmMxK8rxzvT5wo+Jf9JP6/wBGxmMx2PuY/Usehf6f1OCqnzH/ADg4zGYenUBptQ+f6D9cTv8A4l/8HW/9tvyGPcZjH6M4dz5T8MfJQ/8A9A/+zUxaZzcf5/Dj3GY8bP3+frPSxQalu39J/MYK6z/w1b/2m/6WxmMwnD9Y+8PL1InrX+g/+c0sV/Rv9Cl/7af9IxmMx6vrf6Y+8iwfUZ//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180852560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ncrypted-tbn0.gstatic.com/images?q=tbn:ANd9GcTqSl5lBSAih4x54u49zVLEMFZpYomNVDFx8RIxTnbnkr4mMW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5" y="312737"/>
            <a:ext cx="4521426" cy="2782416"/>
          </a:xfrm>
          <a:prstGeom prst="rect">
            <a:avLst/>
          </a:prstGeom>
        </p:spPr>
      </p:pic>
      <p:sp>
        <p:nvSpPr>
          <p:cNvPr id="4" name="AutoShape 4" descr="https://encrypted-tbn3.gstatic.com/images?q=tbn:ANd9GcTkuWEQaoczHHNwvs07QswJhk7SQ8e0z4Hqdx2ekSgYZvPBvwI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433" y="160337"/>
            <a:ext cx="4596565" cy="2782416"/>
          </a:xfrm>
          <a:prstGeom prst="rect">
            <a:avLst/>
          </a:prstGeom>
        </p:spPr>
      </p:pic>
      <p:sp>
        <p:nvSpPr>
          <p:cNvPr id="6" name="AutoShape 6" descr="https://encrypted-tbn3.gstatic.com/images?q=tbn:ANd9GcRDEgUEAlNj3mDR0fPARqfm5uDUrWYJp3N54GXivx_38DRkYbgq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7" name="AutoShape 8" descr="https://encrypted-tbn3.gstatic.com/images?q=tbn:ANd9GcRDEgUEAlNj3mDR0fPARqfm5uDUrWYJp3N54GXivx_38DRkYbgqE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09" y="3247563"/>
            <a:ext cx="5276347" cy="2654871"/>
          </a:xfrm>
          <a:prstGeom prst="rect">
            <a:avLst/>
          </a:prstGeom>
        </p:spPr>
      </p:pic>
      <p:pic>
        <p:nvPicPr>
          <p:cNvPr id="7177" name="Picture 9" descr="G:\1057_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356" y="3261036"/>
            <a:ext cx="3888432" cy="311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28439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79530" y="3244334"/>
            <a:ext cx="1184940" cy="369332"/>
          </a:xfrm>
          <a:prstGeom prst="rect">
            <a:avLst/>
          </a:prstGeom>
        </p:spPr>
        <p:txBody>
          <a:bodyPr wrap="none">
            <a:spAutoFit/>
          </a:bodyPr>
          <a:lstStyle/>
          <a:p>
            <a:r>
              <a:rPr lang="en-US" dirty="0">
                <a:solidFill>
                  <a:srgbClr val="92D050"/>
                </a:solidFill>
              </a:rPr>
              <a:t>Thank you</a:t>
            </a:r>
            <a:endParaRPr lang="uk-UA" dirty="0">
              <a:solidFill>
                <a:srgbClr val="92D050"/>
              </a:solidFill>
            </a:endParaRPr>
          </a:p>
        </p:txBody>
      </p:sp>
      <p:sp>
        <p:nvSpPr>
          <p:cNvPr id="3" name="Прямоугольник 2"/>
          <p:cNvSpPr/>
          <p:nvPr/>
        </p:nvSpPr>
        <p:spPr>
          <a:xfrm>
            <a:off x="4542799" y="4040094"/>
            <a:ext cx="707245" cy="338554"/>
          </a:xfrm>
          <a:prstGeom prst="rect">
            <a:avLst/>
          </a:prstGeom>
        </p:spPr>
        <p:txBody>
          <a:bodyPr wrap="none">
            <a:spAutoFit/>
          </a:bodyPr>
          <a:lstStyle/>
          <a:p>
            <a:r>
              <a:rPr lang="en-US" sz="1600" dirty="0" err="1"/>
              <a:t>Sağ</a:t>
            </a:r>
            <a:r>
              <a:rPr lang="en-US" sz="1600" dirty="0"/>
              <a:t> </a:t>
            </a:r>
            <a:r>
              <a:rPr lang="en-US" sz="1600" dirty="0" err="1"/>
              <a:t>ol</a:t>
            </a:r>
            <a:endParaRPr lang="uk-UA" sz="1600" dirty="0"/>
          </a:p>
        </p:txBody>
      </p:sp>
      <p:sp>
        <p:nvSpPr>
          <p:cNvPr id="4" name="Прямоугольник 3"/>
          <p:cNvSpPr/>
          <p:nvPr/>
        </p:nvSpPr>
        <p:spPr>
          <a:xfrm>
            <a:off x="6529005" y="4405754"/>
            <a:ext cx="1608133" cy="369332"/>
          </a:xfrm>
          <a:prstGeom prst="rect">
            <a:avLst/>
          </a:prstGeom>
        </p:spPr>
        <p:txBody>
          <a:bodyPr wrap="none">
            <a:spAutoFit/>
          </a:bodyPr>
          <a:lstStyle/>
          <a:p>
            <a:r>
              <a:rPr lang="en-US" dirty="0" err="1">
                <a:solidFill>
                  <a:srgbClr val="FFFF00"/>
                </a:solidFill>
              </a:rPr>
              <a:t>Ju</a:t>
            </a:r>
            <a:r>
              <a:rPr lang="en-US" dirty="0">
                <a:solidFill>
                  <a:srgbClr val="FFFF00"/>
                </a:solidFill>
              </a:rPr>
              <a:t> </a:t>
            </a:r>
            <a:r>
              <a:rPr lang="en-US" dirty="0" err="1">
                <a:solidFill>
                  <a:srgbClr val="FFFF00"/>
                </a:solidFill>
              </a:rPr>
              <a:t>faleminderit</a:t>
            </a:r>
            <a:endParaRPr lang="uk-UA" dirty="0">
              <a:solidFill>
                <a:srgbClr val="FFFF00"/>
              </a:solidFill>
            </a:endParaRPr>
          </a:p>
        </p:txBody>
      </p:sp>
      <p:sp>
        <p:nvSpPr>
          <p:cNvPr id="5" name="Прямоугольник 4"/>
          <p:cNvSpPr/>
          <p:nvPr/>
        </p:nvSpPr>
        <p:spPr>
          <a:xfrm>
            <a:off x="3153897" y="836712"/>
            <a:ext cx="2222468" cy="461665"/>
          </a:xfrm>
          <a:prstGeom prst="rect">
            <a:avLst/>
          </a:prstGeom>
        </p:spPr>
        <p:txBody>
          <a:bodyPr wrap="none">
            <a:spAutoFit/>
          </a:bodyPr>
          <a:lstStyle/>
          <a:p>
            <a:r>
              <a:rPr lang="en-US" sz="2400" dirty="0" err="1">
                <a:solidFill>
                  <a:srgbClr val="FFC000"/>
                </a:solidFill>
              </a:rPr>
              <a:t>Ua</a:t>
            </a:r>
            <a:r>
              <a:rPr lang="en-US" sz="2400" dirty="0">
                <a:solidFill>
                  <a:srgbClr val="FFC000"/>
                </a:solidFill>
              </a:rPr>
              <a:t> </a:t>
            </a:r>
            <a:r>
              <a:rPr lang="en-US" sz="2400" dirty="0" err="1">
                <a:solidFill>
                  <a:srgbClr val="FFC000"/>
                </a:solidFill>
              </a:rPr>
              <a:t>tsaug</a:t>
            </a:r>
            <a:r>
              <a:rPr lang="en-US" sz="2400" dirty="0">
                <a:solidFill>
                  <a:srgbClr val="FFC000"/>
                </a:solidFill>
              </a:rPr>
              <a:t> </a:t>
            </a:r>
            <a:r>
              <a:rPr lang="en-US" sz="2400" dirty="0" err="1">
                <a:solidFill>
                  <a:srgbClr val="FFC000"/>
                </a:solidFill>
              </a:rPr>
              <a:t>rau</a:t>
            </a:r>
            <a:r>
              <a:rPr lang="en-US" sz="2400" dirty="0">
                <a:solidFill>
                  <a:srgbClr val="FFC000"/>
                </a:solidFill>
              </a:rPr>
              <a:t> </a:t>
            </a:r>
            <a:r>
              <a:rPr lang="en-US" sz="2400" dirty="0" err="1">
                <a:solidFill>
                  <a:srgbClr val="FFC000"/>
                </a:solidFill>
              </a:rPr>
              <a:t>koj</a:t>
            </a:r>
            <a:endParaRPr lang="uk-UA" sz="2400" dirty="0">
              <a:solidFill>
                <a:srgbClr val="FFC000"/>
              </a:solidFill>
            </a:endParaRPr>
          </a:p>
        </p:txBody>
      </p:sp>
      <p:sp>
        <p:nvSpPr>
          <p:cNvPr id="6" name="Прямоугольник 5"/>
          <p:cNvSpPr/>
          <p:nvPr/>
        </p:nvSpPr>
        <p:spPr>
          <a:xfrm>
            <a:off x="3575163" y="2204864"/>
            <a:ext cx="1085554" cy="523220"/>
          </a:xfrm>
          <a:prstGeom prst="rect">
            <a:avLst/>
          </a:prstGeom>
        </p:spPr>
        <p:txBody>
          <a:bodyPr wrap="none">
            <a:spAutoFit/>
          </a:bodyPr>
          <a:lstStyle/>
          <a:p>
            <a:r>
              <a:rPr lang="en-US" sz="2800" dirty="0" err="1">
                <a:solidFill>
                  <a:srgbClr val="002060"/>
                </a:solidFill>
              </a:rPr>
              <a:t>děkuji</a:t>
            </a:r>
            <a:endParaRPr lang="uk-UA" sz="2800" dirty="0">
              <a:solidFill>
                <a:srgbClr val="002060"/>
              </a:solidFill>
            </a:endParaRPr>
          </a:p>
        </p:txBody>
      </p:sp>
      <p:sp>
        <p:nvSpPr>
          <p:cNvPr id="7" name="Прямоугольник 6"/>
          <p:cNvSpPr/>
          <p:nvPr/>
        </p:nvSpPr>
        <p:spPr>
          <a:xfrm>
            <a:off x="5580112" y="2049384"/>
            <a:ext cx="881973" cy="369332"/>
          </a:xfrm>
          <a:prstGeom prst="rect">
            <a:avLst/>
          </a:prstGeom>
        </p:spPr>
        <p:txBody>
          <a:bodyPr wrap="none">
            <a:spAutoFit/>
          </a:bodyPr>
          <a:lstStyle/>
          <a:p>
            <a:r>
              <a:rPr lang="ta-IN" dirty="0">
                <a:solidFill>
                  <a:srgbClr val="7030A0"/>
                </a:solidFill>
              </a:rPr>
              <a:t>நன்றி</a:t>
            </a:r>
            <a:endParaRPr lang="uk-UA" dirty="0">
              <a:solidFill>
                <a:srgbClr val="7030A0"/>
              </a:solidFill>
            </a:endParaRPr>
          </a:p>
        </p:txBody>
      </p:sp>
      <p:sp>
        <p:nvSpPr>
          <p:cNvPr id="8" name="Прямоугольник 7"/>
          <p:cNvSpPr/>
          <p:nvPr/>
        </p:nvSpPr>
        <p:spPr>
          <a:xfrm>
            <a:off x="1936129" y="3436997"/>
            <a:ext cx="768159" cy="369332"/>
          </a:xfrm>
          <a:prstGeom prst="rect">
            <a:avLst/>
          </a:prstGeom>
        </p:spPr>
        <p:txBody>
          <a:bodyPr wrap="none">
            <a:spAutoFit/>
          </a:bodyPr>
          <a:lstStyle/>
          <a:p>
            <a:r>
              <a:rPr lang="en-US" dirty="0"/>
              <a:t>grazie</a:t>
            </a:r>
            <a:endParaRPr lang="uk-UA" dirty="0"/>
          </a:p>
        </p:txBody>
      </p:sp>
      <p:sp>
        <p:nvSpPr>
          <p:cNvPr id="9" name="Прямоугольник 8"/>
          <p:cNvSpPr/>
          <p:nvPr/>
        </p:nvSpPr>
        <p:spPr>
          <a:xfrm>
            <a:off x="6192535" y="3429000"/>
            <a:ext cx="1624163" cy="584775"/>
          </a:xfrm>
          <a:prstGeom prst="rect">
            <a:avLst/>
          </a:prstGeom>
        </p:spPr>
        <p:txBody>
          <a:bodyPr wrap="none">
            <a:spAutoFit/>
          </a:bodyPr>
          <a:lstStyle/>
          <a:p>
            <a:r>
              <a:rPr lang="km-KH" sz="3200" dirty="0">
                <a:solidFill>
                  <a:srgbClr val="C00000"/>
                </a:solidFill>
              </a:rPr>
              <a:t>សូមអរគុណអ្នក</a:t>
            </a:r>
            <a:endParaRPr lang="uk-UA" sz="3200" dirty="0">
              <a:solidFill>
                <a:srgbClr val="C00000"/>
              </a:solidFill>
            </a:endParaRPr>
          </a:p>
        </p:txBody>
      </p:sp>
      <p:sp>
        <p:nvSpPr>
          <p:cNvPr id="10" name="Прямоугольник 9"/>
          <p:cNvSpPr/>
          <p:nvPr/>
        </p:nvSpPr>
        <p:spPr>
          <a:xfrm>
            <a:off x="1576031" y="2574196"/>
            <a:ext cx="907621" cy="400110"/>
          </a:xfrm>
          <a:prstGeom prst="rect">
            <a:avLst/>
          </a:prstGeom>
        </p:spPr>
        <p:txBody>
          <a:bodyPr wrap="none">
            <a:spAutoFit/>
          </a:bodyPr>
          <a:lstStyle/>
          <a:p>
            <a:r>
              <a:rPr lang="gu-IN" sz="2000" dirty="0">
                <a:solidFill>
                  <a:schemeClr val="accent2">
                    <a:lumMod val="60000"/>
                    <a:lumOff val="40000"/>
                  </a:schemeClr>
                </a:solidFill>
              </a:rPr>
              <a:t>આભાર</a:t>
            </a:r>
            <a:endParaRPr lang="uk-UA" sz="2000" dirty="0">
              <a:solidFill>
                <a:schemeClr val="accent2">
                  <a:lumMod val="60000"/>
                  <a:lumOff val="40000"/>
                </a:schemeClr>
              </a:solidFill>
            </a:endParaRPr>
          </a:p>
        </p:txBody>
      </p:sp>
      <p:sp>
        <p:nvSpPr>
          <p:cNvPr id="11" name="Прямоугольник 10"/>
          <p:cNvSpPr/>
          <p:nvPr/>
        </p:nvSpPr>
        <p:spPr>
          <a:xfrm>
            <a:off x="861604" y="4405754"/>
            <a:ext cx="976549" cy="523220"/>
          </a:xfrm>
          <a:prstGeom prst="rect">
            <a:avLst/>
          </a:prstGeom>
        </p:spPr>
        <p:txBody>
          <a:bodyPr wrap="none">
            <a:spAutoFit/>
          </a:bodyPr>
          <a:lstStyle/>
          <a:p>
            <a:r>
              <a:rPr lang="en-US" sz="2800" dirty="0" err="1">
                <a:solidFill>
                  <a:srgbClr val="002060"/>
                </a:solidFill>
              </a:rPr>
              <a:t>hvala</a:t>
            </a:r>
            <a:endParaRPr lang="uk-UA" sz="2800" dirty="0">
              <a:solidFill>
                <a:srgbClr val="002060"/>
              </a:solidFill>
            </a:endParaRPr>
          </a:p>
        </p:txBody>
      </p:sp>
      <p:sp>
        <p:nvSpPr>
          <p:cNvPr id="12" name="Прямоугольник 11"/>
          <p:cNvSpPr/>
          <p:nvPr/>
        </p:nvSpPr>
        <p:spPr>
          <a:xfrm>
            <a:off x="1979752" y="5373216"/>
            <a:ext cx="1728165" cy="369332"/>
          </a:xfrm>
          <a:prstGeom prst="rect">
            <a:avLst/>
          </a:prstGeom>
        </p:spPr>
        <p:txBody>
          <a:bodyPr wrap="none">
            <a:spAutoFit/>
          </a:bodyPr>
          <a:lstStyle/>
          <a:p>
            <a:r>
              <a:rPr lang="uk-UA" dirty="0" err="1">
                <a:solidFill>
                  <a:srgbClr val="00B050"/>
                </a:solidFill>
              </a:rPr>
              <a:t>дзякуй</a:t>
            </a:r>
            <a:r>
              <a:rPr lang="uk-UA" dirty="0">
                <a:solidFill>
                  <a:srgbClr val="00B050"/>
                </a:solidFill>
              </a:rPr>
              <a:t> за </a:t>
            </a:r>
            <a:r>
              <a:rPr lang="uk-UA" dirty="0" err="1">
                <a:solidFill>
                  <a:srgbClr val="00B050"/>
                </a:solidFill>
              </a:rPr>
              <a:t>ўвагу</a:t>
            </a:r>
            <a:endParaRPr lang="uk-UA" dirty="0">
              <a:solidFill>
                <a:srgbClr val="00B050"/>
              </a:solidFill>
            </a:endParaRPr>
          </a:p>
        </p:txBody>
      </p:sp>
      <p:sp>
        <p:nvSpPr>
          <p:cNvPr id="13" name="Прямоугольник 12"/>
          <p:cNvSpPr/>
          <p:nvPr/>
        </p:nvSpPr>
        <p:spPr>
          <a:xfrm>
            <a:off x="4821082" y="6021288"/>
            <a:ext cx="1423788" cy="523220"/>
          </a:xfrm>
          <a:prstGeom prst="rect">
            <a:avLst/>
          </a:prstGeom>
        </p:spPr>
        <p:txBody>
          <a:bodyPr wrap="none">
            <a:spAutoFit/>
          </a:bodyPr>
          <a:lstStyle/>
          <a:p>
            <a:r>
              <a:rPr lang="en-US" sz="2800" dirty="0" err="1"/>
              <a:t>dziękuję</a:t>
            </a:r>
            <a:endParaRPr lang="uk-UA" sz="2800" dirty="0"/>
          </a:p>
        </p:txBody>
      </p:sp>
      <p:sp>
        <p:nvSpPr>
          <p:cNvPr id="14" name="Прямоугольник 13"/>
          <p:cNvSpPr/>
          <p:nvPr/>
        </p:nvSpPr>
        <p:spPr>
          <a:xfrm>
            <a:off x="6237579" y="5358779"/>
            <a:ext cx="1898277" cy="369332"/>
          </a:xfrm>
          <a:prstGeom prst="rect">
            <a:avLst/>
          </a:prstGeom>
        </p:spPr>
        <p:txBody>
          <a:bodyPr wrap="none">
            <a:spAutoFit/>
          </a:bodyPr>
          <a:lstStyle/>
          <a:p>
            <a:r>
              <a:rPr lang="ka-GE" dirty="0">
                <a:solidFill>
                  <a:srgbClr val="FFC000"/>
                </a:solidFill>
              </a:rPr>
              <a:t>დიდი მადლობა</a:t>
            </a:r>
            <a:endParaRPr lang="uk-UA" dirty="0">
              <a:solidFill>
                <a:srgbClr val="FFC000"/>
              </a:solidFill>
            </a:endParaRPr>
          </a:p>
        </p:txBody>
      </p:sp>
      <p:sp>
        <p:nvSpPr>
          <p:cNvPr id="15" name="Прямоугольник 14"/>
          <p:cNvSpPr/>
          <p:nvPr/>
        </p:nvSpPr>
        <p:spPr>
          <a:xfrm>
            <a:off x="7209060" y="681232"/>
            <a:ext cx="1079142" cy="461665"/>
          </a:xfrm>
          <a:prstGeom prst="rect">
            <a:avLst/>
          </a:prstGeom>
        </p:spPr>
        <p:txBody>
          <a:bodyPr wrap="none">
            <a:spAutoFit/>
          </a:bodyPr>
          <a:lstStyle/>
          <a:p>
            <a:r>
              <a:rPr lang="en-US" sz="2400" dirty="0" err="1">
                <a:solidFill>
                  <a:srgbClr val="00B050"/>
                </a:solidFill>
              </a:rPr>
              <a:t>Dankie</a:t>
            </a:r>
            <a:endParaRPr lang="uk-UA" sz="2400" dirty="0">
              <a:solidFill>
                <a:srgbClr val="00B050"/>
              </a:solidFill>
            </a:endParaRPr>
          </a:p>
        </p:txBody>
      </p:sp>
      <p:sp>
        <p:nvSpPr>
          <p:cNvPr id="16" name="Прямоугольник 15"/>
          <p:cNvSpPr/>
          <p:nvPr/>
        </p:nvSpPr>
        <p:spPr>
          <a:xfrm>
            <a:off x="1924043" y="1484784"/>
            <a:ext cx="857927" cy="369332"/>
          </a:xfrm>
          <a:prstGeom prst="rect">
            <a:avLst/>
          </a:prstGeom>
        </p:spPr>
        <p:txBody>
          <a:bodyPr wrap="none">
            <a:spAutoFit/>
          </a:bodyPr>
          <a:lstStyle/>
          <a:p>
            <a:r>
              <a:rPr lang="en-US" dirty="0" err="1">
                <a:solidFill>
                  <a:srgbClr val="00B0F0"/>
                </a:solidFill>
              </a:rPr>
              <a:t>paldies</a:t>
            </a:r>
            <a:endParaRPr lang="uk-UA" dirty="0">
              <a:solidFill>
                <a:srgbClr val="00B0F0"/>
              </a:solidFill>
            </a:endParaRPr>
          </a:p>
        </p:txBody>
      </p:sp>
      <p:sp>
        <p:nvSpPr>
          <p:cNvPr id="17" name="Прямоугольник 16"/>
          <p:cNvSpPr/>
          <p:nvPr/>
        </p:nvSpPr>
        <p:spPr>
          <a:xfrm>
            <a:off x="2259379" y="4236148"/>
            <a:ext cx="1497526" cy="461665"/>
          </a:xfrm>
          <a:prstGeom prst="rect">
            <a:avLst/>
          </a:prstGeom>
        </p:spPr>
        <p:txBody>
          <a:bodyPr wrap="none">
            <a:spAutoFit/>
          </a:bodyPr>
          <a:lstStyle/>
          <a:p>
            <a:r>
              <a:rPr lang="ar-AE" sz="2400" dirty="0">
                <a:solidFill>
                  <a:srgbClr val="00B0F0"/>
                </a:solidFill>
              </a:rPr>
              <a:t>آپ کا شکریہ</a:t>
            </a:r>
            <a:endParaRPr lang="uk-UA" sz="2400" dirty="0">
              <a:solidFill>
                <a:srgbClr val="00B0F0"/>
              </a:solidFill>
            </a:endParaRPr>
          </a:p>
        </p:txBody>
      </p:sp>
      <p:sp>
        <p:nvSpPr>
          <p:cNvPr id="18" name="Прямоугольник 17"/>
          <p:cNvSpPr/>
          <p:nvPr/>
        </p:nvSpPr>
        <p:spPr>
          <a:xfrm>
            <a:off x="3098994" y="2758862"/>
            <a:ext cx="873957" cy="461665"/>
          </a:xfrm>
          <a:prstGeom prst="rect">
            <a:avLst/>
          </a:prstGeom>
        </p:spPr>
        <p:txBody>
          <a:bodyPr wrap="none">
            <a:spAutoFit/>
          </a:bodyPr>
          <a:lstStyle/>
          <a:p>
            <a:r>
              <a:rPr lang="en-US" sz="2400" dirty="0" err="1">
                <a:solidFill>
                  <a:schemeClr val="tx2">
                    <a:lumMod val="90000"/>
                  </a:schemeClr>
                </a:solidFill>
              </a:rPr>
              <a:t>kiitos</a:t>
            </a:r>
            <a:endParaRPr lang="uk-UA" sz="2400" dirty="0">
              <a:solidFill>
                <a:schemeClr val="tx2">
                  <a:lumMod val="90000"/>
                </a:schemeClr>
              </a:solidFill>
            </a:endParaRPr>
          </a:p>
        </p:txBody>
      </p:sp>
      <p:sp>
        <p:nvSpPr>
          <p:cNvPr id="19" name="Прямоугольник 18"/>
          <p:cNvSpPr/>
          <p:nvPr/>
        </p:nvSpPr>
        <p:spPr>
          <a:xfrm>
            <a:off x="5580112" y="2574196"/>
            <a:ext cx="800219" cy="461665"/>
          </a:xfrm>
          <a:prstGeom prst="rect">
            <a:avLst/>
          </a:prstGeom>
        </p:spPr>
        <p:txBody>
          <a:bodyPr wrap="none">
            <a:spAutoFit/>
          </a:bodyPr>
          <a:lstStyle/>
          <a:p>
            <a:r>
              <a:rPr lang="ja-JP" altLang="en-US" sz="2400" dirty="0"/>
              <a:t>谢谢</a:t>
            </a:r>
            <a:endParaRPr lang="uk-UA" sz="2400" dirty="0"/>
          </a:p>
        </p:txBody>
      </p:sp>
      <p:sp>
        <p:nvSpPr>
          <p:cNvPr id="20" name="Прямоугольник 19"/>
          <p:cNvSpPr/>
          <p:nvPr/>
        </p:nvSpPr>
        <p:spPr>
          <a:xfrm>
            <a:off x="7637222" y="2574196"/>
            <a:ext cx="854721" cy="369332"/>
          </a:xfrm>
          <a:prstGeom prst="rect">
            <a:avLst/>
          </a:prstGeom>
        </p:spPr>
        <p:txBody>
          <a:bodyPr wrap="none">
            <a:spAutoFit/>
          </a:bodyPr>
          <a:lstStyle/>
          <a:p>
            <a:r>
              <a:rPr lang="en-US" dirty="0"/>
              <a:t>Asante</a:t>
            </a:r>
            <a:endParaRPr lang="uk-UA" dirty="0"/>
          </a:p>
        </p:txBody>
      </p:sp>
      <p:sp>
        <p:nvSpPr>
          <p:cNvPr id="21" name="Прямоугольник 20"/>
          <p:cNvSpPr/>
          <p:nvPr/>
        </p:nvSpPr>
        <p:spPr>
          <a:xfrm>
            <a:off x="5461489" y="1079750"/>
            <a:ext cx="1428596" cy="461665"/>
          </a:xfrm>
          <a:prstGeom prst="rect">
            <a:avLst/>
          </a:prstGeom>
        </p:spPr>
        <p:txBody>
          <a:bodyPr wrap="none">
            <a:spAutoFit/>
          </a:bodyPr>
          <a:lstStyle/>
          <a:p>
            <a:r>
              <a:rPr lang="en-US" sz="2400" dirty="0" err="1">
                <a:solidFill>
                  <a:srgbClr val="92D050"/>
                </a:solidFill>
              </a:rPr>
              <a:t>þakka</a:t>
            </a:r>
            <a:r>
              <a:rPr lang="en-US" sz="2400" dirty="0">
                <a:solidFill>
                  <a:srgbClr val="92D050"/>
                </a:solidFill>
              </a:rPr>
              <a:t> </a:t>
            </a:r>
            <a:r>
              <a:rPr lang="en-US" sz="2400" dirty="0" err="1">
                <a:solidFill>
                  <a:srgbClr val="92D050"/>
                </a:solidFill>
              </a:rPr>
              <a:t>þér</a:t>
            </a:r>
            <a:endParaRPr lang="uk-UA" sz="2400" dirty="0">
              <a:solidFill>
                <a:srgbClr val="92D050"/>
              </a:solidFill>
            </a:endParaRPr>
          </a:p>
        </p:txBody>
      </p:sp>
      <p:sp>
        <p:nvSpPr>
          <p:cNvPr id="22" name="Прямоугольник 21"/>
          <p:cNvSpPr/>
          <p:nvPr/>
        </p:nvSpPr>
        <p:spPr>
          <a:xfrm>
            <a:off x="763629" y="895084"/>
            <a:ext cx="1172500" cy="461665"/>
          </a:xfrm>
          <a:prstGeom prst="rect">
            <a:avLst/>
          </a:prstGeom>
        </p:spPr>
        <p:txBody>
          <a:bodyPr wrap="none">
            <a:spAutoFit/>
          </a:bodyPr>
          <a:lstStyle/>
          <a:p>
            <a:r>
              <a:rPr lang="en-US" sz="2400" dirty="0" err="1">
                <a:solidFill>
                  <a:srgbClr val="FF0000"/>
                </a:solidFill>
              </a:rPr>
              <a:t>Dankon</a:t>
            </a:r>
            <a:endParaRPr lang="uk-UA" sz="2400" dirty="0">
              <a:solidFill>
                <a:srgbClr val="FF0000"/>
              </a:solidFill>
            </a:endParaRPr>
          </a:p>
        </p:txBody>
      </p:sp>
      <p:sp>
        <p:nvSpPr>
          <p:cNvPr id="23" name="Прямоугольник 22"/>
          <p:cNvSpPr/>
          <p:nvPr/>
        </p:nvSpPr>
        <p:spPr>
          <a:xfrm>
            <a:off x="4710184" y="4854141"/>
            <a:ext cx="1412566" cy="369332"/>
          </a:xfrm>
          <a:prstGeom prst="rect">
            <a:avLst/>
          </a:prstGeom>
        </p:spPr>
        <p:txBody>
          <a:bodyPr wrap="none">
            <a:spAutoFit/>
          </a:bodyPr>
          <a:lstStyle/>
          <a:p>
            <a:r>
              <a:rPr lang="vi-VN" dirty="0">
                <a:solidFill>
                  <a:srgbClr val="FF0000"/>
                </a:solidFill>
              </a:rPr>
              <a:t>cảm ơn bạn</a:t>
            </a:r>
            <a:endParaRPr lang="uk-UA" dirty="0">
              <a:solidFill>
                <a:srgbClr val="FF0000"/>
              </a:solidFill>
            </a:endParaRPr>
          </a:p>
        </p:txBody>
      </p:sp>
      <p:sp>
        <p:nvSpPr>
          <p:cNvPr id="24" name="Прямоугольник 23"/>
          <p:cNvSpPr/>
          <p:nvPr/>
        </p:nvSpPr>
        <p:spPr>
          <a:xfrm>
            <a:off x="2054325" y="2967335"/>
            <a:ext cx="503535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err="1" smtClean="0">
                <a:ln w="11430"/>
                <a:gradFill>
                  <a:gsLst>
                    <a:gs pos="25000">
                      <a:schemeClr val="accent2">
                        <a:satMod val="155000"/>
                      </a:schemeClr>
                    </a:gs>
                    <a:gs pos="100000">
                      <a:schemeClr val="accent2">
                        <a:shade val="45000"/>
                        <a:satMod val="165000"/>
                      </a:schemeClr>
                    </a:gs>
                  </a:gsLst>
                  <a:lin ang="5400000"/>
                </a:gra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Дякую</a:t>
            </a:r>
            <a:r>
              <a:rPr lang="ru-RU" sz="54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 за </a:t>
            </a:r>
            <a:r>
              <a:rPr lang="ru-RU" sz="5400" b="1" spc="50" dirty="0" err="1" smtClean="0">
                <a:ln w="11430"/>
                <a:gradFill>
                  <a:gsLst>
                    <a:gs pos="25000">
                      <a:schemeClr val="accent2">
                        <a:satMod val="155000"/>
                      </a:schemeClr>
                    </a:gs>
                    <a:gs pos="100000">
                      <a:schemeClr val="accent2">
                        <a:shade val="45000"/>
                        <a:satMod val="165000"/>
                      </a:schemeClr>
                    </a:gs>
                  </a:gsLst>
                  <a:lin ang="5400000"/>
                </a:gra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увагу</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spTree>
    <p:extLst>
      <p:ext uri="{BB962C8B-B14F-4D97-AF65-F5344CB8AC3E}">
        <p14:creationId xmlns:p14="http://schemas.microsoft.com/office/powerpoint/2010/main" val="3204990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260648"/>
            <a:ext cx="7992888" cy="3139321"/>
          </a:xfrm>
          <a:prstGeom prst="rect">
            <a:avLst/>
          </a:prstGeom>
        </p:spPr>
        <p:txBody>
          <a:bodyPr wrap="square">
            <a:spAutoFit/>
          </a:bodyPr>
          <a:lstStyle/>
          <a:p>
            <a:r>
              <a:rPr lang="uk-UA" dirty="0">
                <a:latin typeface="Segoe Print" pitchFamily="2" charset="0"/>
              </a:rPr>
              <a:t>Поява паперових грошей зумовлена відставанням видобутку коштовних металів від зростаючих потребу засобах обігу, </a:t>
            </a:r>
            <a:r>
              <a:rPr lang="uk-UA" dirty="0" err="1">
                <a:latin typeface="Segoe Print" pitchFamily="2" charset="0"/>
              </a:rPr>
              <a:t>дороговизною</a:t>
            </a:r>
            <a:r>
              <a:rPr lang="uk-UA" dirty="0">
                <a:latin typeface="Segoe Print" pitchFamily="2" charset="0"/>
              </a:rPr>
              <a:t> металевого обігу тощо.</a:t>
            </a:r>
            <a:br>
              <a:rPr lang="uk-UA" dirty="0">
                <a:latin typeface="Segoe Print" pitchFamily="2" charset="0"/>
              </a:rPr>
            </a:br>
            <a:r>
              <a:rPr lang="uk-UA" dirty="0">
                <a:latin typeface="Segoe Print" pitchFamily="2" charset="0"/>
              </a:rPr>
              <a:t/>
            </a:r>
            <a:br>
              <a:rPr lang="uk-UA" dirty="0">
                <a:latin typeface="Segoe Print" pitchFamily="2" charset="0"/>
              </a:rPr>
            </a:br>
            <a:r>
              <a:rPr lang="uk-UA" dirty="0">
                <a:latin typeface="Segoe Print" pitchFamily="2" charset="0"/>
              </a:rPr>
              <a:t>Вже  в  глибокій  старовині  люди  займалися  торгівлею, а, отже, і фінансовими операціями. Грошей тоді, в звичному для нас розумінні, ще не існувало: люди по-своєму оцінювали свій  товар, мінялися їм, торгували, давали грошові розписки або розпорядження, які, як свідчить історія, вироблялися на глиняних таблицях (Схід),  на  бересті  (Стародавня  Русь)  і т.п.</a:t>
            </a:r>
          </a:p>
        </p:txBody>
      </p:sp>
      <p:sp>
        <p:nvSpPr>
          <p:cNvPr id="2" name="AutoShape 2" descr="https://encrypted-tbn2.gstatic.com/images?q=tbn:ANd9GcRnrXpttOBjUB5vyMrclqZ5SUp8GPRR3xXT2cdg97W-0h3nSY0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3" name="AutoShape 4" descr="https://encrypted-tbn2.gstatic.com/images?q=tbn:ANd9GcRnrXpttOBjUB5vyMrclqZ5SUp8GPRR3xXT2cdg97W-0h3nSY0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3717032"/>
            <a:ext cx="2808312" cy="2650268"/>
          </a:xfrm>
          <a:prstGeom prst="rect">
            <a:avLst/>
          </a:prstGeom>
        </p:spPr>
      </p:pic>
    </p:spTree>
    <p:extLst>
      <p:ext uri="{BB962C8B-B14F-4D97-AF65-F5344CB8AC3E}">
        <p14:creationId xmlns:p14="http://schemas.microsoft.com/office/powerpoint/2010/main" val="201000260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Перші паперові гроші. Китай"/>
          <p:cNvPicPr/>
          <p:nvPr/>
        </p:nvPicPr>
        <p:blipFill>
          <a:blip r:embed="rId2" cstate="print"/>
          <a:srcRect/>
          <a:stretch>
            <a:fillRect/>
          </a:stretch>
        </p:blipFill>
        <p:spPr bwMode="auto">
          <a:xfrm>
            <a:off x="5119464" y="1030424"/>
            <a:ext cx="3995936" cy="3235628"/>
          </a:xfrm>
          <a:prstGeom prst="rect">
            <a:avLst/>
          </a:prstGeom>
          <a:noFill/>
          <a:ln w="9525">
            <a:noFill/>
            <a:miter lim="800000"/>
            <a:headEnd/>
            <a:tailEnd/>
          </a:ln>
        </p:spPr>
      </p:pic>
      <p:sp>
        <p:nvSpPr>
          <p:cNvPr id="4" name="Прямоугольник 3"/>
          <p:cNvSpPr/>
          <p:nvPr/>
        </p:nvSpPr>
        <p:spPr>
          <a:xfrm>
            <a:off x="547464" y="620688"/>
            <a:ext cx="4572000" cy="5324535"/>
          </a:xfrm>
          <a:prstGeom prst="rect">
            <a:avLst/>
          </a:prstGeom>
        </p:spPr>
        <p:txBody>
          <a:bodyPr>
            <a:spAutoFit/>
          </a:bodyPr>
          <a:lstStyle/>
          <a:p>
            <a:r>
              <a:rPr lang="uk-UA" sz="2000" dirty="0">
                <a:latin typeface="Segoe Print" pitchFamily="2" charset="0"/>
              </a:rPr>
              <a:t>Перші паперові гроші з'явилися в Китаї в 806 році нашої ери. До того в Китаї були в ходу мідні монети - юані вагою 3,8 грами. Розплачуватися за великі покупки такими малоцінними грошима було дуже незручно, доводилося вважати, зберігати, перевозити тисячі монет.</a:t>
            </a:r>
          </a:p>
          <a:p>
            <a:r>
              <a:rPr lang="uk-UA" sz="2000" dirty="0">
                <a:latin typeface="Segoe Print" pitchFamily="2" charset="0"/>
              </a:rPr>
              <a:t>Для цілей великої торгівлі імператор повелів надрукувати і випустити паперові купюри гідністю в 10 тисяч юанів. Відмова приймати в оплату паперові гроші загрожувала стратою</a:t>
            </a:r>
          </a:p>
        </p:txBody>
      </p:sp>
    </p:spTree>
    <p:extLst>
      <p:ext uri="{BB962C8B-B14F-4D97-AF65-F5344CB8AC3E}">
        <p14:creationId xmlns:p14="http://schemas.microsoft.com/office/powerpoint/2010/main" val="6198370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3422" y="752364"/>
            <a:ext cx="8483073" cy="2862322"/>
          </a:xfrm>
          <a:prstGeom prst="rect">
            <a:avLst/>
          </a:prstGeom>
        </p:spPr>
        <p:txBody>
          <a:bodyPr wrap="square">
            <a:spAutoFit/>
          </a:bodyPr>
          <a:lstStyle/>
          <a:p>
            <a:r>
              <a:rPr lang="uk-UA" sz="2000" dirty="0">
                <a:latin typeface="Segoe Print" pitchFamily="2" charset="0"/>
              </a:rPr>
              <a:t>У Стародавньому Китаї монети були прямокутної форми з отвором посередині. Кілька таких монет можна було легко нанизати на мотузку. Незабаром багаті торговці виявили, що їхні грошові "намиста" досить важкі, і носити їх з собою </a:t>
            </a:r>
            <a:r>
              <a:rPr lang="uk-UA" sz="2000" dirty="0" smtClean="0">
                <a:latin typeface="Segoe Print" pitchFamily="2" charset="0"/>
              </a:rPr>
              <a:t>незручно. Торговці </a:t>
            </a:r>
            <a:r>
              <a:rPr lang="uk-UA" sz="2000" dirty="0">
                <a:latin typeface="Segoe Print" pitchFamily="2" charset="0"/>
              </a:rPr>
              <a:t>стали залишати монети на зберігання, а натомість отримували розписку із зазначенням суми</a:t>
            </a:r>
            <a:r>
              <a:rPr lang="uk-UA" sz="2000" dirty="0" smtClean="0">
                <a:latin typeface="Segoe Print" pitchFamily="2" charset="0"/>
              </a:rPr>
              <a:t>. </a:t>
            </a:r>
            <a:r>
              <a:rPr lang="uk-UA" sz="2000" dirty="0">
                <a:latin typeface="Segoe Print" pitchFamily="2" charset="0"/>
              </a:rPr>
              <a:t>За цим документом людина в будь-який момент </a:t>
            </a:r>
            <a:r>
              <a:rPr lang="uk-UA" sz="2000" dirty="0" err="1" smtClean="0">
                <a:latin typeface="Segoe Print" pitchFamily="2" charset="0"/>
              </a:rPr>
              <a:t>мігла</a:t>
            </a:r>
            <a:r>
              <a:rPr lang="uk-UA" sz="2000" dirty="0" smtClean="0">
                <a:latin typeface="Segoe Print" pitchFamily="2" charset="0"/>
              </a:rPr>
              <a:t> </a:t>
            </a:r>
            <a:r>
              <a:rPr lang="uk-UA" sz="2000" dirty="0">
                <a:latin typeface="Segoe Print" pitchFamily="2" charset="0"/>
              </a:rPr>
              <a:t>забрати свої гроші назад. Папір для друку грошей китайці виготовляли з кори шовковичного дерева</a:t>
            </a:r>
            <a:r>
              <a:rPr lang="uk-UA" sz="2000" dirty="0" smtClean="0">
                <a:latin typeface="Segoe Print" pitchFamily="2" charset="0"/>
              </a:rPr>
              <a:t>.</a:t>
            </a:r>
            <a:endParaRPr lang="uk-UA" sz="2000" dirty="0">
              <a:latin typeface="Segoe Print"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0"/>
            <a:ext cx="6883301" cy="752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descr="http://www.rate1.com.ua/uploads/RTEmagicC_Money-10.jpg.jpg"/>
          <p:cNvPicPr/>
          <p:nvPr/>
        </p:nvPicPr>
        <p:blipFill>
          <a:blip r:embed="rId3" cstate="print"/>
          <a:srcRect/>
          <a:stretch>
            <a:fillRect/>
          </a:stretch>
        </p:blipFill>
        <p:spPr bwMode="auto">
          <a:xfrm>
            <a:off x="1331640" y="3826409"/>
            <a:ext cx="6794937" cy="2671440"/>
          </a:xfrm>
          <a:prstGeom prst="rect">
            <a:avLst/>
          </a:prstGeom>
          <a:noFill/>
          <a:ln w="9525">
            <a:noFill/>
            <a:miter lim="800000"/>
            <a:headEnd/>
            <a:tailEnd/>
          </a:ln>
        </p:spPr>
      </p:pic>
    </p:spTree>
    <p:extLst>
      <p:ext uri="{BB962C8B-B14F-4D97-AF65-F5344CB8AC3E}">
        <p14:creationId xmlns:p14="http://schemas.microsoft.com/office/powerpoint/2010/main" val="220382563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63878" y="789526"/>
            <a:ext cx="3097141" cy="5062924"/>
          </a:xfrm>
          <a:prstGeom prst="rect">
            <a:avLst/>
          </a:prstGeom>
        </p:spPr>
        <p:txBody>
          <a:bodyPr wrap="square">
            <a:spAutoFit/>
          </a:bodyPr>
          <a:lstStyle/>
          <a:p>
            <a:r>
              <a:rPr lang="uk-UA" sz="1900" dirty="0">
                <a:latin typeface="Segoe Print" pitchFamily="2" charset="0"/>
              </a:rPr>
              <a:t>У 600-і роки в Китаї друкувалися паперові гроші місцевого значення. А до 960 року династія </a:t>
            </a:r>
            <a:r>
              <a:rPr lang="uk-UA" sz="1900" dirty="0" err="1">
                <a:latin typeface="Segoe Print" pitchFamily="2" charset="0"/>
              </a:rPr>
              <a:t>Сонг</a:t>
            </a:r>
            <a:r>
              <a:rPr lang="uk-UA" sz="1900" dirty="0">
                <a:latin typeface="Segoe Print" pitchFamily="2" charset="0"/>
              </a:rPr>
              <a:t> через брак міді для карбування монет випустила банкноти для загального звернення по країні. Банкнота була документом, що підтверджує можливість її обміну на інший цінний об'єкт, як правило, монети</a:t>
            </a:r>
            <a:r>
              <a:rPr lang="uk-UA" sz="1900" dirty="0" smtClean="0">
                <a:latin typeface="Segoe Print" pitchFamily="2" charset="0"/>
              </a:rPr>
              <a:t>.</a:t>
            </a:r>
            <a:endParaRPr lang="uk-UA" sz="1900" dirty="0">
              <a:latin typeface="Segoe Print" pitchFamily="2" charset="0"/>
            </a:endParaRPr>
          </a:p>
        </p:txBody>
      </p:sp>
      <p:pic>
        <p:nvPicPr>
          <p:cNvPr id="4" name="Рисунок 3" descr="http://lifeglobe.net/media/entry/877/356345etwyrtgsr_3.jpg"/>
          <p:cNvPicPr/>
          <p:nvPr/>
        </p:nvPicPr>
        <p:blipFill>
          <a:blip r:embed="rId2" cstate="print"/>
          <a:srcRect/>
          <a:stretch>
            <a:fillRect/>
          </a:stretch>
        </p:blipFill>
        <p:spPr bwMode="auto">
          <a:xfrm>
            <a:off x="101464" y="548680"/>
            <a:ext cx="5760639" cy="5544616"/>
          </a:xfrm>
          <a:prstGeom prst="rect">
            <a:avLst/>
          </a:prstGeom>
          <a:noFill/>
          <a:ln w="9525">
            <a:noFill/>
            <a:miter lim="800000"/>
            <a:headEnd/>
            <a:tailEnd/>
          </a:ln>
        </p:spPr>
      </p:pic>
    </p:spTree>
    <p:extLst>
      <p:ext uri="{BB962C8B-B14F-4D97-AF65-F5344CB8AC3E}">
        <p14:creationId xmlns:p14="http://schemas.microsoft.com/office/powerpoint/2010/main" val="10174276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mnesia.pavelbers.com/Igralnie%20karti%208d9c75e2b4f81412c4e588a7be8ce505_full.jpg"/>
          <p:cNvPicPr/>
          <p:nvPr/>
        </p:nvPicPr>
        <p:blipFill>
          <a:blip r:embed="rId2" cstate="print"/>
          <a:srcRect/>
          <a:stretch>
            <a:fillRect/>
          </a:stretch>
        </p:blipFill>
        <p:spPr bwMode="auto">
          <a:xfrm>
            <a:off x="323528" y="1484784"/>
            <a:ext cx="5040560" cy="4446642"/>
          </a:xfrm>
          <a:prstGeom prst="rect">
            <a:avLst/>
          </a:prstGeom>
          <a:noFill/>
          <a:ln w="9525">
            <a:noFill/>
            <a:miter lim="800000"/>
            <a:headEnd/>
            <a:tailEnd/>
          </a:ln>
        </p:spPr>
      </p:pic>
      <p:sp>
        <p:nvSpPr>
          <p:cNvPr id="3" name="Прямоугольник 2"/>
          <p:cNvSpPr/>
          <p:nvPr/>
        </p:nvSpPr>
        <p:spPr>
          <a:xfrm>
            <a:off x="539552" y="188639"/>
            <a:ext cx="8352928" cy="923330"/>
          </a:xfrm>
          <a:prstGeom prst="rect">
            <a:avLst/>
          </a:prstGeom>
        </p:spPr>
        <p:txBody>
          <a:bodyPr wrap="square">
            <a:spAutoFit/>
          </a:bodyPr>
          <a:lstStyle/>
          <a:p>
            <a:r>
              <a:rPr lang="uk-UA" dirty="0">
                <a:latin typeface="Segoe Print" pitchFamily="2" charset="0"/>
              </a:rPr>
              <a:t>Спочатку банкноти були обмежені територіально і по терміну дії. Якщо банкнота пред'являлася пізніше заявленого терміну, за неї давали суму менше номінальної вартості. </a:t>
            </a:r>
          </a:p>
        </p:txBody>
      </p:sp>
      <p:sp>
        <p:nvSpPr>
          <p:cNvPr id="4" name="Прямоугольник 3"/>
          <p:cNvSpPr/>
          <p:nvPr/>
        </p:nvSpPr>
        <p:spPr>
          <a:xfrm>
            <a:off x="5507346" y="1484784"/>
            <a:ext cx="3419872" cy="4801314"/>
          </a:xfrm>
          <a:prstGeom prst="rect">
            <a:avLst/>
          </a:prstGeom>
        </p:spPr>
        <p:txBody>
          <a:bodyPr wrap="square">
            <a:spAutoFit/>
          </a:bodyPr>
          <a:lstStyle/>
          <a:p>
            <a:r>
              <a:rPr lang="uk-UA" dirty="0">
                <a:latin typeface="Segoe Print" pitchFamily="2" charset="0"/>
              </a:rPr>
              <a:t>Але монгольська династія Юань, зіткнувшись з величезним дефіцитом дзвінкої монети для фінансування окупації Китаю, здійсненої в 1280 році, почала друкувати паперові гроші без обмеження по термінах. До 1455 році, прагнучи стримати економічну експансію і покласти край гіперінфляції, нова династія </a:t>
            </a:r>
            <a:r>
              <a:rPr lang="uk-UA" dirty="0" err="1">
                <a:latin typeface="Segoe Print" pitchFamily="2" charset="0"/>
              </a:rPr>
              <a:t>Мінг</a:t>
            </a:r>
            <a:r>
              <a:rPr lang="uk-UA" dirty="0">
                <a:latin typeface="Segoe Print" pitchFamily="2" charset="0"/>
              </a:rPr>
              <a:t> вилучила з обігу паперові гроші та практично призупинила торгівлю.</a:t>
            </a:r>
          </a:p>
        </p:txBody>
      </p:sp>
    </p:spTree>
    <p:extLst>
      <p:ext uri="{BB962C8B-B14F-4D97-AF65-F5344CB8AC3E}">
        <p14:creationId xmlns:p14="http://schemas.microsoft.com/office/powerpoint/2010/main" val="143579340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059457"/>
            <a:ext cx="4499992" cy="5262979"/>
          </a:xfrm>
          <a:prstGeom prst="rect">
            <a:avLst/>
          </a:prstGeom>
        </p:spPr>
        <p:txBody>
          <a:bodyPr wrap="square">
            <a:spAutoFit/>
          </a:bodyPr>
          <a:lstStyle/>
          <a:p>
            <a:r>
              <a:rPr lang="uk-UA" sz="2400" dirty="0">
                <a:latin typeface="Segoe Print" pitchFamily="2" charset="0"/>
              </a:rPr>
              <a:t>У Європі про існування паперових грошей дізналися завдяки італійському мандрівнику Марко Поло, який після </a:t>
            </a:r>
            <a:r>
              <a:rPr lang="uk-UA" sz="2400" dirty="0" err="1">
                <a:latin typeface="Segoe Print" pitchFamily="2" charset="0"/>
              </a:rPr>
              <a:t>порожі</a:t>
            </a:r>
            <a:r>
              <a:rPr lang="uk-UA" sz="2400" dirty="0">
                <a:latin typeface="Segoe Print" pitchFamily="2" charset="0"/>
              </a:rPr>
              <a:t> східними країнами описав паперові гроші у своїх працях. Але європейці тоді ще не могли повірити, що можна використовувати у якості грошей прості папірці. </a:t>
            </a:r>
          </a:p>
        </p:txBody>
      </p:sp>
      <p:pic>
        <p:nvPicPr>
          <p:cNvPr id="3" name="Рисунок 2" descr="Марко Поло"/>
          <p:cNvPicPr/>
          <p:nvPr/>
        </p:nvPicPr>
        <p:blipFill>
          <a:blip r:embed="rId2" cstate="print"/>
          <a:srcRect/>
          <a:stretch>
            <a:fillRect/>
          </a:stretch>
        </p:blipFill>
        <p:spPr bwMode="auto">
          <a:xfrm>
            <a:off x="4860929" y="830997"/>
            <a:ext cx="4047455" cy="5328037"/>
          </a:xfrm>
          <a:prstGeom prst="rect">
            <a:avLst/>
          </a:prstGeom>
          <a:noFill/>
          <a:ln w="9525">
            <a:noFill/>
            <a:miter lim="800000"/>
            <a:headEnd/>
            <a:tailEnd/>
          </a:ln>
        </p:spPr>
      </p:pic>
      <p:sp>
        <p:nvSpPr>
          <p:cNvPr id="4" name="Прямоугольник 3"/>
          <p:cNvSpPr/>
          <p:nvPr/>
        </p:nvSpPr>
        <p:spPr>
          <a:xfrm>
            <a:off x="1957368" y="0"/>
            <a:ext cx="4650825" cy="830997"/>
          </a:xfrm>
          <a:prstGeom prst="rect">
            <a:avLst/>
          </a:prstGeom>
          <a:noFill/>
        </p:spPr>
        <p:txBody>
          <a:bodyPr wrap="none" lIns="91440" tIns="45720" rIns="91440" bIns="45720">
            <a:prstTxWarp prst="textCanUp">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1400" b="1" cap="none" spc="0" dirty="0" err="1" smtClean="0">
                <a:ln/>
                <a:solidFill>
                  <a:schemeClr val="accent3"/>
                </a:solidFill>
                <a:effectLst/>
              </a:rPr>
              <a:t>Банкноти</a:t>
            </a:r>
            <a:r>
              <a:rPr lang="ru-RU" sz="1400" b="1" cap="none" spc="0" dirty="0" smtClean="0">
                <a:ln/>
                <a:solidFill>
                  <a:schemeClr val="accent3"/>
                </a:solidFill>
                <a:effectLst/>
              </a:rPr>
              <a:t> в </a:t>
            </a:r>
            <a:r>
              <a:rPr lang="ru-RU" sz="1400" b="1" cap="none" spc="0" dirty="0" err="1" smtClean="0">
                <a:ln/>
                <a:solidFill>
                  <a:schemeClr val="accent3"/>
                </a:solidFill>
                <a:effectLst/>
              </a:rPr>
              <a:t>Європі</a:t>
            </a:r>
            <a:endParaRPr lang="ru-RU" sz="1400" b="1" cap="none" spc="0" dirty="0">
              <a:ln/>
              <a:solidFill>
                <a:schemeClr val="accent3"/>
              </a:solidFill>
              <a:effectLst/>
            </a:endParaRPr>
          </a:p>
        </p:txBody>
      </p:sp>
    </p:spTree>
    <p:extLst>
      <p:ext uri="{BB962C8B-B14F-4D97-AF65-F5344CB8AC3E}">
        <p14:creationId xmlns:p14="http://schemas.microsoft.com/office/powerpoint/2010/main" val="208051505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ерші паперові гроші Російської імперії"/>
          <p:cNvPicPr/>
          <p:nvPr/>
        </p:nvPicPr>
        <p:blipFill>
          <a:blip r:embed="rId2" cstate="print"/>
          <a:srcRect/>
          <a:stretch>
            <a:fillRect/>
          </a:stretch>
        </p:blipFill>
        <p:spPr bwMode="auto">
          <a:xfrm>
            <a:off x="1619672" y="2996952"/>
            <a:ext cx="6899107" cy="3407647"/>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Прямоугольник 5"/>
          <p:cNvSpPr/>
          <p:nvPr/>
        </p:nvSpPr>
        <p:spPr>
          <a:xfrm>
            <a:off x="1957368" y="0"/>
            <a:ext cx="4650825" cy="830997"/>
          </a:xfrm>
          <a:prstGeom prst="rect">
            <a:avLst/>
          </a:prstGeom>
          <a:noFill/>
        </p:spPr>
        <p:txBody>
          <a:bodyPr wrap="none" lIns="91440" tIns="45720" rIns="91440" bIns="45720">
            <a:prstTxWarp prst="textCanUp">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1400" b="1" cap="none" spc="0" dirty="0" err="1" smtClean="0">
                <a:ln/>
                <a:solidFill>
                  <a:schemeClr val="accent3"/>
                </a:solidFill>
                <a:effectLst/>
              </a:rPr>
              <a:t>Банкноти</a:t>
            </a:r>
            <a:r>
              <a:rPr lang="ru-RU" sz="1400" b="1" cap="none" spc="0" dirty="0" smtClean="0">
                <a:ln/>
                <a:solidFill>
                  <a:schemeClr val="accent3"/>
                </a:solidFill>
                <a:effectLst/>
              </a:rPr>
              <a:t> в </a:t>
            </a:r>
            <a:r>
              <a:rPr lang="ru-RU" sz="1400" b="1" cap="none" spc="0" dirty="0" err="1" smtClean="0">
                <a:ln/>
                <a:solidFill>
                  <a:schemeClr val="accent3"/>
                </a:solidFill>
                <a:effectLst/>
              </a:rPr>
              <a:t>Росії</a:t>
            </a:r>
            <a:endParaRPr lang="ru-RU" sz="1400" b="1" cap="none" spc="0" dirty="0">
              <a:ln/>
              <a:solidFill>
                <a:schemeClr val="accent3"/>
              </a:solidFill>
              <a:effectLst/>
            </a:endParaRPr>
          </a:p>
        </p:txBody>
      </p:sp>
      <p:sp>
        <p:nvSpPr>
          <p:cNvPr id="5" name="Прямоугольник 4"/>
          <p:cNvSpPr/>
          <p:nvPr/>
        </p:nvSpPr>
        <p:spPr>
          <a:xfrm>
            <a:off x="287523" y="830997"/>
            <a:ext cx="8568952" cy="2308324"/>
          </a:xfrm>
          <a:prstGeom prst="rect">
            <a:avLst/>
          </a:prstGeom>
        </p:spPr>
        <p:txBody>
          <a:bodyPr wrap="square">
            <a:spAutoFit/>
          </a:bodyPr>
          <a:lstStyle/>
          <a:p>
            <a:r>
              <a:rPr lang="uk-UA" dirty="0">
                <a:latin typeface="Segoe Print" pitchFamily="2" charset="0"/>
              </a:rPr>
              <a:t>Протягом майже всього XVIII ст. Російська імперія вела численні військові кампанії, які вимагали значних витрат. Зазвичай для цих цілей використовувалися срібні гроші, цінувалися на європейських ринках і були засобом міжнародних розрахунків. Однак російська скарбниця відчувала постійний дефіцит срібла. Інтенсивний випуск мідних грошей у період правління імператриці Єлизавети Петрівни не зміг задовольнити запити держави і наситити скарбницю сріблом. </a:t>
            </a:r>
          </a:p>
        </p:txBody>
      </p:sp>
    </p:spTree>
    <p:extLst>
      <p:ext uri="{BB962C8B-B14F-4D97-AF65-F5344CB8AC3E}">
        <p14:creationId xmlns:p14="http://schemas.microsoft.com/office/powerpoint/2010/main" val="123193547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42053"/>
            <a:ext cx="8784976" cy="3139321"/>
          </a:xfrm>
          <a:prstGeom prst="rect">
            <a:avLst/>
          </a:prstGeom>
        </p:spPr>
        <p:txBody>
          <a:bodyPr wrap="square">
            <a:spAutoFit/>
          </a:bodyPr>
          <a:lstStyle/>
          <a:p>
            <a:r>
              <a:rPr lang="uk-UA" i="1" dirty="0">
                <a:latin typeface="Segoe Print" pitchFamily="2" charset="0"/>
              </a:rPr>
              <a:t>Тому генерал-прокурор Сенату Я. П. </a:t>
            </a:r>
            <a:r>
              <a:rPr lang="uk-UA" i="1" dirty="0" err="1">
                <a:latin typeface="Segoe Print" pitchFamily="2" charset="0"/>
              </a:rPr>
              <a:t>Шаховської</a:t>
            </a:r>
            <a:r>
              <a:rPr lang="uk-UA" i="1" dirty="0">
                <a:latin typeface="Segoe Print" pitchFamily="2" charset="0"/>
              </a:rPr>
              <a:t> запропонував уряду варіант, пов'язаний з ходінням паперових грошей - «цидулу» (перекручене від німецького </a:t>
            </a:r>
            <a:r>
              <a:rPr lang="uk-UA" i="1" dirty="0" err="1">
                <a:latin typeface="Segoe Print" pitchFamily="2" charset="0"/>
              </a:rPr>
              <a:t>Zettel</a:t>
            </a:r>
            <a:r>
              <a:rPr lang="uk-UA" i="1" dirty="0">
                <a:latin typeface="Segoe Print" pitchFamily="2" charset="0"/>
              </a:rPr>
              <a:t> - назви паперових грошей, які зверталися в південних областях Німеччини). Коли до влади прийшла імператриця Катерина II, прийняте ще в 1762 р. рішення про заснування Державного банку, який за зразком Банку Англії мав би право випуску банківських білетів, було відкладено на кілька років. Але </a:t>
            </a:r>
            <a:r>
              <a:rPr lang="uk-UA" i="1" dirty="0" err="1">
                <a:latin typeface="Segoe Print" pitchFamily="2" charset="0"/>
              </a:rPr>
              <a:t>разгоравшаяся</a:t>
            </a:r>
            <a:r>
              <a:rPr lang="uk-UA" i="1" dirty="0">
                <a:latin typeface="Segoe Print" pitchFamily="2" charset="0"/>
              </a:rPr>
              <a:t> російсько-турецька війна і хронічний дефіцит державного бюджету знову пробудили інтерес до ідеї випуску паперових грошей. У 1768 р. імператриці була подана записка, що </a:t>
            </a:r>
            <a:r>
              <a:rPr lang="uk-UA" i="1" dirty="0" err="1">
                <a:latin typeface="Segoe Print" pitchFamily="2" charset="0"/>
              </a:rPr>
              <a:t>обгрунтовувала</a:t>
            </a:r>
            <a:r>
              <a:rPr lang="uk-UA" i="1" dirty="0">
                <a:latin typeface="Segoe Print" pitchFamily="2" charset="0"/>
              </a:rPr>
              <a:t> вигоди ходіння паперових грошей.</a:t>
            </a:r>
          </a:p>
        </p:txBody>
      </p:sp>
      <p:pic>
        <p:nvPicPr>
          <p:cNvPr id="2050" name="Picture 2" descr="http://www.uabs.edu.ua/images/stories/01_Preview/2896/23/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828" y="3381374"/>
            <a:ext cx="6906344" cy="315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71618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135</TotalTime>
  <Words>982</Words>
  <Application>Microsoft Office PowerPoint</Application>
  <PresentationFormat>Экран (4:3)</PresentationFormat>
  <Paragraphs>47</Paragraphs>
  <Slides>19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Mylar</vt:lpstr>
      <vt:lpstr>Перші банкноти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Перші банкноти</dc:title>
  <dc:creator>Ігорь</dc:creator>
  <cp:lastModifiedBy>Ігорь</cp:lastModifiedBy>
  <cp:revision>11</cp:revision>
  <dcterms:created xsi:type="dcterms:W3CDTF">2013-12-04T15:25:38Z</dcterms:created>
  <dcterms:modified xsi:type="dcterms:W3CDTF">2013-12-04T17:55:22Z</dcterms:modified>
</cp:coreProperties>
</file>