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9" r:id="rId4"/>
    <p:sldId id="263" r:id="rId5"/>
    <p:sldId id="266" r:id="rId6"/>
    <p:sldId id="265" r:id="rId7"/>
    <p:sldId id="260" r:id="rId8"/>
    <p:sldId id="268" r:id="rId9"/>
    <p:sldId id="271" r:id="rId10"/>
    <p:sldId id="270" r:id="rId11"/>
    <p:sldId id="269" r:id="rId12"/>
    <p:sldId id="264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9249FD-E6F2-4F33-BEC4-F7831C994403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9EAE6-4891-43F4-9B81-7F72C706F96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9EAE6-4891-43F4-9B81-7F72C706F962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4E32-C51B-482A-9259-B78977ADD61B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322AB-1751-4A9D-B4DD-7F08A5A58FE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4E32-C51B-482A-9259-B78977ADD61B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322AB-1751-4A9D-B4DD-7F08A5A58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4E32-C51B-482A-9259-B78977ADD61B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322AB-1751-4A9D-B4DD-7F08A5A58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4E32-C51B-482A-9259-B78977ADD61B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322AB-1751-4A9D-B4DD-7F08A5A58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4E32-C51B-482A-9259-B78977ADD61B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322AB-1751-4A9D-B4DD-7F08A5A58FE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4E32-C51B-482A-9259-B78977ADD61B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322AB-1751-4A9D-B4DD-7F08A5A58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4E32-C51B-482A-9259-B78977ADD61B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322AB-1751-4A9D-B4DD-7F08A5A58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4E32-C51B-482A-9259-B78977ADD61B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322AB-1751-4A9D-B4DD-7F08A5A58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4E32-C51B-482A-9259-B78977ADD61B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322AB-1751-4A9D-B4DD-7F08A5A58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4E32-C51B-482A-9259-B78977ADD61B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322AB-1751-4A9D-B4DD-7F08A5A58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4E32-C51B-482A-9259-B78977ADD61B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B9322AB-1751-4A9D-B4DD-7F08A5A58FE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4A4E32-C51B-482A-9259-B78977ADD61B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9322AB-1751-4A9D-B4DD-7F08A5A58FE1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75000">
              <a:schemeClr val="accent2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Психологія творчості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008776"/>
          </a:xfrm>
        </p:spPr>
        <p:txBody>
          <a:bodyPr>
            <a:normAutofit/>
          </a:bodyPr>
          <a:lstStyle/>
          <a:p>
            <a:pPr algn="just"/>
            <a:endParaRPr lang="uk-UA" dirty="0" smtClean="0"/>
          </a:p>
          <a:p>
            <a:pPr algn="just"/>
            <a:r>
              <a:rPr lang="uk-UA" dirty="0" smtClean="0"/>
              <a:t>Творчі здібності. </a:t>
            </a:r>
          </a:p>
          <a:p>
            <a:pPr algn="just"/>
            <a:r>
              <a:rPr lang="uk-UA" dirty="0" smtClean="0"/>
              <a:t>Креативність. </a:t>
            </a:r>
          </a:p>
          <a:p>
            <a:pPr algn="just"/>
            <a:r>
              <a:rPr lang="uk-UA" dirty="0" smtClean="0"/>
              <a:t>Обдарованість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чинниками</a:t>
            </a:r>
            <a:r>
              <a:rPr lang="ru-RU" dirty="0"/>
              <a:t> </a:t>
            </a:r>
            <a:r>
              <a:rPr lang="ru-RU" dirty="0" err="1"/>
              <a:t>креативності</a:t>
            </a:r>
            <a:r>
              <a:rPr lang="ru-RU" dirty="0"/>
              <a:t> </a:t>
            </a:r>
            <a:r>
              <a:rPr lang="ru-RU" dirty="0" err="1"/>
              <a:t>визнаються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оригінальність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smtClean="0"/>
              <a:t>гнучкість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образна </a:t>
            </a:r>
            <a:r>
              <a:rPr lang="ru-RU" dirty="0"/>
              <a:t>адаптивна </a:t>
            </a:r>
            <a:r>
              <a:rPr lang="ru-RU" dirty="0" err="1"/>
              <a:t>гнучкість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/>
              <a:t>до </a:t>
            </a:r>
            <a:r>
              <a:rPr lang="ru-RU" dirty="0" err="1"/>
              <a:t>загостреного</a:t>
            </a:r>
            <a:r>
              <a:rPr lang="ru-RU" dirty="0"/>
              <a:t> </a:t>
            </a:r>
            <a:r>
              <a:rPr lang="ru-RU" dirty="0" err="1"/>
              <a:t>сприйняття</a:t>
            </a:r>
            <a:r>
              <a:rPr lang="ru-RU" dirty="0"/>
              <a:t> </a:t>
            </a:r>
            <a:r>
              <a:rPr lang="ru-RU" dirty="0" err="1"/>
              <a:t>недоліків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дисгармонії</a:t>
            </a:r>
            <a:r>
              <a:rPr lang="ru-RU" dirty="0"/>
              <a:t>,</a:t>
            </a:r>
            <a:endParaRPr lang="ru-RU" dirty="0" smtClean="0"/>
          </a:p>
          <a:p>
            <a:r>
              <a:rPr lang="ru-RU" dirty="0" err="1" smtClean="0"/>
              <a:t>креативність</a:t>
            </a:r>
            <a:r>
              <a:rPr lang="ru-RU" dirty="0" smtClean="0"/>
              <a:t> </a:t>
            </a:r>
            <a:r>
              <a:rPr lang="ru-RU" dirty="0" err="1"/>
              <a:t>зв'язується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особовими</a:t>
            </a:r>
            <a:r>
              <a:rPr lang="ru-RU" dirty="0"/>
              <a:t> рисами.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Обдарованість</a:t>
            </a:r>
            <a:r>
              <a:rPr lang="ru-RU" dirty="0"/>
              <a:t> </a:t>
            </a:r>
            <a:r>
              <a:rPr lang="ru-RU" dirty="0" smtClean="0"/>
              <a:t>— </a:t>
            </a: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задатків</a:t>
            </a:r>
            <a:r>
              <a:rPr lang="ru-RU" dirty="0"/>
              <a:t>, </a:t>
            </a:r>
            <a:r>
              <a:rPr lang="ru-RU" dirty="0" err="1"/>
              <a:t>схильностей</a:t>
            </a:r>
            <a:r>
              <a:rPr lang="ru-RU" dirty="0"/>
              <a:t>. </a:t>
            </a:r>
            <a:r>
              <a:rPr lang="ru-RU" dirty="0" err="1"/>
              <a:t>Обдарованість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результатом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свідченням</a:t>
            </a:r>
            <a:r>
              <a:rPr lang="ru-RU" dirty="0"/>
              <a:t> </a:t>
            </a:r>
            <a:r>
              <a:rPr lang="ru-RU" dirty="0" err="1"/>
              <a:t>високого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інтелектуального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індивіда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Геніальність</a:t>
            </a:r>
            <a:r>
              <a:rPr lang="ru-RU" dirty="0"/>
              <a:t> (лат. </a:t>
            </a:r>
            <a:r>
              <a:rPr lang="ru-RU" dirty="0" err="1"/>
              <a:t>genialis</a:t>
            </a:r>
            <a:r>
              <a:rPr lang="ru-RU" dirty="0"/>
              <a:t> - </a:t>
            </a:r>
            <a:r>
              <a:rPr lang="ru-RU" dirty="0" err="1"/>
              <a:t>властивий</a:t>
            </a:r>
            <a:r>
              <a:rPr lang="ru-RU" dirty="0"/>
              <a:t> </a:t>
            </a:r>
            <a:r>
              <a:rPr lang="ru-RU" dirty="0" err="1"/>
              <a:t>генієві</a:t>
            </a:r>
            <a:r>
              <a:rPr lang="ru-RU" dirty="0"/>
              <a:t>, </a:t>
            </a:r>
            <a:r>
              <a:rPr lang="ru-RU" dirty="0" err="1"/>
              <a:t>плідний</a:t>
            </a:r>
            <a:r>
              <a:rPr lang="ru-RU" dirty="0"/>
              <a:t>) -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отримувати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у </a:t>
            </a:r>
            <a:r>
              <a:rPr lang="ru-RU" dirty="0" err="1"/>
              <a:t>певній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зумовлюють</a:t>
            </a:r>
            <a:r>
              <a:rPr lang="ru-RU" dirty="0"/>
              <a:t> </a:t>
            </a:r>
            <a:r>
              <a:rPr lang="ru-RU" dirty="0" err="1"/>
              <a:t>корінні</a:t>
            </a:r>
            <a:r>
              <a:rPr lang="ru-RU" dirty="0"/>
              <a:t> </a:t>
            </a:r>
            <a:r>
              <a:rPr lang="ru-RU" dirty="0" err="1"/>
              <a:t>зрушення</a:t>
            </a:r>
            <a:r>
              <a:rPr lang="ru-RU" dirty="0"/>
              <a:t>,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людей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тривалого</a:t>
            </a:r>
            <a:r>
              <a:rPr lang="ru-RU" dirty="0"/>
              <a:t> часу.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Поняття</a:t>
            </a:r>
            <a:r>
              <a:rPr lang="ru-RU" dirty="0"/>
              <a:t> "</a:t>
            </a:r>
            <a:r>
              <a:rPr lang="ru-RU" dirty="0" err="1"/>
              <a:t>геніальність</a:t>
            </a:r>
            <a:r>
              <a:rPr lang="ru-RU" dirty="0"/>
              <a:t>" </a:t>
            </a:r>
            <a:r>
              <a:rPr lang="ru-RU" dirty="0" err="1"/>
              <a:t>тісно</a:t>
            </a:r>
            <a:r>
              <a:rPr lang="ru-RU" dirty="0"/>
              <a:t> </a:t>
            </a:r>
            <a:r>
              <a:rPr lang="ru-RU" dirty="0" err="1"/>
              <a:t>пов'язане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обдарованістю</a:t>
            </a:r>
            <a:r>
              <a:rPr lang="ru-RU" dirty="0"/>
              <a:t>, </a:t>
            </a:r>
            <a:r>
              <a:rPr lang="ru-RU" dirty="0" err="1"/>
              <a:t>креатівністю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раннім</a:t>
            </a:r>
            <a:r>
              <a:rPr lang="ru-RU" dirty="0"/>
              <a:t> </a:t>
            </a:r>
            <a:r>
              <a:rPr lang="ru-RU" dirty="0" err="1"/>
              <a:t>розвитком</a:t>
            </a:r>
            <a:r>
              <a:rPr lang="ru-RU" dirty="0"/>
              <a:t>. </a:t>
            </a:r>
            <a:r>
              <a:rPr lang="ru-RU" dirty="0" err="1"/>
              <a:t>Геніальність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обдарованість</a:t>
            </a:r>
            <a:r>
              <a:rPr lang="ru-RU" dirty="0"/>
              <a:t>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вважають</a:t>
            </a:r>
            <a:r>
              <a:rPr lang="ru-RU" dirty="0"/>
              <a:t> </a:t>
            </a:r>
            <a:r>
              <a:rPr lang="ru-RU" dirty="0" err="1"/>
              <a:t>синонімами</a:t>
            </a:r>
            <a:r>
              <a:rPr lang="ru-RU" dirty="0"/>
              <a:t>, </a:t>
            </a:r>
            <a:r>
              <a:rPr lang="ru-RU" dirty="0" err="1"/>
              <a:t>розуміючи</a:t>
            </a:r>
            <a:r>
              <a:rPr lang="ru-RU" dirty="0"/>
              <a:t> як </a:t>
            </a:r>
            <a:r>
              <a:rPr lang="ru-RU" dirty="0" err="1"/>
              <a:t>геніальність</a:t>
            </a:r>
            <a:r>
              <a:rPr lang="ru-RU" dirty="0"/>
              <a:t> особливо </a:t>
            </a:r>
            <a:r>
              <a:rPr lang="ru-RU" dirty="0" err="1"/>
              <a:t>рідкісні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видатні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. </a:t>
            </a:r>
            <a:r>
              <a:rPr lang="ru-RU" dirty="0" err="1"/>
              <a:t>Обдарованість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в </a:t>
            </a:r>
            <a:r>
              <a:rPr lang="ru-RU" dirty="0" err="1"/>
              <a:t>контексті</a:t>
            </a:r>
            <a:r>
              <a:rPr lang="ru-RU" dirty="0"/>
              <a:t> </a:t>
            </a:r>
            <a:r>
              <a:rPr lang="ru-RU" dirty="0" err="1"/>
              <a:t>здібності</a:t>
            </a:r>
            <a:r>
              <a:rPr lang="ru-RU" dirty="0"/>
              <a:t> до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творчого</a:t>
            </a:r>
            <a:r>
              <a:rPr lang="ru-RU" dirty="0"/>
              <a:t> таланту,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менш</a:t>
            </a:r>
            <a:r>
              <a:rPr lang="ru-RU" dirty="0"/>
              <a:t> строго.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err="1">
                <a:solidFill>
                  <a:schemeClr val="accent4">
                    <a:lumMod val="75000"/>
                  </a:schemeClr>
                </a:solidFill>
              </a:rPr>
              <a:t>Творчість</a:t>
            </a:r>
            <a:r>
              <a:rPr lang="ru-RU" sz="28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800" dirty="0"/>
              <a:t>-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розумова</a:t>
            </a:r>
            <a:r>
              <a:rPr lang="ru-RU" sz="2800" dirty="0"/>
              <a:t> </a:t>
            </a:r>
            <a:r>
              <a:rPr lang="ru-RU" sz="2800" dirty="0" err="1"/>
              <a:t>й</a:t>
            </a:r>
            <a:r>
              <a:rPr lang="ru-RU" sz="2800" dirty="0"/>
              <a:t> практична </a:t>
            </a:r>
            <a:r>
              <a:rPr lang="ru-RU" sz="2800" dirty="0" err="1"/>
              <a:t>діяльність</a:t>
            </a:r>
            <a:r>
              <a:rPr lang="ru-RU" sz="2800" dirty="0"/>
              <a:t>, результатом </a:t>
            </a:r>
            <a:r>
              <a:rPr lang="ru-RU" sz="2800" dirty="0" err="1"/>
              <a:t>якої</a:t>
            </a:r>
            <a:r>
              <a:rPr lang="ru-RU" sz="2800" dirty="0"/>
              <a:t> </a:t>
            </a:r>
            <a:r>
              <a:rPr lang="ru-RU" sz="2800" dirty="0" err="1"/>
              <a:t>є</a:t>
            </a:r>
            <a:r>
              <a:rPr lang="ru-RU" sz="2800" dirty="0"/>
              <a:t> </a:t>
            </a:r>
            <a:r>
              <a:rPr lang="ru-RU" sz="2800" dirty="0" err="1"/>
              <a:t>створення</a:t>
            </a:r>
            <a:r>
              <a:rPr lang="ru-RU" sz="2800" dirty="0"/>
              <a:t> </a:t>
            </a:r>
            <a:r>
              <a:rPr lang="ru-RU" sz="2800" dirty="0" err="1"/>
              <a:t>оригінальних</a:t>
            </a:r>
            <a:r>
              <a:rPr lang="ru-RU" sz="2800" dirty="0"/>
              <a:t>, </a:t>
            </a:r>
            <a:r>
              <a:rPr lang="ru-RU" sz="2800" dirty="0" err="1"/>
              <a:t>неповторних</a:t>
            </a:r>
            <a:r>
              <a:rPr lang="ru-RU" sz="2800" dirty="0"/>
              <a:t> </a:t>
            </a:r>
            <a:r>
              <a:rPr lang="ru-RU" sz="2800" dirty="0" err="1"/>
              <a:t>цінностей</a:t>
            </a:r>
            <a:r>
              <a:rPr lang="ru-RU" sz="2800" dirty="0"/>
              <a:t>, </a:t>
            </a:r>
            <a:r>
              <a:rPr lang="ru-RU" sz="2800" dirty="0" err="1"/>
              <a:t>виявлення</a:t>
            </a:r>
            <a:r>
              <a:rPr lang="ru-RU" sz="2800" dirty="0"/>
              <a:t> </a:t>
            </a:r>
            <a:r>
              <a:rPr lang="ru-RU" sz="2800" dirty="0" err="1"/>
              <a:t>нових</a:t>
            </a:r>
            <a:r>
              <a:rPr lang="ru-RU" sz="2800" dirty="0"/>
              <a:t> </a:t>
            </a:r>
            <a:r>
              <a:rPr lang="ru-RU" sz="2800" dirty="0" err="1"/>
              <a:t>фактів</a:t>
            </a:r>
            <a:r>
              <a:rPr lang="ru-RU" sz="2800" dirty="0"/>
              <a:t>, </a:t>
            </a:r>
            <a:r>
              <a:rPr lang="ru-RU" sz="2800" dirty="0" err="1"/>
              <a:t>властивостей</a:t>
            </a:r>
            <a:r>
              <a:rPr lang="ru-RU" sz="2800" dirty="0"/>
              <a:t>, </a:t>
            </a:r>
            <a:r>
              <a:rPr lang="ru-RU" sz="2800" dirty="0" err="1"/>
              <a:t>закономірностей</a:t>
            </a:r>
            <a:r>
              <a:rPr lang="ru-RU" sz="2800" dirty="0"/>
              <a:t>, а </a:t>
            </a:r>
            <a:r>
              <a:rPr lang="ru-RU" sz="2800" dirty="0" err="1"/>
              <a:t>також</a:t>
            </a:r>
            <a:r>
              <a:rPr lang="ru-RU" sz="2800" dirty="0"/>
              <a:t> </a:t>
            </a:r>
            <a:r>
              <a:rPr lang="ru-RU" sz="2800" dirty="0" err="1"/>
              <a:t>методів</a:t>
            </a:r>
            <a:r>
              <a:rPr lang="ru-RU" sz="2800" dirty="0"/>
              <a:t> </a:t>
            </a:r>
            <a:r>
              <a:rPr lang="ru-RU" sz="2800" dirty="0" err="1"/>
              <a:t>дослідження</a:t>
            </a:r>
            <a:r>
              <a:rPr lang="ru-RU" sz="2800" dirty="0"/>
              <a:t> </a:t>
            </a:r>
            <a:r>
              <a:rPr lang="ru-RU" sz="2800" dirty="0" err="1"/>
              <a:t>і</a:t>
            </a:r>
            <a:r>
              <a:rPr lang="ru-RU" sz="2800" dirty="0"/>
              <a:t> </a:t>
            </a:r>
            <a:r>
              <a:rPr lang="ru-RU" sz="2800" dirty="0" err="1"/>
              <a:t>перетворення</a:t>
            </a:r>
            <a:r>
              <a:rPr lang="ru-RU" sz="2800" dirty="0"/>
              <a:t> </a:t>
            </a:r>
            <a:r>
              <a:rPr lang="ru-RU" sz="2800" dirty="0" err="1"/>
              <a:t>матеріального</a:t>
            </a:r>
            <a:r>
              <a:rPr lang="ru-RU" sz="2800" dirty="0"/>
              <a:t> </a:t>
            </a:r>
            <a:r>
              <a:rPr lang="ru-RU" sz="2800" dirty="0" err="1"/>
              <a:t>світу</a:t>
            </a:r>
            <a:r>
              <a:rPr lang="ru-RU" sz="2800" dirty="0"/>
              <a:t> </a:t>
            </a:r>
            <a:r>
              <a:rPr lang="ru-RU" sz="2800" dirty="0" err="1"/>
              <a:t>або</a:t>
            </a:r>
            <a:r>
              <a:rPr lang="ru-RU" sz="2800" dirty="0"/>
              <a:t> </a:t>
            </a:r>
            <a:r>
              <a:rPr lang="ru-RU" sz="2800" dirty="0" err="1"/>
              <a:t>духовної</a:t>
            </a:r>
            <a:r>
              <a:rPr lang="ru-RU" sz="2800" dirty="0"/>
              <a:t> </a:t>
            </a:r>
            <a:r>
              <a:rPr lang="ru-RU" sz="2800" dirty="0" err="1"/>
              <a:t>культури</a:t>
            </a:r>
            <a:r>
              <a:rPr lang="ru-RU" sz="2800" dirty="0"/>
              <a:t>; </a:t>
            </a:r>
            <a:r>
              <a:rPr lang="ru-RU" sz="2800" dirty="0" err="1"/>
              <a:t>якщо</a:t>
            </a:r>
            <a:r>
              <a:rPr lang="ru-RU" sz="2800" dirty="0"/>
              <a:t> ж </a:t>
            </a:r>
            <a:r>
              <a:rPr lang="ru-RU" sz="2800" dirty="0" err="1"/>
              <a:t>він</a:t>
            </a:r>
            <a:r>
              <a:rPr lang="ru-RU" sz="2800" dirty="0"/>
              <a:t> </a:t>
            </a:r>
            <a:r>
              <a:rPr lang="ru-RU" sz="2800" dirty="0" err="1"/>
              <a:t>новий</a:t>
            </a:r>
            <a:r>
              <a:rPr lang="ru-RU" sz="2800" dirty="0"/>
              <a:t> </a:t>
            </a:r>
            <a:r>
              <a:rPr lang="ru-RU" sz="2800" dirty="0" err="1"/>
              <a:t>лише</a:t>
            </a:r>
            <a:r>
              <a:rPr lang="ru-RU" sz="2800" dirty="0"/>
              <a:t> для </a:t>
            </a:r>
            <a:r>
              <a:rPr lang="ru-RU" sz="2800" dirty="0" err="1"/>
              <a:t>його</a:t>
            </a:r>
            <a:r>
              <a:rPr lang="ru-RU" sz="2800" dirty="0"/>
              <a:t> автора, то новизна </a:t>
            </a:r>
            <a:r>
              <a:rPr lang="ru-RU" sz="2800" dirty="0" err="1"/>
              <a:t>суб'єктивна</a:t>
            </a:r>
            <a:r>
              <a:rPr lang="ru-RU" sz="2800" dirty="0"/>
              <a:t> </a:t>
            </a:r>
            <a:r>
              <a:rPr lang="ru-RU" sz="2800" dirty="0" err="1"/>
              <a:t>і</a:t>
            </a:r>
            <a:r>
              <a:rPr lang="ru-RU" sz="2800" dirty="0"/>
              <a:t> не </a:t>
            </a:r>
            <a:r>
              <a:rPr lang="ru-RU" sz="2800" dirty="0" err="1"/>
              <a:t>має</a:t>
            </a:r>
            <a:r>
              <a:rPr lang="ru-RU" sz="2800" dirty="0"/>
              <a:t> </a:t>
            </a:r>
            <a:r>
              <a:rPr lang="ru-RU" sz="2800" dirty="0" err="1"/>
              <a:t>суспільного</a:t>
            </a:r>
            <a:r>
              <a:rPr lang="ru-RU" sz="2800" dirty="0"/>
              <a:t> </a:t>
            </a:r>
            <a:r>
              <a:rPr lang="ru-RU" sz="2800" dirty="0" err="1"/>
              <a:t>значення</a:t>
            </a:r>
            <a:r>
              <a:rPr lang="ru-RU" sz="2800" dirty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/>
              <a:t>Один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найпоширеніших</a:t>
            </a:r>
            <a:r>
              <a:rPr lang="ru-RU" dirty="0"/>
              <a:t> </a:t>
            </a:r>
            <a:r>
              <a:rPr lang="ru-RU" dirty="0" err="1"/>
              <a:t>варіантів</a:t>
            </a:r>
            <a:r>
              <a:rPr lang="ru-RU" dirty="0"/>
              <a:t>, </a:t>
            </a:r>
            <a:r>
              <a:rPr lang="ru-RU" dirty="0" err="1"/>
              <a:t>відповідно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творчість</a:t>
            </a:r>
            <a:r>
              <a:rPr lang="ru-RU" dirty="0"/>
              <a:t> у </a:t>
            </a:r>
            <a:r>
              <a:rPr lang="ru-RU" dirty="0" err="1"/>
              <a:t>своєму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проходить </a:t>
            </a:r>
            <a:r>
              <a:rPr lang="ru-RU" dirty="0" err="1"/>
              <a:t>чотири</a:t>
            </a:r>
            <a:r>
              <a:rPr lang="ru-RU" dirty="0"/>
              <a:t> </a:t>
            </a:r>
            <a:r>
              <a:rPr lang="ru-RU" dirty="0" err="1"/>
              <a:t>етапи</a:t>
            </a:r>
            <a:r>
              <a:rPr lang="ru-RU" dirty="0"/>
              <a:t>: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i="1" u="sng" dirty="0">
                <a:solidFill>
                  <a:schemeClr val="accent1">
                    <a:lumMod val="75000"/>
                  </a:schemeClr>
                </a:solidFill>
              </a:rPr>
              <a:t>1. </a:t>
            </a:r>
            <a:r>
              <a:rPr lang="ru-RU" i="1" u="sng" dirty="0" err="1">
                <a:solidFill>
                  <a:schemeClr val="accent1">
                    <a:lumMod val="75000"/>
                  </a:schemeClr>
                </a:solidFill>
              </a:rPr>
              <a:t>виникнення</a:t>
            </a:r>
            <a:r>
              <a:rPr lang="ru-RU" i="1" u="sng" dirty="0">
                <a:solidFill>
                  <a:schemeClr val="accent1">
                    <a:lumMod val="75000"/>
                  </a:schemeClr>
                </a:solidFill>
              </a:rPr>
              <a:t> (постановка) </a:t>
            </a:r>
            <a:r>
              <a:rPr lang="ru-RU" i="1" u="sng" dirty="0" err="1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i="1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i="1" u="sng" dirty="0" err="1">
                <a:solidFill>
                  <a:schemeClr val="accent1">
                    <a:lumMod val="75000"/>
                  </a:schemeClr>
                </a:solidFill>
              </a:rPr>
              <a:t>усвідомлення</a:t>
            </a:r>
            <a:r>
              <a:rPr lang="ru-RU" i="1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i="1" u="sng" dirty="0" err="1">
                <a:solidFill>
                  <a:schemeClr val="accent1">
                    <a:lumMod val="75000"/>
                  </a:schemeClr>
                </a:solidFill>
              </a:rPr>
              <a:t>творчої</a:t>
            </a:r>
            <a:r>
              <a:rPr lang="ru-RU" i="1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i="1" u="sng" dirty="0" err="1">
                <a:solidFill>
                  <a:schemeClr val="accent1">
                    <a:lumMod val="75000"/>
                  </a:schemeClr>
                </a:solidFill>
              </a:rPr>
              <a:t>проблеми</a:t>
            </a:r>
            <a:r>
              <a:rPr lang="ru-RU" i="1" u="sng" dirty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>
              <a:buNone/>
            </a:pPr>
            <a:endParaRPr lang="ru-RU" i="1" u="sng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i="1" u="sng" dirty="0">
                <a:solidFill>
                  <a:schemeClr val="accent1">
                    <a:lumMod val="75000"/>
                  </a:schemeClr>
                </a:solidFill>
              </a:rPr>
              <a:t>2. </a:t>
            </a:r>
            <a:r>
              <a:rPr lang="ru-RU" i="1" u="sng" dirty="0" err="1">
                <a:solidFill>
                  <a:schemeClr val="accent1">
                    <a:lumMod val="75000"/>
                  </a:schemeClr>
                </a:solidFill>
              </a:rPr>
              <a:t>пошук</a:t>
            </a:r>
            <a:r>
              <a:rPr lang="ru-RU" i="1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i="1" u="sng" dirty="0" err="1">
                <a:solidFill>
                  <a:schemeClr val="accent1">
                    <a:lumMod val="75000"/>
                  </a:schemeClr>
                </a:solidFill>
              </a:rPr>
              <a:t>шляхів</a:t>
            </a:r>
            <a:r>
              <a:rPr lang="ru-RU" i="1" u="sng" dirty="0">
                <a:solidFill>
                  <a:schemeClr val="accent1">
                    <a:lumMod val="75000"/>
                  </a:schemeClr>
                </a:solidFill>
              </a:rPr>
              <a:t>, принципу </a:t>
            </a:r>
            <a:r>
              <a:rPr lang="ru-RU" i="1" u="sng" dirty="0" err="1">
                <a:solidFill>
                  <a:schemeClr val="accent1">
                    <a:lumMod val="75000"/>
                  </a:schemeClr>
                </a:solidFill>
              </a:rPr>
              <a:t>вирішення</a:t>
            </a:r>
            <a:r>
              <a:rPr lang="ru-RU" i="1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i="1" u="sng" dirty="0" err="1">
                <a:solidFill>
                  <a:schemeClr val="accent1">
                    <a:lumMod val="75000"/>
                  </a:schemeClr>
                </a:solidFill>
              </a:rPr>
              <a:t>проблеми</a:t>
            </a:r>
            <a:r>
              <a:rPr lang="ru-RU" i="1" u="sng" dirty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>
              <a:buNone/>
            </a:pPr>
            <a:endParaRPr lang="ru-RU" i="1" u="sng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i="1" u="sng" dirty="0">
                <a:solidFill>
                  <a:schemeClr val="accent1">
                    <a:lumMod val="75000"/>
                  </a:schemeClr>
                </a:solidFill>
              </a:rPr>
              <a:t>3. </a:t>
            </a:r>
            <a:r>
              <a:rPr lang="ru-RU" i="1" u="sng" dirty="0" err="1">
                <a:solidFill>
                  <a:schemeClr val="accent1">
                    <a:lumMod val="75000"/>
                  </a:schemeClr>
                </a:solidFill>
              </a:rPr>
              <a:t>наукове</a:t>
            </a:r>
            <a:r>
              <a:rPr lang="ru-RU" i="1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i="1" u="sng" dirty="0" err="1">
                <a:solidFill>
                  <a:schemeClr val="accent1">
                    <a:lumMod val="75000"/>
                  </a:schemeClr>
                </a:solidFill>
              </a:rPr>
              <a:t>відкриття</a:t>
            </a:r>
            <a:r>
              <a:rPr lang="ru-RU" i="1" u="sng" dirty="0">
                <a:solidFill>
                  <a:schemeClr val="accent1">
                    <a:lumMod val="75000"/>
                  </a:schemeClr>
                </a:solidFill>
              </a:rPr>
              <a:t>, «</a:t>
            </a:r>
            <a:r>
              <a:rPr lang="ru-RU" i="1" u="sng" dirty="0" err="1">
                <a:solidFill>
                  <a:schemeClr val="accent1">
                    <a:lumMod val="75000"/>
                  </a:schemeClr>
                </a:solidFill>
              </a:rPr>
              <a:t>народження</a:t>
            </a:r>
            <a:r>
              <a:rPr lang="ru-RU" i="1" u="sng" dirty="0">
                <a:solidFill>
                  <a:schemeClr val="accent1">
                    <a:lumMod val="75000"/>
                  </a:schemeClr>
                </a:solidFill>
              </a:rPr>
              <a:t>» </a:t>
            </a:r>
            <a:r>
              <a:rPr lang="ru-RU" i="1" u="sng" dirty="0" err="1">
                <a:solidFill>
                  <a:schemeClr val="accent1">
                    <a:lumMod val="75000"/>
                  </a:schemeClr>
                </a:solidFill>
              </a:rPr>
              <a:t>наукової</a:t>
            </a:r>
            <a:r>
              <a:rPr lang="ru-RU" i="1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i="1" u="sng" dirty="0" err="1">
                <a:solidFill>
                  <a:schemeClr val="accent1">
                    <a:lumMod val="75000"/>
                  </a:schemeClr>
                </a:solidFill>
              </a:rPr>
              <a:t>ідеї</a:t>
            </a:r>
            <a:r>
              <a:rPr lang="ru-RU" i="1" u="sng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i="1" u="sng" dirty="0" err="1">
                <a:solidFill>
                  <a:schemeClr val="accent1">
                    <a:lumMod val="75000"/>
                  </a:schemeClr>
                </a:solidFill>
              </a:rPr>
              <a:t>створення</a:t>
            </a:r>
            <a:r>
              <a:rPr lang="ru-RU" i="1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i="1" u="sng" dirty="0" err="1">
                <a:solidFill>
                  <a:schemeClr val="accent1">
                    <a:lumMod val="75000"/>
                  </a:schemeClr>
                </a:solidFill>
              </a:rPr>
              <a:t>ідеальної</a:t>
            </a:r>
            <a:r>
              <a:rPr lang="ru-RU" i="1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i="1" u="sng" dirty="0" err="1">
                <a:solidFill>
                  <a:schemeClr val="accent1">
                    <a:lumMod val="75000"/>
                  </a:schemeClr>
                </a:solidFill>
              </a:rPr>
              <a:t>моделі</a:t>
            </a:r>
            <a:r>
              <a:rPr lang="ru-RU" i="1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i="1" u="sng" dirty="0" err="1">
                <a:solidFill>
                  <a:schemeClr val="accent1">
                    <a:lumMod val="75000"/>
                  </a:schemeClr>
                </a:solidFill>
              </a:rPr>
              <a:t>відкритого</a:t>
            </a:r>
            <a:r>
              <a:rPr lang="ru-RU" i="1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i="1" u="sng" dirty="0" err="1">
                <a:solidFill>
                  <a:schemeClr val="accent1">
                    <a:lumMod val="75000"/>
                  </a:schemeClr>
                </a:solidFill>
              </a:rPr>
              <a:t>вченими</a:t>
            </a:r>
            <a:r>
              <a:rPr lang="ru-RU" i="1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i="1" u="sng" dirty="0" err="1">
                <a:solidFill>
                  <a:schemeClr val="accent1">
                    <a:lumMod val="75000"/>
                  </a:schemeClr>
                </a:solidFill>
              </a:rPr>
              <a:t>явища</a:t>
            </a:r>
            <a:r>
              <a:rPr lang="ru-RU" i="1" u="sng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i="1" u="sng" dirty="0" err="1">
                <a:solidFill>
                  <a:schemeClr val="accent1">
                    <a:lumMod val="75000"/>
                  </a:schemeClr>
                </a:solidFill>
              </a:rPr>
              <a:t>розробка</a:t>
            </a:r>
            <a:r>
              <a:rPr lang="ru-RU" i="1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i="1" u="sng" dirty="0" err="1">
                <a:solidFill>
                  <a:schemeClr val="accent1">
                    <a:lumMod val="75000"/>
                  </a:schemeClr>
                </a:solidFill>
              </a:rPr>
              <a:t>задуму</a:t>
            </a:r>
            <a:r>
              <a:rPr lang="ru-RU" i="1" u="sng" dirty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>
              <a:buNone/>
            </a:pPr>
            <a:endParaRPr lang="ru-RU" i="1" u="sng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i="1" u="sng" dirty="0">
                <a:solidFill>
                  <a:schemeClr val="accent1">
                    <a:lumMod val="75000"/>
                  </a:schemeClr>
                </a:solidFill>
              </a:rPr>
              <a:t>4. </a:t>
            </a:r>
            <a:r>
              <a:rPr lang="ru-RU" i="1" u="sng" dirty="0" err="1">
                <a:solidFill>
                  <a:schemeClr val="accent1">
                    <a:lumMod val="75000"/>
                  </a:schemeClr>
                </a:solidFill>
              </a:rPr>
              <a:t>верифікація</a:t>
            </a:r>
            <a:r>
              <a:rPr lang="ru-RU" i="1" u="sng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i="1" u="sng" dirty="0" err="1">
                <a:solidFill>
                  <a:schemeClr val="accent1">
                    <a:lumMod val="75000"/>
                  </a:schemeClr>
                </a:solidFill>
              </a:rPr>
              <a:t>тобто</a:t>
            </a:r>
            <a:r>
              <a:rPr lang="ru-RU" i="1" u="sng" dirty="0">
                <a:solidFill>
                  <a:schemeClr val="accent1">
                    <a:lumMod val="75000"/>
                  </a:schemeClr>
                </a:solidFill>
              </a:rPr>
              <a:t> практична </a:t>
            </a:r>
            <a:r>
              <a:rPr lang="ru-RU" i="1" u="sng" dirty="0" err="1">
                <a:solidFill>
                  <a:schemeClr val="accent1">
                    <a:lumMod val="75000"/>
                  </a:schemeClr>
                </a:solidFill>
              </a:rPr>
              <a:t>перевірка</a:t>
            </a:r>
            <a:r>
              <a:rPr lang="ru-RU" i="1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i="1" u="sng" dirty="0" err="1">
                <a:solidFill>
                  <a:schemeClr val="accent1">
                    <a:lumMod val="75000"/>
                  </a:schemeClr>
                </a:solidFill>
              </a:rPr>
              <a:t>гіпотези</a:t>
            </a:r>
            <a:r>
              <a:rPr lang="ru-RU" i="1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i="1" u="sng" dirty="0" err="1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i="1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i="1" u="sng" dirty="0" err="1">
                <a:solidFill>
                  <a:schemeClr val="accent1">
                    <a:lumMod val="75000"/>
                  </a:schemeClr>
                </a:solidFill>
              </a:rPr>
              <a:t>реалізація</a:t>
            </a:r>
            <a:r>
              <a:rPr lang="ru-RU" i="1" u="sng" dirty="0">
                <a:solidFill>
                  <a:schemeClr val="accent1">
                    <a:lumMod val="75000"/>
                  </a:schemeClr>
                </a:solidFill>
              </a:rPr>
              <a:t> результату </a:t>
            </a:r>
            <a:r>
              <a:rPr lang="ru-RU" i="1" u="sng" dirty="0" err="1">
                <a:solidFill>
                  <a:schemeClr val="accent1">
                    <a:lumMod val="75000"/>
                  </a:schemeClr>
                </a:solidFill>
              </a:rPr>
              <a:t>творчого</a:t>
            </a:r>
            <a:r>
              <a:rPr lang="ru-RU" i="1" u="sng" dirty="0">
                <a:solidFill>
                  <a:schemeClr val="accent1">
                    <a:lumMod val="75000"/>
                  </a:schemeClr>
                </a:solidFill>
              </a:rPr>
              <a:t> акту</a:t>
            </a:r>
            <a:r>
              <a:rPr lang="ru-RU" i="1" u="sng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i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/>
              <a:t>Серед</a:t>
            </a:r>
            <a:r>
              <a:rPr lang="ru-RU" sz="3600" dirty="0" smtClean="0"/>
              <a:t> </a:t>
            </a:r>
            <a:r>
              <a:rPr lang="ru-RU" sz="3600" dirty="0" err="1" smtClean="0"/>
              <a:t>важливих</a:t>
            </a:r>
            <a:r>
              <a:rPr lang="ru-RU" sz="3600" dirty="0" smtClean="0"/>
              <a:t> </a:t>
            </a:r>
            <a:r>
              <a:rPr lang="ru-RU" sz="3600" dirty="0" err="1" smtClean="0"/>
              <a:t>ознак</a:t>
            </a:r>
            <a:r>
              <a:rPr lang="ru-RU" sz="3600" dirty="0" smtClean="0"/>
              <a:t>, </a:t>
            </a:r>
            <a:r>
              <a:rPr lang="ru-RU" sz="3600" dirty="0" err="1" smtClean="0"/>
              <a:t>що</a:t>
            </a:r>
            <a:r>
              <a:rPr lang="ru-RU" sz="3600" dirty="0" smtClean="0"/>
              <a:t> </a:t>
            </a:r>
            <a:r>
              <a:rPr lang="ru-RU" sz="3600" dirty="0" err="1" smtClean="0"/>
              <a:t>стосуються</a:t>
            </a:r>
            <a:r>
              <a:rPr lang="ru-RU" sz="3600" dirty="0" smtClean="0"/>
              <a:t> </a:t>
            </a:r>
            <a:r>
              <a:rPr lang="ru-RU" sz="3600" dirty="0" err="1" smtClean="0"/>
              <a:t>творчої</a:t>
            </a:r>
            <a:r>
              <a:rPr lang="ru-RU" sz="3600" dirty="0" smtClean="0"/>
              <a:t> </a:t>
            </a:r>
            <a:r>
              <a:rPr lang="ru-RU" sz="3600" dirty="0" err="1" smtClean="0"/>
              <a:t>особистості</a:t>
            </a:r>
            <a:r>
              <a:rPr lang="ru-RU" sz="3600" dirty="0" smtClean="0"/>
              <a:t> психологи </a:t>
            </a:r>
            <a:r>
              <a:rPr lang="ru-RU" sz="3600" dirty="0" err="1" smtClean="0"/>
              <a:t>виділяють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1. </a:t>
            </a:r>
            <a:r>
              <a:rPr lang="ru-RU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незалежне</a:t>
            </a:r>
            <a:r>
              <a:rPr lang="ru-RU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мислення</a:t>
            </a:r>
            <a:r>
              <a:rPr lang="ru-RU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; </a:t>
            </a:r>
          </a:p>
          <a:p>
            <a:pPr marL="0" indent="0">
              <a:buNone/>
            </a:pPr>
            <a:endParaRPr lang="ru-RU" i="1" u="sng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265113" indent="-265113">
              <a:buNone/>
            </a:pPr>
            <a:r>
              <a:rPr lang="ru-RU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2. </a:t>
            </a:r>
            <a:r>
              <a:rPr lang="ru-RU" i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свіжість</a:t>
            </a:r>
            <a:r>
              <a:rPr lang="ru-RU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та </a:t>
            </a:r>
            <a:r>
              <a:rPr lang="ru-RU" i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цілісність</a:t>
            </a:r>
            <a:r>
              <a:rPr lang="ru-RU" i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</a:t>
            </a:r>
            <a:r>
              <a:rPr lang="ru-RU" i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прийняття</a:t>
            </a:r>
            <a:r>
              <a:rPr lang="ru-RU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; </a:t>
            </a:r>
          </a:p>
          <a:p>
            <a:pPr marL="0" indent="0">
              <a:buNone/>
            </a:pPr>
            <a:endParaRPr lang="ru-RU" i="1" u="sng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ru-RU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3. </a:t>
            </a:r>
            <a:r>
              <a:rPr lang="ru-RU" i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інтуїція</a:t>
            </a:r>
            <a:r>
              <a:rPr lang="ru-RU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</a:p>
          <a:p>
            <a:endParaRPr lang="ru-RU" i="1" u="sng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1. </a:t>
            </a:r>
            <a:r>
              <a:rPr lang="ru-RU" i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оригінальність</a:t>
            </a:r>
            <a:r>
              <a:rPr lang="ru-RU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</a:p>
          <a:p>
            <a:pPr>
              <a:buNone/>
            </a:pPr>
            <a:endParaRPr lang="ru-RU" i="1" u="sng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2. </a:t>
            </a:r>
            <a:r>
              <a:rPr lang="ru-RU" i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ініціативність</a:t>
            </a:r>
            <a:r>
              <a:rPr lang="ru-RU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</a:p>
          <a:p>
            <a:pPr>
              <a:buNone/>
            </a:pPr>
            <a:endParaRPr lang="ru-RU" i="1" u="sng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3. </a:t>
            </a:r>
            <a:r>
              <a:rPr lang="ru-RU" i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безпосередність</a:t>
            </a:r>
            <a:r>
              <a:rPr lang="ru-RU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</a:p>
          <a:p>
            <a:pPr>
              <a:buNone/>
            </a:pPr>
            <a:endParaRPr lang="ru-RU" i="1" u="sng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4. </a:t>
            </a:r>
            <a:r>
              <a:rPr lang="ru-RU" i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чесність</a:t>
            </a:r>
            <a:r>
              <a:rPr lang="ru-RU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</a:p>
          <a:p>
            <a:pPr>
              <a:buNone/>
            </a:pPr>
            <a:endParaRPr lang="ru-RU" i="1" u="sng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5. </a:t>
            </a:r>
            <a:r>
              <a:rPr lang="ru-RU" i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працездатність</a:t>
            </a:r>
            <a:r>
              <a:rPr lang="ru-RU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</a:p>
          <a:p>
            <a:pPr>
              <a:buNone/>
            </a:pPr>
            <a:endParaRPr lang="ru-RU" i="1" u="sng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6. </a:t>
            </a:r>
            <a:r>
              <a:rPr lang="ru-RU" i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ентузіазм</a:t>
            </a:r>
            <a:r>
              <a:rPr lang="ru-RU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;</a:t>
            </a:r>
          </a:p>
          <a:p>
            <a:pPr>
              <a:buNone/>
            </a:pPr>
            <a:endParaRPr lang="ru-RU" i="1" u="sng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7. </a:t>
            </a:r>
            <a:r>
              <a:rPr lang="ru-RU" i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висока</a:t>
            </a:r>
            <a:r>
              <a:rPr lang="ru-RU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самооцінка</a:t>
            </a:r>
            <a:r>
              <a:rPr lang="ru-RU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err="1">
                <a:solidFill>
                  <a:schemeClr val="accent5">
                    <a:lumMod val="50000"/>
                  </a:schemeClr>
                </a:solidFill>
              </a:rPr>
              <a:t>Натхнення</a:t>
            </a:r>
            <a:r>
              <a:rPr lang="ru-RU" u="sng" dirty="0">
                <a:solidFill>
                  <a:schemeClr val="accent5">
                    <a:lumMod val="50000"/>
                  </a:schemeClr>
                </a:solidFill>
              </a:rPr>
              <a:t> - </a:t>
            </a:r>
            <a:r>
              <a:rPr lang="ru-RU" u="sng" dirty="0" err="1">
                <a:solidFill>
                  <a:schemeClr val="accent5">
                    <a:lumMod val="50000"/>
                  </a:schemeClr>
                </a:solidFill>
              </a:rPr>
              <a:t>це</a:t>
            </a:r>
            <a:r>
              <a:rPr lang="ru-RU" u="sng" dirty="0">
                <a:solidFill>
                  <a:schemeClr val="accent5">
                    <a:lumMod val="50000"/>
                  </a:schemeClr>
                </a:solidFill>
              </a:rPr>
              <a:t> стан, в </a:t>
            </a:r>
            <a:r>
              <a:rPr lang="ru-RU" u="sng" dirty="0" err="1">
                <a:solidFill>
                  <a:schemeClr val="accent5">
                    <a:lumMod val="50000"/>
                  </a:schemeClr>
                </a:solidFill>
              </a:rPr>
              <a:t>якому</a:t>
            </a:r>
            <a:r>
              <a:rPr lang="ru-RU" u="sng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u="sng" dirty="0" err="1">
                <a:solidFill>
                  <a:schemeClr val="accent5">
                    <a:lumMod val="50000"/>
                  </a:schemeClr>
                </a:solidFill>
              </a:rPr>
              <a:t>людина</a:t>
            </a:r>
            <a:r>
              <a:rPr lang="ru-RU" u="sng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u="sng" dirty="0" err="1">
                <a:solidFill>
                  <a:schemeClr val="accent5">
                    <a:lumMod val="50000"/>
                  </a:schemeClr>
                </a:solidFill>
              </a:rPr>
              <a:t>здатна</a:t>
            </a:r>
            <a:r>
              <a:rPr lang="ru-RU" u="sng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u="sng" dirty="0" err="1">
                <a:solidFill>
                  <a:schemeClr val="accent5">
                    <a:lumMod val="50000"/>
                  </a:schemeClr>
                </a:solidFill>
              </a:rPr>
              <a:t>творити</a:t>
            </a:r>
            <a:r>
              <a:rPr lang="ru-RU" u="sng" dirty="0">
                <a:solidFill>
                  <a:schemeClr val="accent5">
                    <a:lumMod val="50000"/>
                  </a:schemeClr>
                </a:solidFill>
              </a:rPr>
              <a:t> продуктивно. Про </a:t>
            </a:r>
            <a:r>
              <a:rPr lang="ru-RU" u="sng" dirty="0" err="1">
                <a:solidFill>
                  <a:schemeClr val="accent5">
                    <a:lumMod val="50000"/>
                  </a:schemeClr>
                </a:solidFill>
              </a:rPr>
              <a:t>важливість</a:t>
            </a:r>
            <a:r>
              <a:rPr lang="ru-RU" u="sng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u="sng" dirty="0" err="1">
                <a:solidFill>
                  <a:schemeClr val="accent5">
                    <a:lumMod val="50000"/>
                  </a:schemeClr>
                </a:solidFill>
              </a:rPr>
              <a:t>натхнення</a:t>
            </a:r>
            <a:r>
              <a:rPr lang="ru-RU" u="sng" dirty="0">
                <a:solidFill>
                  <a:schemeClr val="accent5">
                    <a:lumMod val="50000"/>
                  </a:schemeClr>
                </a:solidFill>
              </a:rPr>
              <a:t> не </a:t>
            </a:r>
            <a:r>
              <a:rPr lang="ru-RU" u="sng" dirty="0" err="1">
                <a:solidFill>
                  <a:schemeClr val="accent5">
                    <a:lumMod val="50000"/>
                  </a:schemeClr>
                </a:solidFill>
              </a:rPr>
              <a:t>варто</a:t>
            </a:r>
            <a:r>
              <a:rPr lang="ru-RU" u="sng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u="sng" dirty="0" err="1">
                <a:solidFill>
                  <a:schemeClr val="accent5">
                    <a:lumMod val="50000"/>
                  </a:schemeClr>
                </a:solidFill>
              </a:rPr>
              <a:t>говорити</a:t>
            </a:r>
            <a:r>
              <a:rPr lang="ru-RU" u="sng" dirty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ru-RU" u="sng" dirty="0" err="1">
                <a:solidFill>
                  <a:schemeClr val="accent5">
                    <a:lumMod val="50000"/>
                  </a:schemeClr>
                </a:solidFill>
              </a:rPr>
              <a:t>Воно</a:t>
            </a:r>
            <a:r>
              <a:rPr lang="ru-RU" u="sng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u="sng" dirty="0" err="1">
                <a:solidFill>
                  <a:schemeClr val="accent5">
                    <a:lumMod val="50000"/>
                  </a:schemeClr>
                </a:solidFill>
              </a:rPr>
              <a:t>потрібно</a:t>
            </a:r>
            <a:r>
              <a:rPr lang="ru-RU" u="sng" dirty="0">
                <a:solidFill>
                  <a:schemeClr val="accent5">
                    <a:lumMod val="50000"/>
                  </a:schemeClr>
                </a:solidFill>
              </a:rPr>
              <a:t> в </a:t>
            </a:r>
            <a:r>
              <a:rPr lang="ru-RU" u="sng" dirty="0" err="1">
                <a:solidFill>
                  <a:schemeClr val="accent5">
                    <a:lumMod val="50000"/>
                  </a:schemeClr>
                </a:solidFill>
              </a:rPr>
              <a:t>будь-якому</a:t>
            </a:r>
            <a:r>
              <a:rPr lang="ru-RU" u="sng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u="sng" dirty="0" err="1">
                <a:solidFill>
                  <a:schemeClr val="accent5">
                    <a:lumMod val="50000"/>
                  </a:schemeClr>
                </a:solidFill>
              </a:rPr>
              <a:t>творчому</a:t>
            </a:r>
            <a:r>
              <a:rPr lang="ru-RU" u="sng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u="sng" dirty="0" err="1">
                <a:solidFill>
                  <a:schemeClr val="accent5">
                    <a:lumMod val="50000"/>
                  </a:schemeClr>
                </a:solidFill>
              </a:rPr>
              <a:t>процесі</a:t>
            </a:r>
            <a:r>
              <a:rPr lang="ru-RU" u="sng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u="sng" dirty="0" err="1">
                <a:solidFill>
                  <a:schemeClr val="accent5">
                    <a:lumMod val="50000"/>
                  </a:schemeClr>
                </a:solidFill>
              </a:rPr>
              <a:t>оскільки</a:t>
            </a:r>
            <a:r>
              <a:rPr lang="ru-RU" u="sng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u="sng" dirty="0" err="1">
                <a:solidFill>
                  <a:schemeClr val="accent5">
                    <a:lumMod val="50000"/>
                  </a:schemeClr>
                </a:solidFill>
              </a:rPr>
              <a:t>дозволяє</a:t>
            </a:r>
            <a:r>
              <a:rPr lang="ru-RU" u="sng" dirty="0">
                <a:solidFill>
                  <a:schemeClr val="accent5">
                    <a:lumMod val="50000"/>
                  </a:schemeClr>
                </a:solidFill>
              </a:rPr>
              <a:t> продуктивно, </a:t>
            </a:r>
            <a:r>
              <a:rPr lang="ru-RU" u="sng" dirty="0" err="1">
                <a:solidFill>
                  <a:schemeClr val="accent5">
                    <a:lumMod val="50000"/>
                  </a:schemeClr>
                </a:solidFill>
              </a:rPr>
              <a:t>ефективно</a:t>
            </a:r>
            <a:r>
              <a:rPr lang="ru-RU" u="sng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u="sng" dirty="0" err="1">
                <a:solidFill>
                  <a:schemeClr val="accent5">
                    <a:lumMod val="50000"/>
                  </a:schemeClr>
                </a:solidFill>
              </a:rPr>
              <a:t>якісно</a:t>
            </a:r>
            <a:r>
              <a:rPr lang="ru-RU" u="sng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u="sng" dirty="0" err="1">
                <a:solidFill>
                  <a:schemeClr val="accent5">
                    <a:lumMod val="50000"/>
                  </a:schemeClr>
                </a:solidFill>
              </a:rPr>
              <a:t>і</a:t>
            </a:r>
            <a:r>
              <a:rPr lang="ru-RU" u="sng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u="sng" dirty="0" err="1">
                <a:solidFill>
                  <a:schemeClr val="accent5">
                    <a:lumMod val="50000"/>
                  </a:schemeClr>
                </a:solidFill>
              </a:rPr>
              <a:t>з</a:t>
            </a:r>
            <a:r>
              <a:rPr lang="ru-RU" u="sng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u="sng" dirty="0" err="1">
                <a:solidFill>
                  <a:schemeClr val="accent5">
                    <a:lumMod val="50000"/>
                  </a:schemeClr>
                </a:solidFill>
              </a:rPr>
              <a:t>повною</a:t>
            </a:r>
            <a:r>
              <a:rPr lang="ru-RU" u="sng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u="sng" dirty="0" err="1">
                <a:solidFill>
                  <a:schemeClr val="accent5">
                    <a:lumMod val="50000"/>
                  </a:schemeClr>
                </a:solidFill>
              </a:rPr>
              <a:t>віддачею</a:t>
            </a:r>
            <a:r>
              <a:rPr lang="ru-RU" u="sng" dirty="0">
                <a:solidFill>
                  <a:schemeClr val="accent5">
                    <a:lumMod val="50000"/>
                  </a:schemeClr>
                </a:solidFill>
              </a:rPr>
              <a:t> провести час.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2016224"/>
          </a:xfrm>
        </p:spPr>
        <p:txBody>
          <a:bodyPr>
            <a:normAutofit fontScale="90000"/>
          </a:bodyPr>
          <a:lstStyle/>
          <a:p>
            <a:r>
              <a:rPr lang="ru-RU" sz="3100" dirty="0" err="1" smtClean="0"/>
              <a:t>Перерахуємо</a:t>
            </a:r>
            <a:r>
              <a:rPr lang="ru-RU" sz="3100" dirty="0" smtClean="0"/>
              <a:t> </a:t>
            </a:r>
            <a:r>
              <a:rPr lang="ru-RU" sz="3100" dirty="0" err="1" smtClean="0"/>
              <a:t>види</a:t>
            </a:r>
            <a:r>
              <a:rPr lang="ru-RU" sz="3100" dirty="0" smtClean="0"/>
              <a:t> </a:t>
            </a:r>
            <a:r>
              <a:rPr lang="ru-RU" sz="3100" dirty="0" err="1" smtClean="0"/>
              <a:t>діяльності</a:t>
            </a:r>
            <a:r>
              <a:rPr lang="ru-RU" sz="3100" dirty="0" smtClean="0"/>
              <a:t>, </a:t>
            </a:r>
            <a:r>
              <a:rPr lang="ru-RU" sz="3100" dirty="0" err="1" smtClean="0"/>
              <a:t>які</a:t>
            </a:r>
            <a:r>
              <a:rPr lang="ru-RU" sz="3100" dirty="0" smtClean="0"/>
              <a:t> </a:t>
            </a:r>
            <a:r>
              <a:rPr lang="ru-RU" sz="3100" dirty="0" err="1" smtClean="0"/>
              <a:t>допомагають</a:t>
            </a:r>
            <a:r>
              <a:rPr lang="ru-RU" sz="3100" dirty="0" smtClean="0"/>
              <a:t> </a:t>
            </a:r>
            <a:r>
              <a:rPr lang="ru-RU" sz="3100" dirty="0" err="1" smtClean="0"/>
              <a:t>знайти</a:t>
            </a:r>
            <a:r>
              <a:rPr lang="ru-RU" sz="3100" dirty="0" smtClean="0"/>
              <a:t> </a:t>
            </a:r>
            <a:r>
              <a:rPr lang="ru-RU" sz="3100" dirty="0" err="1" smtClean="0"/>
              <a:t>натхнення</a:t>
            </a:r>
            <a:r>
              <a:rPr lang="ru-RU" sz="3100" dirty="0" smtClean="0"/>
              <a:t> </a:t>
            </a:r>
            <a:r>
              <a:rPr lang="ru-RU" sz="3100" dirty="0" err="1" smtClean="0"/>
              <a:t>багатьом</a:t>
            </a:r>
            <a:r>
              <a:rPr lang="ru-RU" sz="3100" dirty="0" smtClean="0"/>
              <a:t> </a:t>
            </a:r>
            <a:r>
              <a:rPr lang="ru-RU" sz="3100" dirty="0" err="1" smtClean="0"/>
              <a:t>творчим</a:t>
            </a:r>
            <a:r>
              <a:rPr lang="ru-RU" sz="3100" dirty="0" smtClean="0"/>
              <a:t> людям в </a:t>
            </a:r>
            <a:r>
              <a:rPr lang="ru-RU" sz="3100" dirty="0" err="1" smtClean="0"/>
              <a:t>сучасному</a:t>
            </a:r>
            <a:r>
              <a:rPr lang="ru-RU" sz="3100" dirty="0" smtClean="0"/>
              <a:t> </a:t>
            </a:r>
            <a:r>
              <a:rPr lang="ru-RU" sz="3100" dirty="0" err="1" smtClean="0"/>
              <a:t>світі</a:t>
            </a:r>
            <a:r>
              <a:rPr lang="ru-RU" sz="3100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1700808"/>
            <a:ext cx="4172272" cy="4654117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2400" dirty="0"/>
              <a:t> </a:t>
            </a:r>
            <a:r>
              <a:rPr lang="ru-RU" sz="4200" dirty="0" smtClean="0"/>
              <a:t>1</a:t>
            </a:r>
            <a:r>
              <a:rPr lang="ru-RU" sz="4200" dirty="0"/>
              <a:t>) </a:t>
            </a:r>
            <a:r>
              <a:rPr lang="ru-RU" sz="4200" dirty="0" err="1"/>
              <a:t>процес</a:t>
            </a:r>
            <a:r>
              <a:rPr lang="ru-RU" sz="4200" dirty="0"/>
              <a:t> </a:t>
            </a:r>
            <a:r>
              <a:rPr lang="ru-RU" sz="4200" dirty="0" err="1"/>
              <a:t>постійного</a:t>
            </a:r>
            <a:r>
              <a:rPr lang="ru-RU" sz="4200" dirty="0"/>
              <a:t> </a:t>
            </a:r>
            <a:r>
              <a:rPr lang="ru-RU" sz="4200" dirty="0" err="1"/>
              <a:t>пошуку</a:t>
            </a:r>
            <a:r>
              <a:rPr lang="ru-RU" sz="4200" dirty="0"/>
              <a:t>;</a:t>
            </a:r>
          </a:p>
          <a:p>
            <a:pPr>
              <a:buNone/>
            </a:pPr>
            <a:r>
              <a:rPr lang="ru-RU" sz="4200" dirty="0"/>
              <a:t> </a:t>
            </a:r>
          </a:p>
          <a:p>
            <a:pPr>
              <a:buNone/>
            </a:pPr>
            <a:r>
              <a:rPr lang="ru-RU" sz="4200" dirty="0"/>
              <a:t>2) </a:t>
            </a:r>
            <a:r>
              <a:rPr lang="ru-RU" sz="4200" dirty="0" err="1"/>
              <a:t>постійне</a:t>
            </a:r>
            <a:r>
              <a:rPr lang="ru-RU" sz="4200" dirty="0"/>
              <a:t> </a:t>
            </a:r>
            <a:r>
              <a:rPr lang="ru-RU" sz="4200" dirty="0" err="1"/>
              <a:t>пізнання</a:t>
            </a:r>
            <a:r>
              <a:rPr lang="ru-RU" sz="4200" dirty="0"/>
              <a:t> </a:t>
            </a:r>
            <a:r>
              <a:rPr lang="ru-RU" sz="4200" dirty="0" err="1"/>
              <a:t>і</a:t>
            </a:r>
            <a:r>
              <a:rPr lang="ru-RU" sz="4200" dirty="0"/>
              <a:t> </a:t>
            </a:r>
            <a:r>
              <a:rPr lang="ru-RU" sz="4200" dirty="0" err="1"/>
              <a:t>вдосконалення</a:t>
            </a:r>
            <a:r>
              <a:rPr lang="ru-RU" sz="4200" dirty="0"/>
              <a:t>;</a:t>
            </a:r>
          </a:p>
          <a:p>
            <a:pPr>
              <a:buNone/>
            </a:pPr>
            <a:r>
              <a:rPr lang="ru-RU" sz="4200" dirty="0"/>
              <a:t> </a:t>
            </a:r>
          </a:p>
          <a:p>
            <a:pPr>
              <a:buNone/>
            </a:pPr>
            <a:r>
              <a:rPr lang="ru-RU" sz="4200" dirty="0"/>
              <a:t>3) </a:t>
            </a:r>
            <a:r>
              <a:rPr lang="ru-RU" sz="4200" dirty="0" err="1"/>
              <a:t>любов</a:t>
            </a:r>
            <a:r>
              <a:rPr lang="ru-RU" sz="4200" dirty="0"/>
              <a:t> до </a:t>
            </a:r>
            <a:r>
              <a:rPr lang="ru-RU" sz="4200" dirty="0" err="1"/>
              <a:t>своєї</a:t>
            </a:r>
            <a:r>
              <a:rPr lang="ru-RU" sz="4200" dirty="0"/>
              <a:t> </a:t>
            </a:r>
            <a:r>
              <a:rPr lang="ru-RU" sz="4200" dirty="0" err="1"/>
              <a:t>справи</a:t>
            </a:r>
            <a:r>
              <a:rPr lang="ru-RU" sz="4200" dirty="0"/>
              <a:t>;</a:t>
            </a:r>
          </a:p>
          <a:p>
            <a:pPr>
              <a:buNone/>
            </a:pPr>
            <a:r>
              <a:rPr lang="ru-RU" sz="4200" dirty="0"/>
              <a:t> </a:t>
            </a:r>
          </a:p>
          <a:p>
            <a:pPr>
              <a:buNone/>
            </a:pPr>
            <a:r>
              <a:rPr lang="ru-RU" sz="4200" dirty="0"/>
              <a:t>4) </a:t>
            </a:r>
            <a:r>
              <a:rPr lang="ru-RU" sz="4200" dirty="0" err="1"/>
              <a:t>творчість</a:t>
            </a:r>
            <a:r>
              <a:rPr lang="ru-RU" sz="4200" dirty="0"/>
              <a:t> в </a:t>
            </a:r>
            <a:r>
              <a:rPr lang="ru-RU" sz="4200" dirty="0" err="1"/>
              <a:t>інших</a:t>
            </a:r>
            <a:r>
              <a:rPr lang="ru-RU" sz="4200" dirty="0"/>
              <a:t> справах;</a:t>
            </a:r>
          </a:p>
          <a:p>
            <a:pPr>
              <a:buNone/>
            </a:pPr>
            <a:r>
              <a:rPr lang="ru-RU" sz="4200" dirty="0"/>
              <a:t> </a:t>
            </a:r>
          </a:p>
          <a:p>
            <a:pPr>
              <a:buNone/>
            </a:pPr>
            <a:r>
              <a:rPr lang="ru-RU" sz="4200" dirty="0"/>
              <a:t>5) </a:t>
            </a:r>
            <a:r>
              <a:rPr lang="ru-RU" sz="4200" dirty="0" err="1"/>
              <a:t>наявність</a:t>
            </a:r>
            <a:r>
              <a:rPr lang="ru-RU" sz="4200" dirty="0"/>
              <a:t> мети </a:t>
            </a:r>
            <a:r>
              <a:rPr lang="ru-RU" sz="4200" dirty="0" err="1"/>
              <a:t>і</a:t>
            </a:r>
            <a:r>
              <a:rPr lang="ru-RU" sz="4200" dirty="0"/>
              <a:t> мотиву;</a:t>
            </a:r>
          </a:p>
          <a:p>
            <a:pPr>
              <a:buNone/>
            </a:pPr>
            <a:r>
              <a:rPr lang="ru-RU" sz="4200" dirty="0"/>
              <a:t> </a:t>
            </a:r>
          </a:p>
          <a:p>
            <a:pPr>
              <a:buNone/>
            </a:pPr>
            <a:r>
              <a:rPr lang="ru-RU" sz="4200" dirty="0"/>
              <a:t>6) </a:t>
            </a:r>
            <a:r>
              <a:rPr lang="ru-RU" sz="4200" dirty="0" err="1"/>
              <a:t>тотальність</a:t>
            </a:r>
            <a:r>
              <a:rPr lang="ru-RU" sz="4200" dirty="0"/>
              <a:t>, </a:t>
            </a:r>
            <a:r>
              <a:rPr lang="ru-RU" sz="4200" dirty="0" err="1"/>
              <a:t>тобто</a:t>
            </a:r>
            <a:r>
              <a:rPr lang="ru-RU" sz="4200" dirty="0"/>
              <a:t> </a:t>
            </a:r>
            <a:r>
              <a:rPr lang="ru-RU" sz="4200" dirty="0" err="1"/>
              <a:t>повне</a:t>
            </a:r>
            <a:r>
              <a:rPr lang="ru-RU" sz="4200" dirty="0"/>
              <a:t> </a:t>
            </a:r>
            <a:r>
              <a:rPr lang="ru-RU" sz="4200" dirty="0" err="1"/>
              <a:t>інтелектуальне</a:t>
            </a:r>
            <a:r>
              <a:rPr lang="ru-RU" sz="4200" dirty="0"/>
              <a:t> </a:t>
            </a:r>
            <a:r>
              <a:rPr lang="ru-RU" sz="4200" dirty="0" err="1"/>
              <a:t>і</a:t>
            </a:r>
            <a:r>
              <a:rPr lang="ru-RU" sz="4200" dirty="0"/>
              <a:t> </a:t>
            </a:r>
            <a:r>
              <a:rPr lang="ru-RU" sz="4200" dirty="0" err="1"/>
              <a:t>емоційне</a:t>
            </a:r>
            <a:r>
              <a:rPr lang="ru-RU" sz="4200" dirty="0"/>
              <a:t> </a:t>
            </a:r>
            <a:r>
              <a:rPr lang="ru-RU" sz="4200" dirty="0" err="1"/>
              <a:t>зосередження</a:t>
            </a:r>
            <a:r>
              <a:rPr lang="ru-RU" sz="4200" dirty="0"/>
              <a:t> на тому, </a:t>
            </a:r>
            <a:r>
              <a:rPr lang="ru-RU" sz="4200" dirty="0" err="1"/>
              <a:t>чим</a:t>
            </a:r>
            <a:r>
              <a:rPr lang="ru-RU" sz="4200" dirty="0"/>
              <a:t> </a:t>
            </a:r>
            <a:r>
              <a:rPr lang="ru-RU" sz="4200" dirty="0" err="1"/>
              <a:t>людина</a:t>
            </a:r>
            <a:r>
              <a:rPr lang="ru-RU" sz="4200" dirty="0"/>
              <a:t> </a:t>
            </a:r>
            <a:r>
              <a:rPr lang="ru-RU" sz="4200" dirty="0" err="1" smtClean="0"/>
              <a:t>займається</a:t>
            </a:r>
            <a:endParaRPr lang="ru-RU" sz="4200" dirty="0"/>
          </a:p>
          <a:p>
            <a:endParaRPr lang="ru-RU" sz="3600" dirty="0" smtClean="0"/>
          </a:p>
          <a:p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99992" y="1484784"/>
            <a:ext cx="4186808" cy="4870141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7) здоровий </a:t>
            </a:r>
            <a:r>
              <a:rPr lang="ru-RU" sz="2000" dirty="0" err="1" smtClean="0"/>
              <a:t>спосіб</a:t>
            </a:r>
            <a:r>
              <a:rPr lang="ru-RU" sz="2000" dirty="0" smtClean="0"/>
              <a:t> </a:t>
            </a:r>
            <a:r>
              <a:rPr lang="ru-RU" sz="2000" dirty="0" err="1" smtClean="0"/>
              <a:t>життя</a:t>
            </a:r>
            <a:r>
              <a:rPr lang="ru-RU" sz="2000" dirty="0" smtClean="0"/>
              <a:t>, </a:t>
            </a:r>
            <a:r>
              <a:rPr lang="ru-RU" sz="2000" dirty="0" err="1" smtClean="0"/>
              <a:t>фізична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розкутість</a:t>
            </a:r>
            <a:r>
              <a:rPr lang="ru-RU" sz="2000" dirty="0" smtClean="0"/>
              <a:t>, добра </a:t>
            </a:r>
            <a:r>
              <a:rPr lang="ru-RU" sz="2000" dirty="0" err="1" smtClean="0"/>
              <a:t>фізична</a:t>
            </a:r>
            <a:r>
              <a:rPr lang="ru-RU" sz="2000" dirty="0" smtClean="0"/>
              <a:t> форма. </a:t>
            </a:r>
          </a:p>
          <a:p>
            <a:pPr>
              <a:buNone/>
            </a:pPr>
            <a:endParaRPr lang="ru-RU" sz="2000" dirty="0"/>
          </a:p>
          <a:p>
            <a:pPr>
              <a:buNone/>
            </a:pPr>
            <a:r>
              <a:rPr lang="ru-RU" sz="2000" dirty="0"/>
              <a:t>8) </a:t>
            </a:r>
            <a:r>
              <a:rPr lang="ru-RU" sz="2000" dirty="0" err="1"/>
              <a:t>спілкування</a:t>
            </a:r>
            <a:r>
              <a:rPr lang="ru-RU" sz="2000" dirty="0"/>
              <a:t>, </a:t>
            </a:r>
            <a:r>
              <a:rPr lang="ru-RU" sz="2000" dirty="0" err="1"/>
              <a:t>оскільки</a:t>
            </a:r>
            <a:r>
              <a:rPr lang="ru-RU" sz="2000" dirty="0"/>
              <a:t> </a:t>
            </a:r>
            <a:r>
              <a:rPr lang="ru-RU" sz="2000" dirty="0" err="1"/>
              <a:t>воно</a:t>
            </a:r>
            <a:r>
              <a:rPr lang="ru-RU" sz="2000" dirty="0"/>
              <a:t> </a:t>
            </a:r>
            <a:r>
              <a:rPr lang="ru-RU" sz="2000" dirty="0" err="1"/>
              <a:t>є</a:t>
            </a:r>
            <a:r>
              <a:rPr lang="ru-RU" sz="2000" dirty="0"/>
              <a:t> </a:t>
            </a:r>
            <a:r>
              <a:rPr lang="ru-RU" sz="2000" dirty="0" err="1"/>
              <a:t>найефективнішим</a:t>
            </a:r>
            <a:r>
              <a:rPr lang="ru-RU" sz="2000" dirty="0"/>
              <a:t> способом </a:t>
            </a:r>
            <a:r>
              <a:rPr lang="ru-RU" sz="2000" dirty="0" err="1"/>
              <a:t>розвитку</a:t>
            </a:r>
            <a:r>
              <a:rPr lang="ru-RU" sz="2000" dirty="0"/>
              <a:t> </a:t>
            </a:r>
            <a:r>
              <a:rPr lang="ru-RU" sz="2000" dirty="0" err="1"/>
              <a:t>людства</a:t>
            </a:r>
            <a:r>
              <a:rPr lang="ru-RU" sz="2000" dirty="0"/>
              <a:t>. </a:t>
            </a:r>
          </a:p>
          <a:p>
            <a:pPr>
              <a:buNone/>
            </a:pPr>
            <a:r>
              <a:rPr lang="ru-RU" sz="2000" dirty="0"/>
              <a:t> </a:t>
            </a:r>
          </a:p>
          <a:p>
            <a:pPr>
              <a:buNone/>
            </a:pPr>
            <a:r>
              <a:rPr lang="ru-RU" sz="2000" dirty="0"/>
              <a:t>9) </a:t>
            </a:r>
            <a:r>
              <a:rPr lang="ru-RU" sz="2000" dirty="0" err="1"/>
              <a:t>вивчення</a:t>
            </a:r>
            <a:r>
              <a:rPr lang="ru-RU" sz="2000" dirty="0"/>
              <a:t>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дослідження</a:t>
            </a:r>
            <a:r>
              <a:rPr lang="ru-RU" sz="2000" dirty="0"/>
              <a:t> </a:t>
            </a:r>
            <a:r>
              <a:rPr lang="ru-RU" sz="2000" dirty="0" err="1"/>
              <a:t>чужої</a:t>
            </a:r>
            <a:r>
              <a:rPr lang="ru-RU" sz="2000" dirty="0"/>
              <a:t> </a:t>
            </a:r>
            <a:r>
              <a:rPr lang="ru-RU" sz="2000" dirty="0" err="1"/>
              <a:t>творчості</a:t>
            </a:r>
            <a:r>
              <a:rPr lang="ru-RU" sz="2000" dirty="0"/>
              <a:t>. </a:t>
            </a:r>
            <a:endParaRPr lang="ru-RU" sz="2000" dirty="0" smtClean="0"/>
          </a:p>
          <a:p>
            <a:pPr>
              <a:buNone/>
            </a:pPr>
            <a:r>
              <a:rPr lang="ru-RU" sz="2000" dirty="0"/>
              <a:t>10)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найважливіше</a:t>
            </a:r>
            <a:r>
              <a:rPr lang="ru-RU" sz="2000" dirty="0"/>
              <a:t> - сама </a:t>
            </a:r>
            <a:r>
              <a:rPr lang="ru-RU" sz="2000" dirty="0" err="1"/>
              <a:t>творчість</a:t>
            </a:r>
            <a:r>
              <a:rPr lang="ru-RU" sz="2000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Творчі</a:t>
            </a:r>
            <a:r>
              <a:rPr lang="ru-RU" dirty="0"/>
              <a:t> </a:t>
            </a:r>
            <a:r>
              <a:rPr lang="ru-RU" dirty="0" err="1"/>
              <a:t>здібності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синтез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рис характеру,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характеризують</a:t>
            </a:r>
            <a:r>
              <a:rPr lang="ru-RU" dirty="0"/>
              <a:t> </a:t>
            </a:r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відповідності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виду </a:t>
            </a:r>
            <a:r>
              <a:rPr lang="ru-RU" dirty="0" err="1"/>
              <a:t>навчально-творчої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обумовлюють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результативності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Креативність</a:t>
            </a:r>
            <a:r>
              <a:rPr lang="ru-RU" dirty="0"/>
              <a:t> (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латів</a:t>
            </a:r>
            <a:r>
              <a:rPr lang="ru-RU" dirty="0"/>
              <a:t>. </a:t>
            </a:r>
            <a:r>
              <a:rPr lang="ru-RU" dirty="0" err="1"/>
              <a:t>Creatib</a:t>
            </a:r>
            <a:r>
              <a:rPr lang="ru-RU" dirty="0"/>
              <a:t> - </a:t>
            </a:r>
            <a:r>
              <a:rPr lang="ru-RU" dirty="0" err="1"/>
              <a:t>творення</a:t>
            </a:r>
            <a:r>
              <a:rPr lang="ru-RU" dirty="0"/>
              <a:t>) - </a:t>
            </a:r>
            <a:r>
              <a:rPr lang="ru-RU" dirty="0" err="1"/>
              <a:t>загальна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до </a:t>
            </a:r>
            <a:r>
              <a:rPr lang="ru-RU" dirty="0" err="1"/>
              <a:t>творчості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перетворень</a:t>
            </a:r>
            <a:r>
              <a:rPr lang="ru-RU" dirty="0"/>
              <a:t>, </a:t>
            </a:r>
            <a:r>
              <a:rPr lang="ru-RU" dirty="0" err="1"/>
              <a:t>характеризуюча</a:t>
            </a:r>
            <a:r>
              <a:rPr lang="ru-RU" dirty="0"/>
              <a:t> особа в </a:t>
            </a:r>
            <a:r>
              <a:rPr lang="ru-RU" dirty="0" err="1"/>
              <a:t>цілому</a:t>
            </a:r>
            <a:r>
              <a:rPr lang="ru-RU" dirty="0"/>
              <a:t>. </a:t>
            </a:r>
            <a:r>
              <a:rPr lang="ru-RU" dirty="0" err="1"/>
              <a:t>Проявляється</a:t>
            </a:r>
            <a:r>
              <a:rPr lang="ru-RU" dirty="0"/>
              <a:t> в </a:t>
            </a:r>
            <a:r>
              <a:rPr lang="ru-RU" dirty="0" err="1"/>
              <a:t>різних</a:t>
            </a:r>
            <a:r>
              <a:rPr lang="ru-RU" dirty="0"/>
              <a:t> сферах </a:t>
            </a:r>
            <a:r>
              <a:rPr lang="ru-RU" dirty="0" err="1"/>
              <a:t>активності</a:t>
            </a:r>
            <a:r>
              <a:rPr lang="ru-RU" dirty="0"/>
              <a:t>, </a:t>
            </a:r>
            <a:r>
              <a:rPr lang="ru-RU" dirty="0" err="1"/>
              <a:t>розглядається</a:t>
            </a:r>
            <a:r>
              <a:rPr lang="ru-RU" dirty="0"/>
              <a:t> як </a:t>
            </a:r>
            <a:r>
              <a:rPr lang="ru-RU" dirty="0" err="1"/>
              <a:t>відносно</a:t>
            </a:r>
            <a:r>
              <a:rPr lang="ru-RU" dirty="0"/>
              <a:t> </a:t>
            </a:r>
            <a:r>
              <a:rPr lang="ru-RU" dirty="0" err="1"/>
              <a:t>незалежний</a:t>
            </a:r>
            <a:r>
              <a:rPr lang="ru-RU" dirty="0"/>
              <a:t> </a:t>
            </a:r>
            <a:r>
              <a:rPr lang="ru-RU" dirty="0" err="1"/>
              <a:t>чинник</a:t>
            </a:r>
            <a:r>
              <a:rPr lang="ru-RU" dirty="0"/>
              <a:t> </a:t>
            </a:r>
            <a:r>
              <a:rPr lang="ru-RU" dirty="0" err="1"/>
              <a:t>обдарованості</a:t>
            </a:r>
            <a:r>
              <a:rPr lang="ru-RU" dirty="0"/>
              <a:t>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У </a:t>
            </a:r>
            <a:r>
              <a:rPr lang="ru-RU" sz="3600" dirty="0" err="1"/>
              <a:t>психології</a:t>
            </a:r>
            <a:r>
              <a:rPr lang="ru-RU" sz="3600" dirty="0"/>
              <a:t> </a:t>
            </a:r>
            <a:r>
              <a:rPr lang="ru-RU" sz="3600" dirty="0" err="1"/>
              <a:t>виділено</a:t>
            </a:r>
            <a:r>
              <a:rPr lang="ru-RU" sz="3600" dirty="0"/>
              <a:t> 2 </a:t>
            </a:r>
            <a:r>
              <a:rPr lang="ru-RU" sz="3600" dirty="0" err="1"/>
              <a:t>основні</a:t>
            </a:r>
            <a:r>
              <a:rPr lang="ru-RU" sz="3600" dirty="0"/>
              <a:t> </a:t>
            </a:r>
            <a:r>
              <a:rPr lang="ru-RU" sz="3600" dirty="0" err="1"/>
              <a:t>напрями</a:t>
            </a:r>
            <a:r>
              <a:rPr lang="ru-RU" sz="3600" dirty="0"/>
              <a:t> </a:t>
            </a:r>
            <a:r>
              <a:rPr lang="ru-RU" sz="3600" dirty="0" err="1"/>
              <a:t>вивчення</a:t>
            </a:r>
            <a:r>
              <a:rPr lang="ru-RU" sz="3600" dirty="0"/>
              <a:t> </a:t>
            </a:r>
            <a:r>
              <a:rPr lang="ru-RU" sz="3600" dirty="0" err="1"/>
              <a:t>креативності</a:t>
            </a:r>
            <a:r>
              <a:rPr lang="ru-RU" sz="3600" dirty="0"/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по результатах (продуктам),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значущості</a:t>
            </a:r>
            <a:r>
              <a:rPr lang="ru-RU" dirty="0"/>
              <a:t>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відмовлятися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стереотипних</a:t>
            </a:r>
            <a:r>
              <a:rPr lang="ru-RU" dirty="0"/>
              <a:t> </a:t>
            </a:r>
            <a:r>
              <a:rPr lang="ru-RU" dirty="0" err="1"/>
              <a:t>способів</a:t>
            </a:r>
            <a:r>
              <a:rPr lang="ru-RU" dirty="0"/>
              <a:t> </a:t>
            </a:r>
            <a:r>
              <a:rPr lang="ru-RU" dirty="0" err="1"/>
              <a:t>мислення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</TotalTime>
  <Words>421</Words>
  <Application>Microsoft Office PowerPoint</Application>
  <PresentationFormat>Экран (4:3)</PresentationFormat>
  <Paragraphs>70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Психологія творчості</vt:lpstr>
      <vt:lpstr>Слайд 2</vt:lpstr>
      <vt:lpstr>Слайд 3</vt:lpstr>
      <vt:lpstr>Серед важливих ознак, що стосуються творчої особистості психологи виділяють</vt:lpstr>
      <vt:lpstr>Слайд 5</vt:lpstr>
      <vt:lpstr>Перерахуємо види діяльності, які допомагають знайти натхнення багатьом творчим людям в сучасному світі: </vt:lpstr>
      <vt:lpstr>Слайд 7</vt:lpstr>
      <vt:lpstr>Слайд 8</vt:lpstr>
      <vt:lpstr>У психології виділено 2 основні напрями вивчення креативності.</vt:lpstr>
      <vt:lpstr>Основними чинниками креативності визнаються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Психологія творчості</dc:title>
  <dc:creator>Samsung</dc:creator>
  <cp:lastModifiedBy>Samsung</cp:lastModifiedBy>
  <cp:revision>6</cp:revision>
  <dcterms:created xsi:type="dcterms:W3CDTF">2013-10-21T06:45:37Z</dcterms:created>
  <dcterms:modified xsi:type="dcterms:W3CDTF">2013-10-21T07:35:21Z</dcterms:modified>
</cp:coreProperties>
</file>