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87" r:id="rId2"/>
    <p:sldId id="282" r:id="rId3"/>
    <p:sldId id="288" r:id="rId4"/>
    <p:sldId id="291" r:id="rId5"/>
    <p:sldId id="292" r:id="rId6"/>
    <p:sldId id="259" r:id="rId7"/>
    <p:sldId id="293" r:id="rId8"/>
    <p:sldId id="272" r:id="rId9"/>
    <p:sldId id="271" r:id="rId10"/>
    <p:sldId id="294" r:id="rId11"/>
    <p:sldId id="265" r:id="rId12"/>
    <p:sldId id="266" r:id="rId13"/>
    <p:sldId id="261" r:id="rId14"/>
    <p:sldId id="290" r:id="rId15"/>
    <p:sldId id="260" r:id="rId16"/>
    <p:sldId id="267" r:id="rId17"/>
    <p:sldId id="264" r:id="rId18"/>
    <p:sldId id="258" r:id="rId19"/>
    <p:sldId id="269" r:id="rId20"/>
    <p:sldId id="284" r:id="rId21"/>
    <p:sldId id="262" r:id="rId22"/>
    <p:sldId id="273" r:id="rId23"/>
    <p:sldId id="270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95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5/5/2014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778341">
            <a:off x="552515" y="4410175"/>
            <a:ext cx="7305578" cy="1942415"/>
          </a:xfrm>
        </p:spPr>
        <p:txBody>
          <a:bodyPr>
            <a:normAutofit fontScale="90000"/>
          </a:bodyPr>
          <a:lstStyle/>
          <a:p>
            <a:r>
              <a:rPr lang="uk-UA" sz="8000" b="0" i="1" dirty="0" smtClean="0">
                <a:solidFill>
                  <a:schemeClr val="bg2">
                    <a:lumMod val="50000"/>
                  </a:schemeClr>
                </a:solidFill>
              </a:rPr>
              <a:t>Рафаель  </a:t>
            </a:r>
            <a:r>
              <a:rPr lang="uk-UA" sz="8000" b="0" i="1" dirty="0" err="1" smtClean="0">
                <a:solidFill>
                  <a:schemeClr val="bg2">
                    <a:lumMod val="50000"/>
                  </a:schemeClr>
                </a:solidFill>
              </a:rPr>
              <a:t>санті</a:t>
            </a:r>
            <a:r>
              <a:rPr lang="uk-UA" sz="8000" b="0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8000" b="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4400" b="0" i="1" dirty="0" smtClean="0">
                <a:solidFill>
                  <a:schemeClr val="bg2">
                    <a:lumMod val="50000"/>
                  </a:schemeClr>
                </a:solidFill>
              </a:rPr>
              <a:t>(1483-1520</a:t>
            </a:r>
            <a:r>
              <a:rPr lang="uk-UA" sz="4400" b="0" i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uk-UA" sz="8000" b="0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8000" b="0" i="1" dirty="0">
                <a:solidFill>
                  <a:schemeClr val="bg2">
                    <a:lumMod val="50000"/>
                  </a:schemeClr>
                </a:solidFill>
              </a:rPr>
            </a:br>
            <a:endParaRPr lang="ru-RU" sz="8000" b="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Картинки\Sanzio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564000" cy="5086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973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Картинки\energos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516000" cy="625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Book Antiqua" pitchFamily="18" charset="0"/>
              </a:rPr>
              <a:t>«Сон </a:t>
            </a:r>
            <a:r>
              <a:rPr lang="ru-RU" sz="2400" b="1" i="1" dirty="0" err="1">
                <a:latin typeface="Book Antiqua" pitchFamily="18" charset="0"/>
              </a:rPr>
              <a:t>лицаря</a:t>
            </a:r>
            <a:r>
              <a:rPr lang="ru-RU" sz="2400" b="1" i="1" dirty="0">
                <a:latin typeface="Book Antiqua" pitchFamily="18" charset="0"/>
              </a:rPr>
              <a:t>» (</a:t>
            </a:r>
            <a:r>
              <a:rPr lang="ru-RU" sz="2400" b="1" i="1" dirty="0" err="1">
                <a:latin typeface="Book Antiqua" pitchFamily="18" charset="0"/>
              </a:rPr>
              <a:t>Лицар</a:t>
            </a:r>
            <a:r>
              <a:rPr lang="ru-RU" sz="2400" b="1" i="1" dirty="0">
                <a:latin typeface="Book Antiqua" pitchFamily="18" charset="0"/>
              </a:rPr>
              <a:t> на </a:t>
            </a:r>
            <a:r>
              <a:rPr lang="ru-RU" sz="2400" b="1" i="1" dirty="0" err="1">
                <a:latin typeface="Book Antiqua" pitchFamily="18" charset="0"/>
              </a:rPr>
              <a:t>перетині</a:t>
            </a:r>
            <a:r>
              <a:rPr lang="ru-RU" sz="2400" b="1" i="1" dirty="0">
                <a:latin typeface="Book Antiqua" pitchFamily="18" charset="0"/>
              </a:rPr>
              <a:t> </a:t>
            </a:r>
            <a:r>
              <a:rPr lang="ru-RU" sz="2400" b="1" i="1" dirty="0" err="1">
                <a:latin typeface="Book Antiqua" pitchFamily="18" charset="0"/>
              </a:rPr>
              <a:t>шляхів</a:t>
            </a:r>
            <a:r>
              <a:rPr lang="ru-RU" sz="2400" b="1" i="1" dirty="0">
                <a:latin typeface="Book Antiqua" pitchFamily="18" charset="0"/>
              </a:rPr>
              <a:t>), </a:t>
            </a:r>
            <a:r>
              <a:rPr lang="ru-RU" sz="2400" b="1" i="1" dirty="0" err="1">
                <a:latin typeface="Book Antiqua" pitchFamily="18" charset="0"/>
              </a:rPr>
              <a:t>Національна</a:t>
            </a:r>
            <a:r>
              <a:rPr lang="ru-RU" sz="2400" b="1" i="1" dirty="0">
                <a:latin typeface="Book Antiqua" pitchFamily="18" charset="0"/>
              </a:rPr>
              <a:t> галерея (Лондон)</a:t>
            </a:r>
          </a:p>
        </p:txBody>
      </p:sp>
    </p:spTree>
    <p:extLst>
      <p:ext uri="{BB962C8B-B14F-4D97-AF65-F5344CB8AC3E}">
        <p14:creationId xmlns:p14="http://schemas.microsoft.com/office/powerpoint/2010/main" val="164529290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айл:Raphael - Madde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961" y="26074"/>
            <a:ext cx="4220101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3093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Портрет Маддалени Доні. 1506. Галерея Палатіна. Флоренція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айл:Raffaello Ritratto di Agnolo D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1"/>
            <a:ext cx="4320480" cy="61913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Портрет Анджело Доні. 1506. Галерея Палатина.Флоренція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айл:Donna ve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500" y="-19891"/>
            <a:ext cx="4845000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Донна Велата, сеньора під покривалом, Палаццо Пітті, Флоренція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Book Antiqua" pitchFamily="18" charset="0"/>
              </a:rPr>
              <a:t>Портрет </a:t>
            </a:r>
            <a:r>
              <a:rPr lang="ru-RU" sz="2400" b="1" i="1" dirty="0" err="1">
                <a:latin typeface="Book Antiqua" pitchFamily="18" charset="0"/>
              </a:rPr>
              <a:t>Балтазара</a:t>
            </a:r>
            <a:r>
              <a:rPr lang="ru-RU" sz="2400" b="1" i="1" dirty="0">
                <a:latin typeface="Book Antiqua" pitchFamily="18" charset="0"/>
              </a:rPr>
              <a:t> </a:t>
            </a:r>
            <a:r>
              <a:rPr lang="ru-RU" sz="2400" b="1" i="1" dirty="0" err="1">
                <a:latin typeface="Book Antiqua" pitchFamily="18" charset="0"/>
              </a:rPr>
              <a:t>Кастильоне</a:t>
            </a:r>
            <a:r>
              <a:rPr lang="ru-RU" sz="2400" b="1" i="1" dirty="0">
                <a:latin typeface="Book Antiqua" pitchFamily="18" charset="0"/>
              </a:rPr>
              <a:t>. 1514-1515. Лувр, Париж</a:t>
            </a:r>
          </a:p>
        </p:txBody>
      </p:sp>
      <p:pic>
        <p:nvPicPr>
          <p:cNvPr id="2050" name="Picture 2" descr="D:\Картинки\0b2b488b0027a2277fb967f4bf9a73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522"/>
            <a:ext cx="4824000" cy="63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5972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айл:Raphael - Madonna dell Grandu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416" y="0"/>
            <a:ext cx="5303769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639633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i="1" dirty="0" smtClean="0">
                <a:latin typeface="Book Antiqua" pitchFamily="18" charset="0"/>
              </a:rPr>
              <a:t>Маленька Мадонна,Палаццо Пітті, Флоренція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932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Мадонна на луці. 1505.Музей історії мистецтв,Відень</a:t>
            </a:r>
            <a:endParaRPr lang="ru-RU" sz="2000" b="1" i="1" dirty="0">
              <a:latin typeface="Book Antiqua" pitchFamily="18" charset="0"/>
            </a:endParaRPr>
          </a:p>
        </p:txBody>
      </p:sp>
      <p:pic>
        <p:nvPicPr>
          <p:cNvPr id="1026" name="Рисунок 6" descr="https://lh5.googleusercontent.com/-50ZlU8em-dc/TbcyBk4_TmI/AAAAAAAAN2s/yWxHIASFa6o/s640/1155910905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-1"/>
            <a:ext cx="4350613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айл:Raffael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320480" cy="63072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Мадонна Темпі. 1507.Стара Пінакотека, Мюнхен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i.i.ua/photo/images/pic/7/0/5551807_f01baf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796" y="-1635"/>
            <a:ext cx="4533452" cy="612068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37455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Сікстинська Мадонна (1515). Дрезденська картинна галерея. 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Дрезден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айл:Raphael Madonna of the Pi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791"/>
            <a:ext cx="4936800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149334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Мадонна з гвоздиками. 1509-1512. Національна галерея, Лондон</a:t>
            </a:r>
            <a:endParaRPr lang="ru-RU" sz="2000" b="1" i="1" dirty="0">
              <a:latin typeface="Book Antiqua" pitchFamily="18" charset="0"/>
            </a:endParaRPr>
          </a:p>
        </p:txBody>
      </p:sp>
      <p:pic>
        <p:nvPicPr>
          <p:cNvPr id="1026" name="Picture 2" descr="D:\Картинки\Leonardo_da_Vinci_Benois_Mado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30976"/>
            <a:ext cx="3096000" cy="48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625467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Book Antiqua" pitchFamily="18" charset="0"/>
              </a:rPr>
              <a:t>Рафаель</a:t>
            </a:r>
            <a:r>
              <a:rPr lang="ru-RU" sz="2400" b="1" i="1" dirty="0" smtClean="0">
                <a:latin typeface="Book Antiqua" pitchFamily="18" charset="0"/>
              </a:rPr>
              <a:t> </a:t>
            </a:r>
            <a:r>
              <a:rPr lang="ru-RU" sz="2400" b="1" i="1" dirty="0" err="1" smtClean="0">
                <a:latin typeface="Book Antiqua" pitchFamily="18" charset="0"/>
              </a:rPr>
              <a:t>Санті</a:t>
            </a:r>
            <a:r>
              <a:rPr lang="ru-RU" sz="2400" b="1" i="1" dirty="0" smtClean="0">
                <a:latin typeface="Book Antiqua" pitchFamily="18" charset="0"/>
              </a:rPr>
              <a:t> (автопортрет) 1506 р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016" y="692696"/>
            <a:ext cx="2267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Book Antiqua" pitchFamily="18" charset="0"/>
              </a:rPr>
              <a:t>Крім усього доброго, що він зробив для мистецтва, він своїм життям повчав нас, як треба поводитися з людьми великими, звичайними і </a:t>
            </a:r>
            <a:r>
              <a:rPr lang="ru-RU" sz="2400" i="1" dirty="0" err="1" smtClean="0">
                <a:latin typeface="Book Antiqua" pitchFamily="18" charset="0"/>
              </a:rPr>
              <a:t>найменшими</a:t>
            </a:r>
            <a:r>
              <a:rPr lang="ru-RU" sz="2400" i="1" dirty="0">
                <a:latin typeface="Book Antiqua" pitchFamily="18" charset="0"/>
              </a:rPr>
              <a:t>.</a:t>
            </a:r>
            <a:endParaRPr lang="ru-RU" sz="2400" i="1" dirty="0" smtClean="0">
              <a:latin typeface="Book Antiqua" pitchFamily="18" charset="0"/>
            </a:endParaRPr>
          </a:p>
          <a:p>
            <a:r>
              <a:rPr lang="ru-RU" sz="2400" i="1" dirty="0" err="1" smtClean="0">
                <a:latin typeface="Book Antiqua" pitchFamily="18" charset="0"/>
              </a:rPr>
              <a:t>Вазарі</a:t>
            </a:r>
            <a:r>
              <a:rPr lang="ru-RU" sz="2400" dirty="0" smtClean="0">
                <a:latin typeface="Book Antiqua" pitchFamily="18" charset="0"/>
              </a:rPr>
              <a:t> 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43808" y="69155"/>
            <a:ext cx="4104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РАФАЕЛЬ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САНТІ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1483-1520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" name="Picture 2" descr="D:\Картинки\autorretratoRafa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96" y="-105550"/>
            <a:ext cx="4788000" cy="63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.i.ua/photo/images/pic/9/0/5551809_b13f5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264696" cy="6250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latin typeface="Book Antiqua" pitchFamily="18" charset="0"/>
              </a:rPr>
              <a:t>Рафаель</a:t>
            </a:r>
            <a:r>
              <a:rPr lang="ru-RU" sz="2000" b="1" i="1" dirty="0" smtClean="0">
                <a:latin typeface="Book Antiqua" pitchFamily="18" charset="0"/>
              </a:rPr>
              <a:t> «Мадонна </a:t>
            </a:r>
            <a:r>
              <a:rPr lang="ru-RU" sz="2000" b="1" i="1" dirty="0" err="1" smtClean="0">
                <a:latin typeface="Book Antiqua" pitchFamily="18" charset="0"/>
              </a:rPr>
              <a:t>делла</a:t>
            </a:r>
            <a:r>
              <a:rPr lang="ru-RU" sz="2000" b="1" i="1" dirty="0" smtClean="0">
                <a:latin typeface="Book Antiqua" pitchFamily="18" charset="0"/>
              </a:rPr>
              <a:t> </a:t>
            </a:r>
            <a:r>
              <a:rPr lang="ru-RU" sz="2000" b="1" i="1" dirty="0" err="1" smtClean="0">
                <a:latin typeface="Book Antiqua" pitchFamily="18" charset="0"/>
              </a:rPr>
              <a:t>Седіа</a:t>
            </a:r>
            <a:r>
              <a:rPr lang="ru-RU" sz="2000" b="1" i="1" dirty="0" smtClean="0">
                <a:latin typeface="Book Antiqua" pitchFamily="18" charset="0"/>
              </a:rPr>
              <a:t>,  </a:t>
            </a:r>
            <a:r>
              <a:rPr lang="ru-RU" sz="2000" b="1" i="1" dirty="0" err="1" smtClean="0">
                <a:latin typeface="Book Antiqua" pitchFamily="18" charset="0"/>
              </a:rPr>
              <a:t>або</a:t>
            </a:r>
            <a:r>
              <a:rPr lang="ru-RU" sz="2000" b="1" i="1" dirty="0" smtClean="0">
                <a:latin typeface="Book Antiqua" pitchFamily="18" charset="0"/>
              </a:rPr>
              <a:t>  Мадонна в </a:t>
            </a:r>
            <a:r>
              <a:rPr lang="ru-RU" sz="2000" b="1" i="1" dirty="0" err="1" smtClean="0">
                <a:latin typeface="Book Antiqua" pitchFamily="18" charset="0"/>
              </a:rPr>
              <a:t>кріслі</a:t>
            </a:r>
            <a:r>
              <a:rPr lang="ru-RU" sz="2000" b="1" i="1" dirty="0" smtClean="0">
                <a:latin typeface="Book Antiqua" pitchFamily="18" charset="0"/>
              </a:rPr>
              <a:t>» 1514 Палаццо </a:t>
            </a:r>
            <a:r>
              <a:rPr lang="ru-RU" sz="2000" b="1" i="1" dirty="0" err="1" smtClean="0">
                <a:latin typeface="Book Antiqua" pitchFamily="18" charset="0"/>
              </a:rPr>
              <a:t>Пітті</a:t>
            </a:r>
            <a:r>
              <a:rPr lang="ru-RU" sz="2000" b="1" i="1" dirty="0" smtClean="0">
                <a:latin typeface="Book Antiqua" pitchFamily="18" charset="0"/>
              </a:rPr>
              <a:t>, </a:t>
            </a:r>
            <a:r>
              <a:rPr lang="ru-RU" sz="2000" b="1" i="1" dirty="0" err="1" smtClean="0">
                <a:latin typeface="Book Antiqua" pitchFamily="18" charset="0"/>
              </a:rPr>
              <a:t>Флоренція</a:t>
            </a:r>
            <a:endParaRPr lang="ru-RU" sz="2000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айл:Galatea Raph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627774" cy="61813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74254" y="6309320"/>
            <a:ext cx="2621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Тріумф  Галатеї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айл:Lvr-geo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-1"/>
            <a:ext cx="5355000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3093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Св. Георгій перемагає дракона</a:t>
            </a:r>
            <a:r>
              <a:rPr lang="ru-RU" sz="2000" b="1" dirty="0" smtClean="0">
                <a:latin typeface="Book Antiqua" pitchFamily="18" charset="0"/>
              </a:rPr>
              <a:t>. Бл. 1505. Лувр.Париж</a:t>
            </a:r>
            <a:endParaRPr lang="ru-RU" sz="20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айл:Raffael 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306"/>
            <a:ext cx="4832653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Портрет Папи Лева </a:t>
            </a:r>
            <a:r>
              <a:rPr lang="ru-RU" sz="2000" b="1" i="1" dirty="0" smtClean="0">
                <a:latin typeface="Book Antiqua" pitchFamily="18" charset="0"/>
              </a:rPr>
              <a:t>Х в </a:t>
            </a:r>
            <a:r>
              <a:rPr lang="ru-RU" sz="2000" b="1" i="1" dirty="0" smtClean="0">
                <a:latin typeface="Book Antiqua" pitchFamily="18" charset="0"/>
              </a:rPr>
              <a:t>оточенні двох кардиналів. 1517.Флоренція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айл:Raffael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076600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6488668"/>
            <a:ext cx="9185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Преображення. 1519-1520. </a:t>
            </a:r>
            <a:r>
              <a:rPr lang="ru-RU" sz="2000" b="1" i="1" dirty="0" err="1" smtClean="0">
                <a:latin typeface="Book Antiqua" pitchFamily="18" charset="0"/>
              </a:rPr>
              <a:t>Пінакотека</a:t>
            </a:r>
            <a:r>
              <a:rPr lang="ru-RU" sz="2000" b="1" i="1" dirty="0" smtClean="0">
                <a:latin typeface="Book Antiqua" pitchFamily="18" charset="0"/>
              </a:rPr>
              <a:t> ,Ватикан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айл:Raffael 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" y="476672"/>
            <a:ext cx="9166210" cy="583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64886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Фреска «Афінська школа»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Файл:Plato-raph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485" y="25896"/>
            <a:ext cx="5746257" cy="612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3093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Платон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айл:Raffael 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914390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4886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  <a:cs typeface="Times New Roman" pitchFamily="18" charset="0"/>
              </a:rPr>
              <a:t>Аристотель</a:t>
            </a:r>
            <a:endParaRPr lang="ru-RU" sz="2000" b="1" i="1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айл:Raffael 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0"/>
            <a:ext cx="4985909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4886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  <a:cs typeface="Times New Roman" pitchFamily="18" charset="0"/>
              </a:rPr>
              <a:t>Діоген</a:t>
            </a:r>
            <a:endParaRPr lang="ru-RU" sz="2000" b="1" i="1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айл:Sanzio 01 Raph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4611241" cy="58894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0212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  <a:cs typeface="Times New Roman" pitchFamily="18" charset="0"/>
              </a:rPr>
              <a:t>Автопортрет (збоку у </a:t>
            </a:r>
            <a:r>
              <a:rPr lang="ru-RU" sz="2000" b="1" i="1" dirty="0" err="1" smtClean="0">
                <a:latin typeface="Book Antiqua" pitchFamily="18" charset="0"/>
                <a:cs typeface="Times New Roman" pitchFamily="18" charset="0"/>
              </a:rPr>
              <a:t>білому</a:t>
            </a:r>
            <a:r>
              <a:rPr lang="ru-RU" sz="2000" b="1" i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Book Antiqua" pitchFamily="18" charset="0"/>
                <a:cs typeface="Times New Roman" pitchFamily="18" charset="0"/>
              </a:rPr>
              <a:t>береті</a:t>
            </a:r>
            <a:r>
              <a:rPr lang="ru-RU" sz="2000" b="1" i="1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Book Antiqua" pitchFamily="18" charset="0"/>
                <a:cs typeface="Times New Roman" pitchFamily="18" charset="0"/>
              </a:rPr>
              <a:t>художник Содома або котрийсь із вчителів Рафаеля —Тімотео Віті чи П'єтро Перуджино</a:t>
            </a:r>
            <a:endParaRPr lang="ru-RU" sz="2000" b="1" i="1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timg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21"/>
            <a:ext cx="7920000" cy="61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340516"/>
            <a:ext cx="9144000" cy="517484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latin typeface="Book Antiqua" pitchFamily="18" charset="0"/>
              </a:rPr>
              <a:t>м</a:t>
            </a:r>
            <a:r>
              <a:rPr lang="uk-UA" sz="2400" b="1" i="1" dirty="0" smtClean="0">
                <a:latin typeface="Book Antiqua" pitchFamily="18" charset="0"/>
              </a:rPr>
              <a:t>істо </a:t>
            </a:r>
            <a:r>
              <a:rPr lang="uk-UA" sz="2400" b="1" i="1" dirty="0" err="1" smtClean="0">
                <a:latin typeface="Book Antiqua" pitchFamily="18" charset="0"/>
              </a:rPr>
              <a:t>Урбіно</a:t>
            </a:r>
            <a:endParaRPr lang="ru-RU" sz="24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2772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айл:Raffael 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0"/>
            <a:ext cx="4947000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3093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Епікур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Raffael 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26"/>
            <a:ext cx="5040560" cy="62511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541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Піфагор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Файл:Raffael 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16" y="0"/>
            <a:ext cx="5112568" cy="6353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47018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  <a:cs typeface="Times New Roman" pitchFamily="18" charset="0"/>
              </a:rPr>
              <a:t>Геракліт</a:t>
            </a:r>
            <a:endParaRPr lang="ru-RU" sz="2000" b="1" i="1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ртинки\image_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25" y="144383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Картинки\Panteon_1281322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8" y="630066"/>
            <a:ext cx="8352000" cy="51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70459"/>
      </p:ext>
    </p:extLst>
  </p:cSld>
  <p:clrMapOvr>
    <a:masterClrMapping/>
  </p:clrMapOvr>
  <p:transition>
    <p:wheel spokes="3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Картинки\image_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82282"/>
      </p:ext>
    </p:extLst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latin typeface="Book Antiqua" pitchFamily="18" charset="0"/>
              </a:rPr>
              <a:t>м</a:t>
            </a:r>
            <a:r>
              <a:rPr lang="uk-UA" sz="2400" b="1" i="1" dirty="0" smtClean="0">
                <a:latin typeface="Book Antiqua" pitchFamily="18" charset="0"/>
              </a:rPr>
              <a:t>істо </a:t>
            </a:r>
            <a:r>
              <a:rPr lang="uk-UA" sz="2400" b="1" i="1" dirty="0" err="1" smtClean="0">
                <a:latin typeface="Book Antiqua" pitchFamily="18" charset="0"/>
              </a:rPr>
              <a:t>Перуджі</a:t>
            </a:r>
            <a:endParaRPr lang="ru-RU" sz="2400" b="1" i="1" dirty="0">
              <a:latin typeface="Book Antiqua" pitchFamily="18" charset="0"/>
            </a:endParaRPr>
          </a:p>
        </p:txBody>
      </p:sp>
      <p:pic>
        <p:nvPicPr>
          <p:cNvPr id="3074" name="Picture 2" descr="D:\Картинки\64927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7" y="250807"/>
            <a:ext cx="8280000" cy="57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5925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latin typeface="Book Antiqua" pitchFamily="18" charset="0"/>
              </a:rPr>
              <a:t>П*</a:t>
            </a:r>
            <a:r>
              <a:rPr lang="uk-UA" sz="2400" b="1" i="1" dirty="0" err="1" smtClean="0">
                <a:latin typeface="Book Antiqua" pitchFamily="18" charset="0"/>
              </a:rPr>
              <a:t>єтро</a:t>
            </a:r>
            <a:r>
              <a:rPr lang="uk-UA" sz="2400" b="1" i="1" dirty="0" smtClean="0">
                <a:latin typeface="Book Antiqua" pitchFamily="18" charset="0"/>
              </a:rPr>
              <a:t> </a:t>
            </a:r>
            <a:r>
              <a:rPr lang="uk-UA" sz="2400" b="1" i="1" dirty="0" err="1" smtClean="0">
                <a:latin typeface="Book Antiqua" pitchFamily="18" charset="0"/>
              </a:rPr>
              <a:t>Перуджино</a:t>
            </a:r>
            <a:endParaRPr lang="ru-RU" sz="2400" b="1" i="1" dirty="0">
              <a:latin typeface="Book Antiqua" pitchFamily="18" charset="0"/>
            </a:endParaRPr>
          </a:p>
        </p:txBody>
      </p:sp>
      <p:pic>
        <p:nvPicPr>
          <p:cNvPr id="4098" name="Picture 2" descr="D:\Картинки\3413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14"/>
            <a:ext cx="4608000" cy="62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1983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айл:Raffaello Madonna col Bambino 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449" y="0"/>
            <a:ext cx="4344961" cy="6119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1196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Мадонна з дитям (1498). Один із </a:t>
            </a:r>
            <a:r>
              <a:rPr lang="ru-RU" sz="2000" b="1" i="1" dirty="0" err="1" smtClean="0">
                <a:latin typeface="Book Antiqua" pitchFamily="18" charset="0"/>
              </a:rPr>
              <a:t>найперших</a:t>
            </a:r>
            <a:r>
              <a:rPr lang="ru-RU" sz="2000" b="1" i="1" dirty="0" smtClean="0">
                <a:latin typeface="Book Antiqua" pitchFamily="18" charset="0"/>
              </a:rPr>
              <a:t>  </a:t>
            </a:r>
            <a:r>
              <a:rPr lang="ru-RU" sz="2000" b="1" i="1" dirty="0" err="1" smtClean="0">
                <a:latin typeface="Book Antiqua" pitchFamily="18" charset="0"/>
              </a:rPr>
              <a:t>творів</a:t>
            </a:r>
            <a:r>
              <a:rPr lang="ru-RU" sz="2000" b="1" i="1" dirty="0" smtClean="0">
                <a:latin typeface="Book Antiqua" pitchFamily="18" charset="0"/>
              </a:rPr>
              <a:t> май </a:t>
            </a:r>
            <a:r>
              <a:rPr lang="ru-RU" sz="2000" b="1" i="1" dirty="0" err="1" smtClean="0">
                <a:latin typeface="Book Antiqua" pitchFamily="18" charset="0"/>
              </a:rPr>
              <a:t>стра</a:t>
            </a:r>
            <a:r>
              <a:rPr lang="ru-RU" sz="2000" b="1" i="1" dirty="0" smtClean="0">
                <a:latin typeface="Book Antiqua" pitchFamily="18" charset="0"/>
              </a:rPr>
              <a:t>. Цю фреску  Рафаель виконав у 15-річному віці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latin typeface="Book Antiqua" pitchFamily="18" charset="0"/>
              </a:rPr>
              <a:t>місто Флоренція</a:t>
            </a:r>
            <a:endParaRPr lang="ru-RU" sz="2400" b="1" i="1" dirty="0">
              <a:latin typeface="Book Antiqua" pitchFamily="18" charset="0"/>
            </a:endParaRPr>
          </a:p>
        </p:txBody>
      </p:sp>
      <p:pic>
        <p:nvPicPr>
          <p:cNvPr id="5122" name="Picture 2" descr="D:\Картинки\Flo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000" cy="577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3607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айл:Raffael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716" y="0"/>
            <a:ext cx="6201600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Мадонна Конестабіле, 1504. Ермітаж. Санкт-Петербург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айл:Raffael 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141465" cy="6248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373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Заручення Діви Марії. 1504. Пінакотека,Брера.Мілан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521</TotalTime>
  <Words>192</Words>
  <Application>Microsoft Office PowerPoint</Application>
  <PresentationFormat>Экран (4:3)</PresentationFormat>
  <Paragraphs>36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Техническая</vt:lpstr>
      <vt:lpstr>Рафаель  санті (1483-1520) </vt:lpstr>
      <vt:lpstr>Презентация PowerPoint</vt:lpstr>
      <vt:lpstr>місто Урбіно</vt:lpstr>
      <vt:lpstr>місто Перуджі</vt:lpstr>
      <vt:lpstr>П*єтро Перуджино</vt:lpstr>
      <vt:lpstr>Презентация PowerPoint</vt:lpstr>
      <vt:lpstr>місто Флоренція</vt:lpstr>
      <vt:lpstr>Презентация PowerPoint</vt:lpstr>
      <vt:lpstr>Презентация PowerPoint</vt:lpstr>
      <vt:lpstr>«Сон лицаря» (Лицар на перетині шляхів), Національна галерея (Лондон)</vt:lpstr>
      <vt:lpstr>Презентация PowerPoint</vt:lpstr>
      <vt:lpstr>Презентация PowerPoint</vt:lpstr>
      <vt:lpstr>Презентация PowerPoint</vt:lpstr>
      <vt:lpstr>Портрет Балтазара Кастильоне. 1514-1515. Лувр, Париж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samsung</cp:lastModifiedBy>
  <cp:revision>30</cp:revision>
  <dcterms:created xsi:type="dcterms:W3CDTF">2012-02-29T20:11:18Z</dcterms:created>
  <dcterms:modified xsi:type="dcterms:W3CDTF">2014-05-05T18:51:29Z</dcterms:modified>
</cp:coreProperties>
</file>