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63" r:id="rId10"/>
    <p:sldId id="264" r:id="rId11"/>
    <p:sldId id="265" r:id="rId12"/>
    <p:sldId id="266" r:id="rId13"/>
    <p:sldId id="268" r:id="rId14"/>
    <p:sldId id="269" r:id="rId15"/>
    <p:sldId id="267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56EF0-03F2-4617-AE6C-058E3EFEDBF7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0D1EC-D50D-4227-BB54-595900B39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387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739F77B-ED6D-418A-AE74-A5316B3E20BF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A7E1928-F056-4733-8EF3-90FE3CA46F0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9F77B-ED6D-418A-AE74-A5316B3E20BF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7E1928-F056-4733-8EF3-90FE3CA46F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739F77B-ED6D-418A-AE74-A5316B3E20BF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A7E1928-F056-4733-8EF3-90FE3CA46F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9F77B-ED6D-418A-AE74-A5316B3E20BF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7E1928-F056-4733-8EF3-90FE3CA46F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39F77B-ED6D-418A-AE74-A5316B3E20BF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A7E1928-F056-4733-8EF3-90FE3CA46F0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9F77B-ED6D-418A-AE74-A5316B3E20BF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7E1928-F056-4733-8EF3-90FE3CA46F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9F77B-ED6D-418A-AE74-A5316B3E20BF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7E1928-F056-4733-8EF3-90FE3CA46F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9F77B-ED6D-418A-AE74-A5316B3E20BF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7E1928-F056-4733-8EF3-90FE3CA46F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39F77B-ED6D-418A-AE74-A5316B3E20BF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7E1928-F056-4733-8EF3-90FE3CA46F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9F77B-ED6D-418A-AE74-A5316B3E20BF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7E1928-F056-4733-8EF3-90FE3CA46F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9F77B-ED6D-418A-AE74-A5316B3E20BF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7E1928-F056-4733-8EF3-90FE3CA46F0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739F77B-ED6D-418A-AE74-A5316B3E20BF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A7E1928-F056-4733-8EF3-90FE3CA46F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772816"/>
            <a:ext cx="8352928" cy="3312368"/>
          </a:xfrm>
        </p:spPr>
        <p:txBody>
          <a:bodyPr/>
          <a:lstStyle/>
          <a:p>
            <a:pPr marL="182880" indent="0">
              <a:buNone/>
            </a:pPr>
            <a:r>
              <a:rPr lang="uk-UA" sz="8800" dirty="0" smtClean="0">
                <a:effectLst/>
              </a:rPr>
              <a:t>Архітектура початку </a:t>
            </a:r>
            <a:r>
              <a:rPr lang="en-US" sz="8800" dirty="0" smtClean="0">
                <a:effectLst/>
              </a:rPr>
              <a:t>XX </a:t>
            </a:r>
            <a:r>
              <a:rPr lang="uk-UA" sz="8800" dirty="0" smtClean="0">
                <a:effectLst/>
              </a:rPr>
              <a:t>ст.</a:t>
            </a:r>
            <a:endParaRPr lang="ru-RU" sz="8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8151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Файл:P41606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41" y="338157"/>
            <a:ext cx="7872809" cy="590460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566" y="6275200"/>
            <a:ext cx="80168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err="1">
                <a:latin typeface="Calibri" pitchFamily="34" charset="0"/>
                <a:cs typeface="Calibri" pitchFamily="34" charset="0"/>
              </a:rPr>
              <a:t>П</a:t>
            </a:r>
            <a:r>
              <a:rPr lang="ru-RU" sz="2200" dirty="0" err="1" smtClean="0">
                <a:latin typeface="Calibri" pitchFamily="34" charset="0"/>
                <a:cs typeface="Calibri" pitchFamily="34" charset="0"/>
              </a:rPr>
              <a:t>едагогічний</a:t>
            </a:r>
            <a:r>
              <a:rPr lang="ru-RU" sz="2200" dirty="0" smtClean="0">
                <a:latin typeface="Calibri" pitchFamily="34" charset="0"/>
                <a:cs typeface="Calibri" pitchFamily="34" charset="0"/>
              </a:rPr>
              <a:t> музей у </a:t>
            </a:r>
            <a:r>
              <a:rPr lang="ru-RU" sz="2200" dirty="0" err="1" smtClean="0">
                <a:latin typeface="Calibri" pitchFamily="34" charset="0"/>
                <a:cs typeface="Calibri" pitchFamily="34" charset="0"/>
              </a:rPr>
              <a:t>Києві</a:t>
            </a:r>
            <a:endParaRPr lang="ru-RU" sz="2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39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upload.wikimedia.org/wikipedia/commons/thumb/f/f3/National_Bank_of_Ukraine.jpg/300px-National_Bank_of_Ukra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7" y="332656"/>
            <a:ext cx="5472608" cy="41044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4" y="5235886"/>
            <a:ext cx="5376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Calibri" pitchFamily="34" charset="0"/>
                <a:cs typeface="Calibri" pitchFamily="34" charset="0"/>
              </a:rPr>
              <a:t>Будівля Національного банку в Києві</a:t>
            </a:r>
            <a:endParaRPr lang="ru-RU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148" name="Picture 4" descr="Kiev 07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113" y="2492896"/>
            <a:ext cx="2736304" cy="41044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145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251520" y="548680"/>
            <a:ext cx="7488831" cy="6048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>
                <a:latin typeface="Calibri" pitchFamily="34" charset="0"/>
                <a:cs typeface="Calibri" pitchFamily="34" charset="0"/>
              </a:rPr>
              <a:t>У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Харкові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архітектор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О. Бекетов створив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будинки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Харківського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медичного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товариства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з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Бактеріологічним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інститутом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ім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. Л. Пастера на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Пушкінській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вулиці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(1911—, 1913) і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Комерційного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інституту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по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вул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. Артема (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пізніше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університет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ім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. Артема), М.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Верьовкін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спорудив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адміністративний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будинок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страхового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протипожежного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товариства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«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Росія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» (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тепер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Палац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праці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, 1910) і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прибутковий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житловий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будинок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кредитного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товариства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«Саламандра» на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Сумській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вулиці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(1913—1914).</a:t>
            </a:r>
          </a:p>
        </p:txBody>
      </p:sp>
    </p:spTree>
    <p:extLst>
      <p:ext uri="{BB962C8B-B14F-4D97-AF65-F5344CB8AC3E}">
        <p14:creationId xmlns:p14="http://schemas.microsoft.com/office/powerpoint/2010/main" val="295749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ukrmandry.com.ua/see_img_1147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60" y="188640"/>
            <a:ext cx="7816949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0459" y="6237312"/>
            <a:ext cx="7816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>
                <a:latin typeface="Calibri" pitchFamily="34" charset="0"/>
                <a:cs typeface="Calibri" pitchFamily="34" charset="0"/>
              </a:rPr>
              <a:t>Б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удинок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Харківського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медичного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товариства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4015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khntusg.com.ua/sites/default/files/artema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3" y="188640"/>
            <a:ext cx="7800801" cy="5850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5573" y="6165304"/>
            <a:ext cx="7584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Комерційний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інститут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в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Харкові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3240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136904" cy="20162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У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Севастополі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у 1905 р. за проектом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архітектора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В. Фельдмана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зведено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будинок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панорами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«Оборона Севастополя», в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якому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було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розміщено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полотно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панорами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,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створене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художником-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баталістом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Ф.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Рубо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9218" name="Picture 2" descr="http://photos.wikimapia.org/p/00/00/60/03/85_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060849"/>
            <a:ext cx="6113159" cy="4578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849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8100392" cy="2376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latin typeface="Calibri" pitchFamily="34" charset="0"/>
                <a:cs typeface="Calibri" pitchFamily="34" charset="0"/>
              </a:rPr>
              <a:t>Неоготика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 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або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 </a:t>
            </a:r>
            <a:r>
              <a:rPr lang="ru-RU" sz="2800" b="1" dirty="0">
                <a:latin typeface="Calibri" pitchFamily="34" charset="0"/>
                <a:cs typeface="Calibri" pitchFamily="34" charset="0"/>
              </a:rPr>
              <a:t>Псевдоготика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 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—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напрямок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в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архітектурі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,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що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сполучає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елементи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 готики з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ясними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композиціями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,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що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йдуть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від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 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класицизму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.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Частка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«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нео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» -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вказівка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,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що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стиль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виник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на новому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етапі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розвитку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архітектури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кінця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19-середини 20ст.</a:t>
            </a:r>
            <a:endParaRPr lang="ru-RU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1266" name="Picture 2" descr="Файл:Sharivka Palats 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92896"/>
            <a:ext cx="4443373" cy="4129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27004" y="5346675"/>
            <a:ext cx="3301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latin typeface="Calibri" pitchFamily="34" charset="0"/>
                <a:cs typeface="Calibri" pitchFamily="34" charset="0"/>
              </a:rPr>
              <a:t>Колишня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dirty="0" err="1">
                <a:latin typeface="Calibri" pitchFamily="34" charset="0"/>
                <a:cs typeface="Calibri" pitchFamily="34" charset="0"/>
              </a:rPr>
              <a:t>садиба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dirty="0" err="1">
                <a:latin typeface="Calibri" pitchFamily="34" charset="0"/>
                <a:cs typeface="Calibri" pitchFamily="34" charset="0"/>
              </a:rPr>
              <a:t>Сергія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dirty="0" err="1" smtClean="0">
                <a:latin typeface="Calibri" pitchFamily="34" charset="0"/>
                <a:cs typeface="Calibri" pitchFamily="34" charset="0"/>
              </a:rPr>
              <a:t>Кеніга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ru-RU" sz="2000" dirty="0" err="1">
                <a:latin typeface="Calibri" pitchFamily="34" charset="0"/>
                <a:cs typeface="Calibri" pitchFamily="34" charset="0"/>
              </a:rPr>
              <a:t>Харківська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 область</a:t>
            </a:r>
          </a:p>
        </p:txBody>
      </p:sp>
    </p:spTree>
    <p:extLst>
      <p:ext uri="{BB962C8B-B14F-4D97-AF65-F5344CB8AC3E}">
        <p14:creationId xmlns:p14="http://schemas.microsoft.com/office/powerpoint/2010/main" val="66749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Файл:DSC020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3744416" cy="49925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Файл:DSC098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23381"/>
            <a:ext cx="3756033" cy="50080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95585" y="5661248"/>
            <a:ext cx="3744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Calibri" pitchFamily="34" charset="0"/>
                <a:cs typeface="Calibri" pitchFamily="34" charset="0"/>
              </a:rPr>
              <a:t>Костел </a:t>
            </a:r>
            <a:r>
              <a:rPr lang="ru-RU" sz="2000" dirty="0" err="1">
                <a:latin typeface="Calibri" pitchFamily="34" charset="0"/>
                <a:cs typeface="Calibri" pitchFamily="34" charset="0"/>
              </a:rPr>
              <a:t>Воздвиження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 Святого </a:t>
            </a:r>
            <a:r>
              <a:rPr lang="ru-RU" sz="2000" dirty="0" err="1">
                <a:latin typeface="Calibri" pitchFamily="34" charset="0"/>
                <a:cs typeface="Calibri" pitchFamily="34" charset="0"/>
              </a:rPr>
              <a:t>Хреста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 у </a:t>
            </a:r>
            <a:r>
              <a:rPr lang="ru-RU" sz="2000" dirty="0" err="1" smtClean="0">
                <a:latin typeface="Calibri" pitchFamily="34" charset="0"/>
                <a:cs typeface="Calibri" pitchFamily="34" charset="0"/>
              </a:rPr>
              <a:t>м.Фастів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1903-11 </a:t>
            </a:r>
            <a:r>
              <a:rPr lang="ru-RU" sz="2000" dirty="0" err="1">
                <a:latin typeface="Calibri" pitchFamily="34" charset="0"/>
                <a:cs typeface="Calibri" pitchFamily="34" charset="0"/>
              </a:rPr>
              <a:t>рр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.)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5661248"/>
            <a:ext cx="3665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Calibri" pitchFamily="34" charset="0"/>
                <a:cs typeface="Calibri" pitchFamily="34" charset="0"/>
              </a:rPr>
              <a:t>Кирха, </a:t>
            </a:r>
            <a:r>
              <a:rPr lang="ru-RU" sz="2000" dirty="0" err="1">
                <a:latin typeface="Calibri" pitchFamily="34" charset="0"/>
                <a:cs typeface="Calibri" pitchFamily="34" charset="0"/>
              </a:rPr>
              <a:t>нині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dirty="0" err="1">
                <a:latin typeface="Calibri" pitchFamily="34" charset="0"/>
                <a:cs typeface="Calibri" pitchFamily="34" charset="0"/>
              </a:rPr>
              <a:t>Дім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dirty="0" err="1">
                <a:latin typeface="Calibri" pitchFamily="34" charset="0"/>
                <a:cs typeface="Calibri" pitchFamily="34" charset="0"/>
              </a:rPr>
              <a:t>Єваангелія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ru-RU" sz="2000" dirty="0" err="1" smtClean="0">
                <a:latin typeface="Calibri" pitchFamily="34" charset="0"/>
                <a:cs typeface="Calibri" pitchFamily="34" charset="0"/>
              </a:rPr>
              <a:t>м.Луцьк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1906-07 </a:t>
            </a:r>
            <a:r>
              <a:rPr lang="ru-RU" sz="2000" dirty="0" err="1">
                <a:latin typeface="Calibri" pitchFamily="34" charset="0"/>
                <a:cs typeface="Calibri" pitchFamily="34" charset="0"/>
              </a:rPr>
              <a:t>рр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89554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19872" y="3933056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36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72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idx="1"/>
          </p:nvPr>
        </p:nvSpPr>
        <p:spPr>
          <a:xfrm>
            <a:off x="179513" y="1412776"/>
            <a:ext cx="7920880" cy="511184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uk-UA" sz="2800" dirty="0" smtClean="0">
                <a:latin typeface="Calibri" pitchFamily="34" charset="0"/>
                <a:cs typeface="Calibri" pitchFamily="34" charset="0"/>
              </a:rPr>
              <a:t>Архітектура пройшла досить складний шлях розвитку. </a:t>
            </a:r>
          </a:p>
          <a:p>
            <a:pPr marL="45720" indent="0">
              <a:buNone/>
            </a:pPr>
            <a:r>
              <a:rPr lang="uk-UA" sz="2800" dirty="0" smtClean="0">
                <a:latin typeface="Calibri" pitchFamily="34" charset="0"/>
                <a:cs typeface="Calibri" pitchFamily="34" charset="0"/>
              </a:rPr>
              <a:t>Головні якості архітектури — це користь, міцність, краса (функціональне, конструктивне, естетичне значення). </a:t>
            </a:r>
          </a:p>
          <a:p>
            <a:pPr marL="45720" indent="0">
              <a:buNone/>
            </a:pPr>
            <a:r>
              <a:rPr lang="uk-UA" sz="2800" dirty="0" smtClean="0">
                <a:latin typeface="Calibri" pitchFamily="34" charset="0"/>
                <a:cs typeface="Calibri" pitchFamily="34" charset="0"/>
              </a:rPr>
              <a:t>У цей період робилися спроби абсолютизувати одне з них, що знижувало рівень архітектурних творів взагалі. </a:t>
            </a:r>
          </a:p>
          <a:p>
            <a:pPr marL="45720" indent="0">
              <a:buNone/>
            </a:pPr>
            <a:r>
              <a:rPr lang="uk-UA" sz="2800" dirty="0" smtClean="0">
                <a:latin typeface="Calibri" pitchFamily="34" charset="0"/>
                <a:cs typeface="Calibri" pitchFamily="34" charset="0"/>
              </a:rPr>
              <a:t>В українській архітектурі помітний слід залишили такі напрями, як: раціоналізм та конструктивізм.</a:t>
            </a:r>
            <a:endParaRPr lang="uk-UA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304955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Загальні відомості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507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251520" y="345817"/>
            <a:ext cx="7992442" cy="1800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/>
              <a:t>Раціоналізм</a:t>
            </a:r>
            <a:r>
              <a:rPr lang="ru-RU" dirty="0"/>
              <a:t> 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прагнення</a:t>
            </a:r>
            <a:r>
              <a:rPr lang="ru-RU" dirty="0"/>
              <a:t> </a:t>
            </a:r>
            <a:r>
              <a:rPr lang="ru-RU" dirty="0" err="1"/>
              <a:t>знайти</a:t>
            </a:r>
            <a:r>
              <a:rPr lang="ru-RU" dirty="0"/>
              <a:t> </a:t>
            </a:r>
            <a:r>
              <a:rPr lang="ru-RU" dirty="0" err="1"/>
              <a:t>раціональні</a:t>
            </a:r>
            <a:r>
              <a:rPr lang="ru-RU" dirty="0"/>
              <a:t> начала в образному </a:t>
            </a:r>
            <a:r>
              <a:rPr lang="ru-RU" dirty="0" err="1"/>
              <a:t>аспекті</a:t>
            </a:r>
            <a:r>
              <a:rPr lang="ru-RU" dirty="0"/>
              <a:t> </a:t>
            </a:r>
            <a:r>
              <a:rPr lang="ru-RU" dirty="0" err="1"/>
              <a:t>архітектури</a:t>
            </a:r>
            <a:r>
              <a:rPr lang="ru-RU" dirty="0"/>
              <a:t>, максимально </a:t>
            </a:r>
            <a:r>
              <a:rPr lang="ru-RU" dirty="0" err="1"/>
              <a:t>освоїти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сучасної</a:t>
            </a:r>
            <a:r>
              <a:rPr lang="ru-RU" dirty="0"/>
              <a:t> науки і </a:t>
            </a:r>
            <a:r>
              <a:rPr lang="ru-RU" dirty="0" err="1" smtClean="0"/>
              <a:t>техніки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C:\Users\таня\Desktop\8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060848"/>
            <a:ext cx="6645573" cy="43746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055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58" y="260648"/>
            <a:ext cx="8084934" cy="1872208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К</a:t>
            </a:r>
            <a:r>
              <a:rPr lang="ru-RU" dirty="0" err="1" smtClean="0"/>
              <a:t>онструктивізм</a:t>
            </a:r>
            <a:r>
              <a:rPr lang="ru-RU" dirty="0"/>
              <a:t> — </a:t>
            </a:r>
            <a:r>
              <a:rPr lang="ru-RU" dirty="0" err="1"/>
              <a:t>спроба</a:t>
            </a:r>
            <a:r>
              <a:rPr lang="ru-RU" dirty="0"/>
              <a:t>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життєвий</a:t>
            </a:r>
            <a:r>
              <a:rPr lang="ru-RU" dirty="0"/>
              <a:t> </a:t>
            </a:r>
            <a:r>
              <a:rPr lang="ru-RU" dirty="0" err="1"/>
              <a:t>простір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нової</a:t>
            </a:r>
            <a:r>
              <a:rPr lang="ru-RU" dirty="0"/>
              <a:t> </a:t>
            </a:r>
            <a:r>
              <a:rPr lang="ru-RU" dirty="0" err="1"/>
              <a:t>техніки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логічних</a:t>
            </a:r>
            <a:r>
              <a:rPr lang="ru-RU" dirty="0"/>
              <a:t> </a:t>
            </a:r>
            <a:r>
              <a:rPr lang="ru-RU" dirty="0" err="1"/>
              <a:t>доцільних</a:t>
            </a:r>
            <a:r>
              <a:rPr lang="ru-RU" dirty="0"/>
              <a:t> </a:t>
            </a:r>
            <a:r>
              <a:rPr lang="ru-RU" dirty="0" err="1"/>
              <a:t>конструкцій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естетичних</a:t>
            </a:r>
            <a:r>
              <a:rPr lang="ru-RU" dirty="0"/>
              <a:t> </a:t>
            </a:r>
            <a:r>
              <a:rPr lang="ru-RU" dirty="0" err="1"/>
              <a:t>якостей</a:t>
            </a:r>
            <a:r>
              <a:rPr lang="ru-RU" dirty="0"/>
              <a:t> таких </a:t>
            </a:r>
            <a:r>
              <a:rPr lang="ru-RU" dirty="0" err="1"/>
              <a:t>матеріалів</a:t>
            </a:r>
            <a:r>
              <a:rPr lang="ru-RU" dirty="0"/>
              <a:t>, </a:t>
            </a:r>
            <a:r>
              <a:rPr lang="ru-RU" dirty="0" smtClean="0"/>
              <a:t>як метал</a:t>
            </a:r>
            <a:r>
              <a:rPr lang="ru-RU" dirty="0"/>
              <a:t>, дерево, </a:t>
            </a:r>
            <a:r>
              <a:rPr lang="ru-RU" dirty="0" err="1"/>
              <a:t>скло</a:t>
            </a:r>
            <a:r>
              <a:rPr lang="ru-RU" dirty="0"/>
              <a:t>.</a:t>
            </a:r>
          </a:p>
        </p:txBody>
      </p:sp>
      <p:pic>
        <p:nvPicPr>
          <p:cNvPr id="2050" name="Picture 2" descr="C:\Users\таня\Desktop\800px-Gosprom_1_M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6832"/>
            <a:ext cx="8136904" cy="46176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6488668"/>
            <a:ext cx="7885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Georgia" pitchFamily="18" charset="0"/>
              </a:rPr>
              <a:t>Комплекс </a:t>
            </a:r>
            <a:r>
              <a:rPr lang="ru-RU" dirty="0" err="1">
                <a:latin typeface="Georgia" pitchFamily="18" charset="0"/>
              </a:rPr>
              <a:t>адміністративних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будівель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smtClean="0">
                <a:latin typeface="Georgia" pitchFamily="18" charset="0"/>
              </a:rPr>
              <a:t>«</a:t>
            </a:r>
            <a:r>
              <a:rPr lang="ru-RU" dirty="0" err="1">
                <a:latin typeface="Georgia" pitchFamily="18" charset="0"/>
              </a:rPr>
              <a:t>Держпром</a:t>
            </a:r>
            <a:r>
              <a:rPr lang="ru-RU" dirty="0" smtClean="0">
                <a:latin typeface="Georgia" pitchFamily="18" charset="0"/>
              </a:rPr>
              <a:t>» </a:t>
            </a:r>
            <a:endParaRPr lang="ru-RU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56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7848872" cy="17541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dirty="0" err="1">
                <a:latin typeface="Calibri" pitchFamily="34" charset="0"/>
                <a:cs typeface="Calibri" pitchFamily="34" charset="0"/>
              </a:rPr>
              <a:t>Українське</a:t>
            </a:r>
            <a:r>
              <a:rPr lang="ru-RU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3200" dirty="0" err="1">
                <a:latin typeface="Calibri" pitchFamily="34" charset="0"/>
                <a:cs typeface="Calibri" pitchFamily="34" charset="0"/>
              </a:rPr>
              <a:t>бароко</a:t>
            </a:r>
            <a:r>
              <a:rPr lang="ru-RU" sz="3200" dirty="0">
                <a:latin typeface="Calibri" pitchFamily="34" charset="0"/>
                <a:cs typeface="Calibri" pitchFamily="34" charset="0"/>
              </a:rPr>
              <a:t> </a:t>
            </a:r>
            <a:r>
              <a:rPr lang="ru-RU" sz="3200" dirty="0" err="1">
                <a:latin typeface="Calibri" pitchFamily="34" charset="0"/>
                <a:cs typeface="Calibri" pitchFamily="34" charset="0"/>
              </a:rPr>
              <a:t>було</a:t>
            </a:r>
            <a:r>
              <a:rPr lang="ru-RU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3200" dirty="0" err="1">
                <a:latin typeface="Calibri" pitchFamily="34" charset="0"/>
                <a:cs typeface="Calibri" pitchFamily="34" charset="0"/>
              </a:rPr>
              <a:t>значною</a:t>
            </a:r>
            <a:r>
              <a:rPr lang="ru-RU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3200" dirty="0" err="1">
                <a:latin typeface="Calibri" pitchFamily="34" charset="0"/>
                <a:cs typeface="Calibri" pitchFamily="34" charset="0"/>
              </a:rPr>
              <a:t>мірою</a:t>
            </a:r>
            <a:r>
              <a:rPr lang="ru-RU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3200" dirty="0" err="1">
                <a:latin typeface="Calibri" pitchFamily="34" charset="0"/>
                <a:cs typeface="Calibri" pitchFamily="34" charset="0"/>
              </a:rPr>
              <a:t>витіснене</a:t>
            </a:r>
            <a:r>
              <a:rPr lang="ru-RU" sz="3200" dirty="0">
                <a:latin typeface="Calibri" pitchFamily="34" charset="0"/>
                <a:cs typeface="Calibri" pitchFamily="34" charset="0"/>
              </a:rPr>
              <a:t>, </a:t>
            </a:r>
            <a:r>
              <a:rPr lang="ru-RU" sz="3200" dirty="0" err="1">
                <a:latin typeface="Calibri" pitchFamily="34" charset="0"/>
                <a:cs typeface="Calibri" pitchFamily="34" charset="0"/>
              </a:rPr>
              <a:t>хоча</a:t>
            </a:r>
            <a:r>
              <a:rPr lang="ru-RU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3200" dirty="0" err="1">
                <a:latin typeface="Calibri" pitchFamily="34" charset="0"/>
                <a:cs typeface="Calibri" pitchFamily="34" charset="0"/>
              </a:rPr>
              <a:t>окремі</a:t>
            </a:r>
            <a:r>
              <a:rPr lang="ru-RU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3200" dirty="0" err="1">
                <a:latin typeface="Calibri" pitchFamily="34" charset="0"/>
                <a:cs typeface="Calibri" pitchFamily="34" charset="0"/>
              </a:rPr>
              <a:t>будівлі</a:t>
            </a:r>
            <a:r>
              <a:rPr lang="ru-RU" sz="3200" dirty="0">
                <a:latin typeface="Calibri" pitchFamily="34" charset="0"/>
                <a:cs typeface="Calibri" pitchFamily="34" charset="0"/>
              </a:rPr>
              <a:t> в </a:t>
            </a:r>
            <a:r>
              <a:rPr lang="ru-RU" sz="3200" dirty="0" err="1">
                <a:latin typeface="Calibri" pitchFamily="34" charset="0"/>
                <a:cs typeface="Calibri" pitchFamily="34" charset="0"/>
              </a:rPr>
              <a:t>цьому</a:t>
            </a:r>
            <a:r>
              <a:rPr lang="ru-RU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3200" dirty="0" err="1">
                <a:latin typeface="Calibri" pitchFamily="34" charset="0"/>
                <a:cs typeface="Calibri" pitchFamily="34" charset="0"/>
              </a:rPr>
              <a:t>стилі</a:t>
            </a:r>
            <a:r>
              <a:rPr lang="ru-RU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3200" dirty="0" err="1">
                <a:latin typeface="Calibri" pitchFamily="34" charset="0"/>
                <a:cs typeface="Calibri" pitchFamily="34" charset="0"/>
              </a:rPr>
              <a:t>ще</a:t>
            </a:r>
            <a:r>
              <a:rPr lang="ru-RU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3200" dirty="0" err="1">
                <a:latin typeface="Calibri" pitchFamily="34" charset="0"/>
                <a:cs typeface="Calibri" pitchFamily="34" charset="0"/>
              </a:rPr>
              <a:t>будувалися</a:t>
            </a:r>
            <a:r>
              <a:rPr lang="ru-RU" sz="3200" dirty="0">
                <a:latin typeface="Calibri" pitchFamily="34" charset="0"/>
                <a:cs typeface="Calibri" pitchFamily="34" charset="0"/>
              </a:rPr>
              <a:t> (</a:t>
            </a:r>
            <a:r>
              <a:rPr lang="ru-RU" sz="3200" dirty="0" err="1">
                <a:latin typeface="Calibri" pitchFamily="34" charset="0"/>
                <a:cs typeface="Calibri" pitchFamily="34" charset="0"/>
              </a:rPr>
              <a:t>Сільськогосподарська</a:t>
            </a:r>
            <a:r>
              <a:rPr lang="ru-RU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3200" dirty="0" err="1">
                <a:latin typeface="Calibri" pitchFamily="34" charset="0"/>
                <a:cs typeface="Calibri" pitchFamily="34" charset="0"/>
              </a:rPr>
              <a:t>Академія</a:t>
            </a:r>
            <a:r>
              <a:rPr lang="ru-RU" sz="3200" dirty="0">
                <a:latin typeface="Calibri" pitchFamily="34" charset="0"/>
                <a:cs typeface="Calibri" pitchFamily="34" charset="0"/>
              </a:rPr>
              <a:t> у </a:t>
            </a:r>
            <a:r>
              <a:rPr lang="ru-RU" sz="3200" dirty="0" err="1">
                <a:latin typeface="Calibri" pitchFamily="34" charset="0"/>
                <a:cs typeface="Calibri" pitchFamily="34" charset="0"/>
              </a:rPr>
              <a:t>Києві</a:t>
            </a:r>
            <a:r>
              <a:rPr lang="ru-RU" sz="3200" dirty="0">
                <a:latin typeface="Calibri" pitchFamily="34" charset="0"/>
                <a:cs typeface="Calibri" pitchFamily="34" charset="0"/>
              </a:rPr>
              <a:t>).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 descr="C:\Users\таня\Desktop\125474330150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76512"/>
            <a:ext cx="6624736" cy="4405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305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7560840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Calibri" pitchFamily="34" charset="0"/>
                <a:cs typeface="Calibri" pitchFamily="34" charset="0"/>
              </a:rPr>
              <a:t>На початку ХХ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століття</a:t>
            </a:r>
            <a:r>
              <a:rPr lang="ru-RU" dirty="0">
                <a:latin typeface="Calibri" pitchFamily="34" charset="0"/>
                <a:cs typeface="Calibri" pitchFamily="34" charset="0"/>
              </a:rPr>
              <a:t> в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Європі</a:t>
            </a:r>
            <a:r>
              <a:rPr lang="ru-RU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виникає</a:t>
            </a:r>
            <a:r>
              <a:rPr lang="ru-RU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новий</a:t>
            </a:r>
            <a:r>
              <a:rPr lang="ru-RU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напрям</a:t>
            </a:r>
            <a:r>
              <a:rPr lang="ru-RU" dirty="0">
                <a:latin typeface="Calibri" pitchFamily="34" charset="0"/>
                <a:cs typeface="Calibri" pitchFamily="34" charset="0"/>
              </a:rPr>
              <a:t> в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мистецтві</a:t>
            </a:r>
            <a:r>
              <a:rPr lang="ru-RU" dirty="0">
                <a:latin typeface="Calibri" pitchFamily="34" charset="0"/>
                <a:cs typeface="Calibri" pitchFamily="34" charset="0"/>
              </a:rPr>
              <a:t>, та,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зокрема</a:t>
            </a:r>
            <a:r>
              <a:rPr lang="ru-RU" dirty="0">
                <a:latin typeface="Calibri" pitchFamily="34" charset="0"/>
                <a:cs typeface="Calibri" pitchFamily="34" charset="0"/>
              </a:rPr>
              <a:t>, в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архітектурі</a:t>
            </a:r>
            <a:r>
              <a:rPr lang="ru-RU" dirty="0">
                <a:latin typeface="Calibri" pitchFamily="34" charset="0"/>
                <a:cs typeface="Calibri" pitchFamily="34" charset="0"/>
              </a:rPr>
              <a:t> — модерн.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Архітектура</a:t>
            </a:r>
            <a:r>
              <a:rPr lang="ru-RU" dirty="0">
                <a:latin typeface="Calibri" pitchFamily="34" charset="0"/>
                <a:cs typeface="Calibri" pitchFamily="34" charset="0"/>
              </a:rPr>
              <a:t> модерну в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кожної</a:t>
            </a:r>
            <a:r>
              <a:rPr lang="ru-RU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країні</a:t>
            </a:r>
            <a:r>
              <a:rPr lang="ru-RU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набувала</a:t>
            </a:r>
            <a:r>
              <a:rPr lang="ru-RU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національних</a:t>
            </a:r>
            <a:r>
              <a:rPr lang="ru-RU" dirty="0">
                <a:latin typeface="Calibri" pitchFamily="34" charset="0"/>
                <a:cs typeface="Calibri" pitchFamily="34" charset="0"/>
              </a:rPr>
              <a:t> рис, і таким чином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з'являється</a:t>
            </a:r>
            <a:r>
              <a:rPr lang="ru-RU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архітектура</a:t>
            </a:r>
            <a:r>
              <a:rPr lang="ru-RU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Українського</a:t>
            </a:r>
            <a:r>
              <a:rPr lang="ru-RU" dirty="0">
                <a:latin typeface="Calibri" pitchFamily="34" charset="0"/>
                <a:cs typeface="Calibri" pitchFamily="34" charset="0"/>
              </a:rPr>
              <a:t> модерну. Як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відомо</a:t>
            </a:r>
            <a:r>
              <a:rPr lang="ru-RU" dirty="0">
                <a:latin typeface="Calibri" pitchFamily="34" charset="0"/>
                <a:cs typeface="Calibri" pitchFamily="34" charset="0"/>
              </a:rPr>
              <a:t>, на початку ХХ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століття</a:t>
            </a:r>
            <a:r>
              <a:rPr lang="ru-RU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частини</a:t>
            </a:r>
            <a:r>
              <a:rPr lang="ru-RU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території</a:t>
            </a:r>
            <a:r>
              <a:rPr lang="ru-RU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України</a:t>
            </a:r>
            <a:r>
              <a:rPr lang="ru-RU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знаходились</a:t>
            </a:r>
            <a:r>
              <a:rPr lang="ru-RU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під</a:t>
            </a:r>
            <a:r>
              <a:rPr lang="ru-RU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впливом</a:t>
            </a:r>
            <a:r>
              <a:rPr lang="ru-RU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Російської</a:t>
            </a:r>
            <a:r>
              <a:rPr lang="ru-RU" dirty="0">
                <a:latin typeface="Calibri" pitchFamily="34" charset="0"/>
                <a:cs typeface="Calibri" pitchFamily="34" charset="0"/>
              </a:rPr>
              <a:t> і Австро-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Угорської</a:t>
            </a:r>
            <a:r>
              <a:rPr lang="ru-RU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імперій</a:t>
            </a:r>
            <a:r>
              <a:rPr lang="ru-RU" dirty="0">
                <a:latin typeface="Calibri" pitchFamily="34" charset="0"/>
                <a:cs typeface="Calibri" pitchFamily="34" charset="0"/>
              </a:rPr>
              <a:t>, тому на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цих</a:t>
            </a:r>
            <a:r>
              <a:rPr lang="ru-RU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територіях</a:t>
            </a:r>
            <a:r>
              <a:rPr lang="ru-RU" dirty="0">
                <a:latin typeface="Calibri" pitchFamily="34" charset="0"/>
                <a:cs typeface="Calibri" pitchFamily="34" charset="0"/>
              </a:rPr>
              <a:t> модерн, і в тому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числі</a:t>
            </a:r>
            <a:r>
              <a:rPr lang="ru-RU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український</a:t>
            </a:r>
            <a:r>
              <a:rPr lang="ru-RU" dirty="0">
                <a:latin typeface="Calibri" pitchFamily="34" charset="0"/>
                <a:cs typeface="Calibri" pitchFamily="34" charset="0"/>
              </a:rPr>
              <a:t> модерн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мав</a:t>
            </a:r>
            <a:r>
              <a:rPr lang="ru-RU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характерні</a:t>
            </a:r>
            <a:r>
              <a:rPr lang="ru-RU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особливості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ru-RU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Найвідоміші</a:t>
            </a:r>
            <a:r>
              <a:rPr lang="ru-RU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споруди</a:t>
            </a:r>
            <a:r>
              <a:rPr lang="ru-RU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цього</a:t>
            </a:r>
            <a:r>
              <a:rPr lang="ru-RU" dirty="0">
                <a:latin typeface="Calibri" pitchFamily="34" charset="0"/>
                <a:cs typeface="Calibri" pitchFamily="34" charset="0"/>
              </a:rPr>
              <a:t> стилю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були</a:t>
            </a:r>
            <a:r>
              <a:rPr lang="ru-RU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побудовані</a:t>
            </a:r>
            <a:r>
              <a:rPr lang="ru-RU" dirty="0">
                <a:latin typeface="Calibri" pitchFamily="34" charset="0"/>
                <a:cs typeface="Calibri" pitchFamily="34" charset="0"/>
              </a:rPr>
              <a:t> в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Харкові</a:t>
            </a:r>
            <a:r>
              <a:rPr lang="ru-RU" dirty="0">
                <a:latin typeface="Calibri" pitchFamily="34" charset="0"/>
                <a:cs typeface="Calibri" pitchFamily="34" charset="0"/>
              </a:rPr>
              <a:t>,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Полтаві</a:t>
            </a:r>
            <a:r>
              <a:rPr lang="ru-RU" dirty="0">
                <a:latin typeface="Calibri" pitchFamily="34" charset="0"/>
                <a:cs typeface="Calibri" pitchFamily="34" charset="0"/>
              </a:rPr>
              <a:t>,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Києві</a:t>
            </a:r>
            <a:r>
              <a:rPr lang="ru-RU" dirty="0">
                <a:latin typeface="Calibri" pitchFamily="34" charset="0"/>
                <a:cs typeface="Calibri" pitchFamily="34" charset="0"/>
              </a:rPr>
              <a:t>, але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керівництво</a:t>
            </a:r>
            <a:r>
              <a:rPr lang="ru-RU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імперії</a:t>
            </a:r>
            <a:r>
              <a:rPr lang="ru-RU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протидіяло</a:t>
            </a:r>
            <a:r>
              <a:rPr lang="ru-RU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розвитку</a:t>
            </a:r>
            <a:r>
              <a:rPr lang="ru-RU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української</a:t>
            </a:r>
            <a:r>
              <a:rPr lang="ru-RU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культури</a:t>
            </a:r>
            <a:r>
              <a:rPr lang="ru-RU" dirty="0">
                <a:latin typeface="Calibri" pitchFamily="34" charset="0"/>
                <a:cs typeface="Calibri" pitchFamily="34" charset="0"/>
              </a:rPr>
              <a:t> і,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зокрема</a:t>
            </a:r>
            <a:r>
              <a:rPr lang="ru-RU" dirty="0">
                <a:latin typeface="Calibri" pitchFamily="34" charset="0"/>
                <a:cs typeface="Calibri" pitchFamily="34" charset="0"/>
              </a:rPr>
              <a:t>,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національної</a:t>
            </a:r>
            <a:r>
              <a:rPr lang="ru-RU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архітектури</a:t>
            </a:r>
            <a:r>
              <a:rPr lang="ru-RU" dirty="0">
                <a:latin typeface="Calibri" pitchFamily="34" charset="0"/>
                <a:cs typeface="Calibri" pitchFamily="34" charset="0"/>
              </a:rPr>
              <a:t>.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Це</a:t>
            </a:r>
            <a:r>
              <a:rPr lang="ru-RU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було</a:t>
            </a:r>
            <a:r>
              <a:rPr lang="ru-RU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однією</a:t>
            </a:r>
            <a:r>
              <a:rPr lang="ru-RU" dirty="0">
                <a:latin typeface="Calibri" pitchFamily="34" charset="0"/>
                <a:cs typeface="Calibri" pitchFamily="34" charset="0"/>
              </a:rPr>
              <a:t> з причин,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які</a:t>
            </a:r>
            <a:r>
              <a:rPr lang="ru-RU" dirty="0">
                <a:latin typeface="Calibri" pitchFamily="34" charset="0"/>
                <a:cs typeface="Calibri" pitchFamily="34" charset="0"/>
              </a:rPr>
              <a:t> не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сприяли</a:t>
            </a:r>
            <a:r>
              <a:rPr lang="ru-RU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розповсюдженню</a:t>
            </a:r>
            <a:r>
              <a:rPr lang="ru-RU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українського</a:t>
            </a:r>
            <a:r>
              <a:rPr lang="ru-RU" dirty="0">
                <a:latin typeface="Calibri" pitchFamily="34" charset="0"/>
                <a:cs typeface="Calibri" pitchFamily="34" charset="0"/>
              </a:rPr>
              <a:t> модерна.</a:t>
            </a:r>
          </a:p>
        </p:txBody>
      </p:sp>
    </p:spTree>
    <p:extLst>
      <p:ext uri="{BB962C8B-B14F-4D97-AF65-F5344CB8AC3E}">
        <p14:creationId xmlns:p14="http://schemas.microsoft.com/office/powerpoint/2010/main" val="319431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таня\Desktop\House_with_Chimaeras_R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92" y="466974"/>
            <a:ext cx="7586859" cy="550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728" y="6305523"/>
            <a:ext cx="80423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dirty="0" smtClean="0">
                <a:latin typeface="Calibri" pitchFamily="34" charset="0"/>
                <a:cs typeface="Calibri" pitchFamily="34" charset="0"/>
              </a:rPr>
              <a:t>Будинок з химерами (Київ, </a:t>
            </a:r>
            <a:r>
              <a:rPr lang="ru-RU" sz="2200" dirty="0" err="1" smtClean="0">
                <a:latin typeface="Calibri" pitchFamily="34" charset="0"/>
                <a:cs typeface="Calibri" pitchFamily="34" charset="0"/>
              </a:rPr>
              <a:t>архітектор</a:t>
            </a:r>
            <a:r>
              <a:rPr lang="ru-RU" sz="2200" dirty="0">
                <a:latin typeface="Calibri" pitchFamily="34" charset="0"/>
                <a:cs typeface="Calibri" pitchFamily="34" charset="0"/>
              </a:rPr>
              <a:t> — Владислав </a:t>
            </a:r>
            <a:r>
              <a:rPr lang="ru-RU" sz="2200" dirty="0" err="1" smtClean="0">
                <a:latin typeface="Calibri" pitchFamily="34" charset="0"/>
                <a:cs typeface="Calibri" pitchFamily="34" charset="0"/>
              </a:rPr>
              <a:t>Городецький</a:t>
            </a:r>
            <a:r>
              <a:rPr lang="ru-RU" sz="2200" dirty="0" smtClean="0">
                <a:latin typeface="Calibri" pitchFamily="34" charset="0"/>
                <a:cs typeface="Calibri" pitchFamily="34" charset="0"/>
              </a:rPr>
              <a:t>)</a:t>
            </a:r>
            <a:endParaRPr lang="ru-RU" sz="2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16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Стиль модер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7488832" cy="56253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8542" y="6093296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Calibri" pitchFamily="34" charset="0"/>
                <a:cs typeface="Calibri" pitchFamily="34" charset="0"/>
              </a:rPr>
              <a:t> "</a:t>
            </a:r>
            <a:r>
              <a:rPr lang="ru-RU" sz="2400" dirty="0" err="1">
                <a:latin typeface="Calibri" pitchFamily="34" charset="0"/>
                <a:cs typeface="Calibri" pitchFamily="34" charset="0"/>
              </a:rPr>
              <a:t>Маєток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err="1">
                <a:latin typeface="Calibri" pitchFamily="34" charset="0"/>
                <a:cs typeface="Calibri" pitchFamily="34" charset="0"/>
              </a:rPr>
              <a:t>вдови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, яка плаче"</a:t>
            </a:r>
          </a:p>
        </p:txBody>
      </p:sp>
    </p:spTree>
    <p:extLst>
      <p:ext uri="{BB962C8B-B14F-4D97-AF65-F5344CB8AC3E}">
        <p14:creationId xmlns:p14="http://schemas.microsoft.com/office/powerpoint/2010/main" val="105040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251520" y="548680"/>
            <a:ext cx="7560964" cy="57613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200" dirty="0" smtClean="0">
                <a:latin typeface="Calibri" pitchFamily="34" charset="0"/>
                <a:cs typeface="Calibri" pitchFamily="34" charset="0"/>
              </a:rPr>
              <a:t>Одночасно з модерністськими в архітектурі початку XX ст. використовувалися й мотиви класичного та інших стилів. У цей час було споруджено немало прекрасних будівель. У Києві це насамперед будинки Педагогічного музею (архітектор П. Альошин, 1909—1911), Державного банку (архітектор О. </a:t>
            </a:r>
            <a:r>
              <a:rPr lang="uk-UA" sz="3200" dirty="0" err="1" smtClean="0">
                <a:latin typeface="Calibri" pitchFamily="34" charset="0"/>
                <a:cs typeface="Calibri" pitchFamily="34" charset="0"/>
              </a:rPr>
              <a:t>Кобелєв</a:t>
            </a:r>
            <a:r>
              <a:rPr lang="uk-UA" sz="3200" dirty="0" smtClean="0">
                <a:latin typeface="Calibri" pitchFamily="34" charset="0"/>
                <a:cs typeface="Calibri" pitchFamily="34" charset="0"/>
              </a:rPr>
              <a:t>, 1902—1905), бібліотеки Київського університету (архітектор В. Осьмак, 1914—1915) та ін.</a:t>
            </a:r>
          </a:p>
          <a:p>
            <a:pPr marL="0" indent="0">
              <a:buNone/>
            </a:pPr>
            <a:r>
              <a:rPr lang="uk-UA" sz="2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uk-UA" sz="2000" dirty="0" smtClean="0">
                <a:latin typeface="Calibri" pitchFamily="34" charset="0"/>
                <a:cs typeface="Calibri" pitchFamily="34" charset="0"/>
              </a:rPr>
            </a:br>
            <a:endParaRPr lang="uk-UA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61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126</TotalTime>
  <Words>270</Words>
  <Application>Microsoft Office PowerPoint</Application>
  <PresentationFormat>Экран (4:3)</PresentationFormat>
  <Paragraphs>25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Архітектура початку XX ст.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Архітектура початку XX ст.</dc:title>
  <dc:creator>таня</dc:creator>
  <cp:lastModifiedBy>Таня</cp:lastModifiedBy>
  <cp:revision>14</cp:revision>
  <dcterms:created xsi:type="dcterms:W3CDTF">2013-03-29T11:18:24Z</dcterms:created>
  <dcterms:modified xsi:type="dcterms:W3CDTF">2014-06-03T06:58:29Z</dcterms:modified>
</cp:coreProperties>
</file>