
<file path=[Content_Types].xml><?xml version="1.0" encoding="utf-8"?>
<Types xmlns="http://schemas.openxmlformats.org/package/2006/content-types">
  <Default Extension="xml" ContentType="application/xml"/>
  <Default Extension="jpeg" ContentType="image/jpeg"/>
  <Default Extension="mp3" ContentType="audi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64" r:id="rId2"/>
    <p:sldId id="257" r:id="rId3"/>
    <p:sldId id="258" r:id="rId4"/>
    <p:sldId id="259" r:id="rId5"/>
    <p:sldId id="260" r:id="rId6"/>
    <p:sldId id="261" r:id="rId7"/>
    <p:sldId id="262" r:id="rId8"/>
    <p:sldId id="263"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1952" y="-1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Пятница, 6 Декабрь 13 г.</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Пятница, 6 Декабрь 13 г.</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Пятница, 6 Декабрь 13 г.</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Пятница, 6 Декабрь 13 г.</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Пятница, 6 Декабрь 13 г.</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Пятница, 6 Декабрь 13 г.</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Пятница, 6 Декабрь 13 г.</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Пятница, 6 Декабрь 13 г.</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Пятница, 6 Декабрь 13 г.</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Пятница, 6 Декабрь 13 г.</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Пятница, 6 Декабрь 13 г.</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Пятница, 6 Декабрь 13 г.</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4.jpe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media" Target="../media/media2.mp3"/><Relationship Id="rId4" Type="http://schemas.openxmlformats.org/officeDocument/2006/relationships/audio" Target="../media/media2.mp3"/><Relationship Id="rId5" Type="http://schemas.microsoft.com/office/2007/relationships/media" Target="../media/media3.mp3"/><Relationship Id="rId6" Type="http://schemas.openxmlformats.org/officeDocument/2006/relationships/audio" Target="../media/media3.mp3"/><Relationship Id="rId7" Type="http://schemas.microsoft.com/office/2007/relationships/media" Target="../media/media4.mp3"/><Relationship Id="rId8" Type="http://schemas.openxmlformats.org/officeDocument/2006/relationships/audio" Target="../media/media4.mp3"/><Relationship Id="rId9" Type="http://schemas.openxmlformats.org/officeDocument/2006/relationships/slideLayout" Target="../slideLayouts/slideLayout2.xml"/><Relationship Id="rId10" Type="http://schemas.openxmlformats.org/officeDocument/2006/relationships/image" Target="../media/image15.png"/><Relationship Id="rId11" Type="http://schemas.openxmlformats.org/officeDocument/2006/relationships/image" Target="../media/image16.png"/><Relationship Id="rId1" Type="http://schemas.microsoft.com/office/2007/relationships/media" Target="../media/media1.mp3"/><Relationship Id="rId2" Type="http://schemas.openxmlformats.org/officeDocument/2006/relationships/audio" Target="../media/media1.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1"/>
          <p:cNvSpPr txBox="1">
            <a:spLocks/>
          </p:cNvSpPr>
          <p:nvPr/>
        </p:nvSpPr>
        <p:spPr>
          <a:xfrm>
            <a:off x="295346" y="-693608"/>
            <a:ext cx="7543800" cy="215265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i="1" dirty="0" smtClean="0">
                <a:ln w="18415" cmpd="sng">
                  <a:solidFill>
                    <a:srgbClr val="FFFFFF"/>
                  </a:solidFill>
                  <a:prstDash val="solid"/>
                </a:ln>
                <a:solidFill>
                  <a:srgbClr val="FFFFFF"/>
                </a:solidFill>
                <a:effectLst>
                  <a:outerShdw blurRad="50800" dist="38100" dir="5400000" algn="t" rotWithShape="0">
                    <a:prstClr val="black">
                      <a:alpha val="40000"/>
                    </a:prstClr>
                  </a:outerShdw>
                </a:effectLst>
              </a:rPr>
              <a:t>Teddy Boys</a:t>
            </a:r>
            <a:r>
              <a:rPr lang="ru-RU" sz="4800" b="1" i="1" dirty="0" smtClean="0">
                <a:ln w="18415" cmpd="sng">
                  <a:solidFill>
                    <a:srgbClr val="FFFFFF"/>
                  </a:solidFill>
                  <a:prstDash val="solid"/>
                </a:ln>
                <a:solidFill>
                  <a:srgbClr val="FFFFFF"/>
                </a:solidFill>
                <a:effectLst>
                  <a:outerShdw blurRad="50800" dist="38100" dir="5400000" algn="t" rotWithShape="0">
                    <a:prstClr val="black">
                      <a:alpha val="40000"/>
                    </a:prstClr>
                  </a:outerShdw>
                </a:effectLst>
              </a:rPr>
              <a:t/>
            </a:r>
            <a:br>
              <a:rPr lang="ru-RU" sz="4800" b="1" i="1" dirty="0" smtClean="0">
                <a:ln w="18415" cmpd="sng">
                  <a:solidFill>
                    <a:srgbClr val="FFFFFF"/>
                  </a:solidFill>
                  <a:prstDash val="solid"/>
                </a:ln>
                <a:solidFill>
                  <a:srgbClr val="FFFFFF"/>
                </a:solidFill>
                <a:effectLst>
                  <a:outerShdw blurRad="50800" dist="38100" dir="5400000" algn="t" rotWithShape="0">
                    <a:prstClr val="black">
                      <a:alpha val="40000"/>
                    </a:prstClr>
                  </a:outerShdw>
                </a:effectLst>
              </a:rPr>
            </a:br>
            <a:r>
              <a:rPr lang="ru-RU" sz="2800" b="1" i="1" dirty="0" smtClean="0">
                <a:ln w="18415" cmpd="sng">
                  <a:solidFill>
                    <a:srgbClr val="FFFFFF"/>
                  </a:solidFill>
                  <a:prstDash val="solid"/>
                </a:ln>
                <a:solidFill>
                  <a:srgbClr val="FFFFFF"/>
                </a:solidFill>
                <a:effectLst>
                  <a:outerShdw blurRad="50800" dist="38100" dir="5400000" algn="t" rotWithShape="0">
                    <a:prstClr val="black">
                      <a:alpha val="40000"/>
                    </a:prstClr>
                  </a:outerShdw>
                </a:effectLst>
              </a:rPr>
              <a:t>Модная субкультура Великобритании</a:t>
            </a:r>
            <a:endParaRPr lang="ru-RU" sz="2800" b="1" i="1" dirty="0">
              <a:ln w="18415" cmpd="sng">
                <a:solidFill>
                  <a:srgbClr val="FFFFFF"/>
                </a:solidFill>
                <a:prstDash val="solid"/>
              </a:ln>
              <a:solidFill>
                <a:srgbClr val="FFFFFF"/>
              </a:solidFill>
              <a:effectLst>
                <a:outerShdw blurRad="50800" dist="38100" dir="5400000" algn="t" rotWithShape="0">
                  <a:prstClr val="black">
                    <a:alpha val="40000"/>
                  </a:prstClr>
                </a:outerShdw>
              </a:effectLst>
            </a:endParaRPr>
          </a:p>
        </p:txBody>
      </p:sp>
      <p:sp>
        <p:nvSpPr>
          <p:cNvPr id="5" name="Подзаголовок 2"/>
          <p:cNvSpPr txBox="1">
            <a:spLocks/>
          </p:cNvSpPr>
          <p:nvPr/>
        </p:nvSpPr>
        <p:spPr>
          <a:xfrm>
            <a:off x="326898" y="1301582"/>
            <a:ext cx="6172200" cy="836162"/>
          </a:xfrm>
          <a:prstGeom prst="rect">
            <a:avLst/>
          </a:prstGeom>
        </p:spPr>
        <p:txBody>
          <a:bodyPr vert="horz" lIns="91440" tIns="45720" rIns="91440" bIns="45720" rtlCol="0" anchor="ctr">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8288" indent="0">
              <a:buNone/>
            </a:pPr>
            <a:r>
              <a:rPr lang="ru-RU" sz="1600" b="1" dirty="0" smtClean="0"/>
              <a:t>Презентацию подготовила ученица 11-Ф класса</a:t>
            </a:r>
          </a:p>
          <a:p>
            <a:pPr marL="18288" indent="0">
              <a:buNone/>
            </a:pPr>
            <a:r>
              <a:rPr lang="ru-RU" sz="2000" b="1" dirty="0" smtClean="0"/>
              <a:t>Стебко Мария</a:t>
            </a:r>
            <a:endParaRPr lang="ru-RU" sz="2000" b="1" dirty="0"/>
          </a:p>
        </p:txBody>
      </p:sp>
      <p:pic>
        <p:nvPicPr>
          <p:cNvPr id="6" name="Изображение 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400" y1="9554" x2="6400" y2="9554"/>
                        <a14:foregroundMark x1="12000" y1="9554" x2="12000" y2="9554"/>
                        <a14:foregroundMark x1="12000" y1="9554" x2="13600" y2="28025"/>
                        <a14:foregroundMark x1="11000" y1="31529" x2="11000" y2="31529"/>
                        <a14:foregroundMark x1="12200" y1="33439" x2="12200" y2="37898"/>
                        <a14:foregroundMark x1="14000" y1="33758" x2="15600" y2="29618"/>
                        <a14:foregroundMark x1="14800" y1="28662" x2="14800" y2="21656"/>
                        <a14:foregroundMark x1="15400" y1="9554" x2="18200" y2="14331"/>
                        <a14:foregroundMark x1="2400" y1="27707" x2="3200" y2="48089"/>
                      </a14:backgroundRemoval>
                    </a14:imgEffect>
                  </a14:imgLayer>
                </a14:imgProps>
              </a:ext>
            </a:extLst>
          </a:blip>
          <a:stretch>
            <a:fillRect/>
          </a:stretch>
        </p:blipFill>
        <p:spPr>
          <a:xfrm>
            <a:off x="295346" y="2037143"/>
            <a:ext cx="8414575" cy="5284352"/>
          </a:xfrm>
          <a:prstGeom prst="rect">
            <a:avLst/>
          </a:prstGeom>
        </p:spPr>
      </p:pic>
    </p:spTree>
    <p:extLst>
      <p:ext uri="{BB962C8B-B14F-4D97-AF65-F5344CB8AC3E}">
        <p14:creationId xmlns:p14="http://schemas.microsoft.com/office/powerpoint/2010/main" val="2173170917"/>
      </p:ext>
    </p:extLst>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1272" y="-93842"/>
            <a:ext cx="5687046" cy="3539343"/>
          </a:xfrm>
        </p:spPr>
        <p:txBody>
          <a:bodyPr>
            <a:normAutofit fontScale="77500" lnSpcReduction="20000"/>
          </a:bodyPr>
          <a:lstStyle/>
          <a:p>
            <a:r>
              <a:rPr lang="ru-RU" dirty="0"/>
              <a:t>50-е годы XX века – очень противоречивое время для послевоенной Великобритании. С одной стороны, нужно было вести очень экономный образ жизни, поэтому родители воспитывали своих детей в строгости. С другой, - в послевоенные годы росла популярность рок-н-ролла, стиляг, телевидения и новой моды, которая шла в разрез с консервативным воспитанием. И это неудивительно, ведь молодежь росла под «звуки бомб», в разрухе и нищете, поэтому можно понять стремление приукрасить свою жизнь, танцевать и тратить заработанные деньги. В том числе молодежь хотела ярко одеваться, а не носить надоевшую и серую школьную и </a:t>
            </a:r>
            <a:r>
              <a:rPr lang="ru-RU" dirty="0" err="1"/>
              <a:t>колледжскую</a:t>
            </a:r>
            <a:r>
              <a:rPr lang="ru-RU" dirty="0"/>
              <a:t> форму, и быть не похожими на своих родителей.</a:t>
            </a:r>
          </a:p>
        </p:txBody>
      </p:sp>
      <p:pic>
        <p:nvPicPr>
          <p:cNvPr id="5" name="Изображение 4"/>
          <p:cNvPicPr>
            <a:picLocks noChangeAspect="1"/>
          </p:cNvPicPr>
          <p:nvPr/>
        </p:nvPicPr>
        <p:blipFill>
          <a:blip r:embed="rId2">
            <a:extLst>
              <a:ext uri="{BEBA8EAE-BF5A-486C-A8C5-ECC9F3942E4B}">
                <a14:imgProps xmlns:a14="http://schemas.microsoft.com/office/drawing/2010/main">
                  <a14:imgLayer r:embed="rId3">
                    <a14:imgEffect>
                      <a14:backgroundRemoval t="0" b="99620" l="0" r="100000">
                        <a14:foregroundMark x1="33800" y1="39924" x2="33800" y2="39924"/>
                        <a14:foregroundMark x1="89800" y1="79848" x2="89800" y2="79848"/>
                        <a14:foregroundMark x1="59800" y1="87452" x2="59800" y2="87452"/>
                        <a14:backgroundMark x1="98000" y1="75665" x2="98000" y2="75665"/>
                        <a14:backgroundMark x1="98000" y1="75665" x2="99200" y2="95437"/>
                      </a14:backgroundRemoval>
                    </a14:imgEffect>
                  </a14:imgLayer>
                </a14:imgProps>
              </a:ext>
            </a:extLst>
          </a:blip>
          <a:stretch>
            <a:fillRect/>
          </a:stretch>
        </p:blipFill>
        <p:spPr>
          <a:xfrm>
            <a:off x="86467" y="3055685"/>
            <a:ext cx="8425719" cy="4431928"/>
          </a:xfrm>
          <a:prstGeom prst="rect">
            <a:avLst/>
          </a:prstGeom>
        </p:spPr>
      </p:pic>
      <p:pic>
        <p:nvPicPr>
          <p:cNvPr id="4" name="Изображение 3"/>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22930" r="-9053"/>
          <a:stretch/>
        </p:blipFill>
        <p:spPr>
          <a:xfrm rot="333801">
            <a:off x="5140218" y="-40912"/>
            <a:ext cx="4014312" cy="3588965"/>
          </a:xfrm>
          <a:prstGeom prst="rect">
            <a:avLst/>
          </a:prstGeom>
        </p:spPr>
      </p:pic>
    </p:spTree>
    <p:extLst>
      <p:ext uri="{BB962C8B-B14F-4D97-AF65-F5344CB8AC3E}">
        <p14:creationId xmlns:p14="http://schemas.microsoft.com/office/powerpoint/2010/main" val="3144432415"/>
      </p:ext>
    </p:extLst>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703" y="-30965"/>
            <a:ext cx="5386186" cy="3451320"/>
          </a:xfrm>
        </p:spPr>
        <p:txBody>
          <a:bodyPr>
            <a:normAutofit fontScale="77500" lnSpcReduction="20000"/>
          </a:bodyPr>
          <a:lstStyle/>
          <a:p>
            <a:r>
              <a:rPr lang="ru-RU" dirty="0"/>
              <a:t>Именно в середине 50-х в Англии зарождается первый молодежный культ - </a:t>
            </a:r>
            <a:r>
              <a:rPr lang="ru-RU" b="1" dirty="0" err="1"/>
              <a:t>Teddy</a:t>
            </a:r>
            <a:r>
              <a:rPr lang="ru-RU" b="1" dirty="0"/>
              <a:t> </a:t>
            </a:r>
            <a:r>
              <a:rPr lang="ru-RU" b="1" dirty="0" err="1"/>
              <a:t>Boys</a:t>
            </a:r>
            <a:r>
              <a:rPr lang="ru-RU" dirty="0"/>
              <a:t>.</a:t>
            </a:r>
          </a:p>
          <a:p>
            <a:r>
              <a:rPr lang="ru-RU" dirty="0"/>
              <a:t>Субкультура Тедди-боев зародилась в 1953 году в Лондоне, и быстро распространилась на всю Великобританию. Изначально таких ребят называли «</a:t>
            </a:r>
            <a:r>
              <a:rPr lang="ru-RU" dirty="0" err="1"/>
              <a:t>Cosh</a:t>
            </a:r>
            <a:r>
              <a:rPr lang="ru-RU" dirty="0"/>
              <a:t> </a:t>
            </a:r>
            <a:r>
              <a:rPr lang="ru-RU" dirty="0" err="1"/>
              <a:t>Boys</a:t>
            </a:r>
            <a:r>
              <a:rPr lang="ru-RU" dirty="0"/>
              <a:t>», но газета </a:t>
            </a:r>
            <a:r>
              <a:rPr lang="ru-RU" dirty="0" err="1"/>
              <a:t>Daily</a:t>
            </a:r>
            <a:r>
              <a:rPr lang="ru-RU" dirty="0"/>
              <a:t> </a:t>
            </a:r>
            <a:r>
              <a:rPr lang="ru-RU" dirty="0" err="1"/>
              <a:t>Express</a:t>
            </a:r>
            <a:r>
              <a:rPr lang="ru-RU" dirty="0"/>
              <a:t> в своей статье назвала их </a:t>
            </a:r>
            <a:r>
              <a:rPr lang="ru-RU" dirty="0" err="1"/>
              <a:t>Teddy</a:t>
            </a:r>
            <a:r>
              <a:rPr lang="ru-RU" dirty="0"/>
              <a:t>, сократив так имя короля Великобритании Эдуарда VII, т.к. Тедди-бои одевались по моде </a:t>
            </a:r>
            <a:r>
              <a:rPr lang="ru-RU" dirty="0" err="1"/>
              <a:t>эдуардианской</a:t>
            </a:r>
            <a:r>
              <a:rPr lang="ru-RU" dirty="0"/>
              <a:t> эпохи: суженые брюки или брюки-дудочки, длинные жакеты, приталенные пальто, сюртуки с двойным воротником, </a:t>
            </a:r>
            <a:r>
              <a:rPr lang="ru-RU" dirty="0" smtClean="0"/>
              <a:t>галстуки. </a:t>
            </a:r>
            <a:r>
              <a:rPr lang="ru-RU" dirty="0"/>
              <a:t>Так они пытались походить на денди и на «золотую молодежь» - детей чиновников и богачей.</a:t>
            </a:r>
          </a:p>
        </p:txBody>
      </p:sp>
      <p:pic>
        <p:nvPicPr>
          <p:cNvPr id="4" name="Изображение 3"/>
          <p:cNvPicPr>
            <a:picLocks noChangeAspect="1"/>
          </p:cNvPicPr>
          <p:nvPr/>
        </p:nvPicPr>
        <p:blipFill>
          <a:blip r:embed="rId2"/>
          <a:stretch>
            <a:fillRect/>
          </a:stretch>
        </p:blipFill>
        <p:spPr>
          <a:xfrm>
            <a:off x="5389889" y="0"/>
            <a:ext cx="3754111" cy="6858000"/>
          </a:xfrm>
          <a:prstGeom prst="rect">
            <a:avLst/>
          </a:prstGeom>
        </p:spPr>
      </p:pic>
      <p:pic>
        <p:nvPicPr>
          <p:cNvPr id="5" name="Изображение 4"/>
          <p:cNvPicPr>
            <a:picLocks noChangeAspect="1"/>
          </p:cNvPicPr>
          <p:nvPr/>
        </p:nvPicPr>
        <p:blipFill>
          <a:blip r:embed="rId3"/>
          <a:stretch>
            <a:fillRect/>
          </a:stretch>
        </p:blipFill>
        <p:spPr>
          <a:xfrm rot="21274987">
            <a:off x="204616" y="3777774"/>
            <a:ext cx="5296852" cy="2584864"/>
          </a:xfrm>
          <a:prstGeom prst="rect">
            <a:avLst/>
          </a:prstGeom>
        </p:spPr>
      </p:pic>
    </p:spTree>
    <p:extLst>
      <p:ext uri="{BB962C8B-B14F-4D97-AF65-F5344CB8AC3E}">
        <p14:creationId xmlns:p14="http://schemas.microsoft.com/office/powerpoint/2010/main" val="515484659"/>
      </p:ext>
    </p:extLst>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5168257"/>
            <a:ext cx="9144000" cy="1689743"/>
          </a:xfrm>
        </p:spPr>
        <p:txBody>
          <a:bodyPr>
            <a:normAutofit fontScale="77500" lnSpcReduction="20000"/>
          </a:bodyPr>
          <a:lstStyle/>
          <a:p>
            <a:r>
              <a:rPr lang="ru-RU" dirty="0"/>
              <a:t>Тедди были в основном выходцами из рабочего класса, которые к середине 50-х работали, следовательно, были независимы от родителей, поэтому могли уже сами выбирать и покупать себе одежду и пластинки. Тедди-бои – первая молодежная культура в Англии, которая дифференцирует себя, имея свой </a:t>
            </a:r>
            <a:r>
              <a:rPr lang="ru-RU" dirty="0" err="1"/>
              <a:t>дресс</a:t>
            </a:r>
            <a:r>
              <a:rPr lang="ru-RU" dirty="0"/>
              <a:t>-код и определенные увлечения, в следствии подстраивает и рынок под себя. Именно с появлением Тедди появляются первые молодежные магазины одежды и молодежные телепередачи. Для Тедди-боев внешний вид и одежда имеет самое важное значение - это то, благодаря чему они выделяются из толпы.</a:t>
            </a:r>
          </a:p>
        </p:txBody>
      </p:sp>
      <p:pic>
        <p:nvPicPr>
          <p:cNvPr id="4" name="Изображение 3"/>
          <p:cNvPicPr>
            <a:picLocks noChangeAspect="1"/>
          </p:cNvPicPr>
          <p:nvPr/>
        </p:nvPicPr>
        <p:blipFill rotWithShape="1">
          <a:blip r:embed="rId2"/>
          <a:srcRect t="25023" b="7557"/>
          <a:stretch/>
        </p:blipFill>
        <p:spPr>
          <a:xfrm>
            <a:off x="0" y="0"/>
            <a:ext cx="9144000" cy="5092279"/>
          </a:xfrm>
          <a:prstGeom prst="rect">
            <a:avLst/>
          </a:prstGeom>
        </p:spPr>
      </p:pic>
    </p:spTree>
    <p:extLst>
      <p:ext uri="{BB962C8B-B14F-4D97-AF65-F5344CB8AC3E}">
        <p14:creationId xmlns:p14="http://schemas.microsoft.com/office/powerpoint/2010/main" val="2646068039"/>
      </p:ext>
    </p:extLst>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57060"/>
            <a:ext cx="9144000" cy="1527370"/>
          </a:xfrm>
        </p:spPr>
        <p:txBody>
          <a:bodyPr>
            <a:normAutofit fontScale="77500" lnSpcReduction="20000"/>
          </a:bodyPr>
          <a:lstStyle/>
          <a:p>
            <a:r>
              <a:rPr lang="ru-RU" dirty="0"/>
              <a:t>Тедди отличались довольно хулиганским поведением, что шокировало старшее консервативное поколение, а газеты обычно еще больше «раздували» шумиху вокруг них, преувеличивали и подливали масло в огонь. Например, в 1956 году во время показа фильма «Школьные джунгли» Тедди устроили бунт в кинотеатре - подскакивали с мест, танцевали в проходах и ломали кресла. Затем были столкновения между различными бандами Тедди-боев, они постоянно дрались между собой, с бандами из разных городов, да и вообще со всеми подряд.</a:t>
            </a:r>
          </a:p>
          <a:p>
            <a:endParaRPr lang="ru-RU" dirty="0"/>
          </a:p>
        </p:txBody>
      </p:sp>
      <p:pic>
        <p:nvPicPr>
          <p:cNvPr id="4" name="Изображение 3"/>
          <p:cNvPicPr>
            <a:picLocks noChangeAspect="1"/>
          </p:cNvPicPr>
          <p:nvPr/>
        </p:nvPicPr>
        <p:blipFill rotWithShape="1">
          <a:blip r:embed="rId2"/>
          <a:srcRect t="14219" b="6789"/>
          <a:stretch/>
        </p:blipFill>
        <p:spPr>
          <a:xfrm>
            <a:off x="0" y="1446015"/>
            <a:ext cx="9144000" cy="7060586"/>
          </a:xfrm>
          <a:prstGeom prst="rect">
            <a:avLst/>
          </a:prstGeom>
        </p:spPr>
      </p:pic>
    </p:spTree>
    <p:extLst>
      <p:ext uri="{BB962C8B-B14F-4D97-AF65-F5344CB8AC3E}">
        <p14:creationId xmlns:p14="http://schemas.microsoft.com/office/powerpoint/2010/main" val="2163630913"/>
      </p:ext>
    </p:extLst>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627108" y="-54322"/>
            <a:ext cx="6516892" cy="2607011"/>
          </a:xfrm>
        </p:spPr>
        <p:txBody>
          <a:bodyPr>
            <a:normAutofit fontScale="70000" lnSpcReduction="20000"/>
          </a:bodyPr>
          <a:lstStyle/>
          <a:p>
            <a:pPr algn="r"/>
            <a:r>
              <a:rPr lang="ru-RU" dirty="0" err="1"/>
              <a:t>Дресс</a:t>
            </a:r>
            <a:r>
              <a:rPr lang="ru-RU" dirty="0"/>
              <a:t>-код Тедди-боев включал жакеты из драпа, обычно темных оттенков (часто серые и синие), иногда с бархатными воротничками, брюки-дудочки с завышенной талией, позволяющие демонстрировать носки. Так же они носили белые рубашки со свободным воротником </a:t>
            </a:r>
            <a:r>
              <a:rPr lang="ru-RU" dirty="0" err="1"/>
              <a:t>Mr</a:t>
            </a:r>
            <a:r>
              <a:rPr lang="ru-RU" dirty="0"/>
              <a:t>. </a:t>
            </a:r>
            <a:r>
              <a:rPr lang="ru-RU" dirty="0" err="1"/>
              <a:t>B</a:t>
            </a:r>
            <a:r>
              <a:rPr lang="ru-RU" dirty="0"/>
              <a:t>, названные в честь джазового музыканта Билли </a:t>
            </a:r>
            <a:r>
              <a:rPr lang="ru-RU" dirty="0" err="1"/>
              <a:t>Экстайна</a:t>
            </a:r>
            <a:r>
              <a:rPr lang="ru-RU" dirty="0"/>
              <a:t>; галстуки типа «</a:t>
            </a:r>
            <a:r>
              <a:rPr lang="ru-RU" dirty="0" err="1"/>
              <a:t>Slim</a:t>
            </a:r>
            <a:r>
              <a:rPr lang="ru-RU" dirty="0"/>
              <a:t> </a:t>
            </a:r>
            <a:r>
              <a:rPr lang="ru-RU" dirty="0" err="1"/>
              <a:t>Jim</a:t>
            </a:r>
            <a:r>
              <a:rPr lang="ru-RU" dirty="0"/>
              <a:t>» (галстук-шнурок) или «</a:t>
            </a:r>
            <a:r>
              <a:rPr lang="ru-RU" dirty="0" err="1"/>
              <a:t>Maverick</a:t>
            </a:r>
            <a:r>
              <a:rPr lang="ru-RU" dirty="0"/>
              <a:t>» (узкий галстук), жилетку из парчи. Одежда в основном шилась на заказ, и на неё тратилась почти вся зарплата, часто приходилось платить в рассрочку. Из обуви они предпочитали </a:t>
            </a:r>
            <a:r>
              <a:rPr lang="ru-RU" dirty="0" err="1"/>
              <a:t>оксфорды</a:t>
            </a:r>
            <a:r>
              <a:rPr lang="ru-RU" dirty="0"/>
              <a:t> или </a:t>
            </a:r>
            <a:r>
              <a:rPr lang="ru-RU" dirty="0" err="1"/>
              <a:t>криперсы</a:t>
            </a:r>
            <a:r>
              <a:rPr lang="ru-RU" dirty="0"/>
              <a:t>, которые всегда были наполированы до блеска. Именно Тедди первыми ввели моду на </a:t>
            </a:r>
            <a:r>
              <a:rPr lang="ru-RU" dirty="0" err="1"/>
              <a:t>криперсы</a:t>
            </a:r>
            <a:r>
              <a:rPr lang="ru-RU" dirty="0"/>
              <a:t> (</a:t>
            </a:r>
            <a:r>
              <a:rPr lang="ru-RU" dirty="0" err="1"/>
              <a:t>creepers</a:t>
            </a:r>
            <a:r>
              <a:rPr lang="ru-RU" dirty="0"/>
              <a:t>) – обувь на высокой подошве, которую носили Британские военные.</a:t>
            </a:r>
          </a:p>
        </p:txBody>
      </p:sp>
      <p:pic>
        <p:nvPicPr>
          <p:cNvPr id="5" name="Изображение 4"/>
          <p:cNvPicPr>
            <a:picLocks noChangeAspect="1"/>
          </p:cNvPicPr>
          <p:nvPr/>
        </p:nvPicPr>
        <p:blipFill rotWithShape="1">
          <a:blip r:embed="rId2"/>
          <a:srcRect l="24439" r="17887"/>
          <a:stretch/>
        </p:blipFill>
        <p:spPr>
          <a:xfrm flipH="1">
            <a:off x="0" y="21129"/>
            <a:ext cx="2627108" cy="6811279"/>
          </a:xfrm>
          <a:prstGeom prst="rect">
            <a:avLst/>
          </a:prstGeom>
        </p:spPr>
      </p:pic>
      <p:pic>
        <p:nvPicPr>
          <p:cNvPr id="4" name="Изображение 3"/>
          <p:cNvPicPr>
            <a:picLocks noChangeAspect="1"/>
          </p:cNvPicPr>
          <p:nvPr/>
        </p:nvPicPr>
        <p:blipFill rotWithShape="1">
          <a:blip r:embed="rId3"/>
          <a:srcRect b="17890"/>
          <a:stretch/>
        </p:blipFill>
        <p:spPr>
          <a:xfrm rot="21340956">
            <a:off x="2367244" y="2808448"/>
            <a:ext cx="6896104" cy="3782445"/>
          </a:xfrm>
          <a:prstGeom prst="rect">
            <a:avLst/>
          </a:prstGeom>
        </p:spPr>
      </p:pic>
    </p:spTree>
    <p:extLst>
      <p:ext uri="{BB962C8B-B14F-4D97-AF65-F5344CB8AC3E}">
        <p14:creationId xmlns:p14="http://schemas.microsoft.com/office/powerpoint/2010/main" val="3306682696"/>
      </p:ext>
    </p:extLst>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2865" y="19336"/>
            <a:ext cx="6096000" cy="2256709"/>
          </a:xfrm>
        </p:spPr>
        <p:txBody>
          <a:bodyPr>
            <a:noAutofit/>
          </a:bodyPr>
          <a:lstStyle/>
          <a:p>
            <a:r>
              <a:rPr lang="ru-RU" sz="1600" dirty="0"/>
              <a:t>Особое внимание уделялось, в том числе, и прическе, на которую тратилось очень много времени. Самой популярной прической была "</a:t>
            </a:r>
            <a:r>
              <a:rPr lang="ru-RU" sz="1600" dirty="0" err="1"/>
              <a:t>Дактейл</a:t>
            </a:r>
            <a:r>
              <a:rPr lang="ru-RU" sz="1600" dirty="0"/>
              <a:t>" – противоположность аккуратной и короткой </a:t>
            </a:r>
            <a:r>
              <a:rPr lang="ru-RU" sz="1600" dirty="0" err="1"/>
              <a:t>колледжской</a:t>
            </a:r>
            <a:r>
              <a:rPr lang="ru-RU" sz="1600" dirty="0"/>
              <a:t> прическе. На эту прическу тратилось очень много воска или бриолина, волосы зачесывались по бокам, образуя утиный хвост. Челка могла свисать на глаза, либо зачесывалась назад. Впрочем, именно такую прическу делал себе Элвис Пресли и другие идолы того времени.</a:t>
            </a:r>
          </a:p>
        </p:txBody>
      </p:sp>
      <p:pic>
        <p:nvPicPr>
          <p:cNvPr id="4" name="Изображение 3"/>
          <p:cNvPicPr>
            <a:picLocks noChangeAspect="1"/>
          </p:cNvPicPr>
          <p:nvPr/>
        </p:nvPicPr>
        <p:blipFill rotWithShape="1">
          <a:blip r:embed="rId2"/>
          <a:srcRect r="49134"/>
          <a:stretch/>
        </p:blipFill>
        <p:spPr>
          <a:xfrm>
            <a:off x="1357" y="2276046"/>
            <a:ext cx="3499503" cy="4581954"/>
          </a:xfrm>
          <a:prstGeom prst="rect">
            <a:avLst/>
          </a:prstGeom>
        </p:spPr>
      </p:pic>
      <p:pic>
        <p:nvPicPr>
          <p:cNvPr id="6" name="Изображение 5"/>
          <p:cNvPicPr>
            <a:picLocks noChangeAspect="1"/>
          </p:cNvPicPr>
          <p:nvPr/>
        </p:nvPicPr>
        <p:blipFill rotWithShape="1">
          <a:blip r:embed="rId3"/>
          <a:srcRect l="49282" t="9152" r="3196" b="11422"/>
          <a:stretch/>
        </p:blipFill>
        <p:spPr>
          <a:xfrm>
            <a:off x="5934642" y="19336"/>
            <a:ext cx="2489531" cy="2313455"/>
          </a:xfrm>
          <a:prstGeom prst="rect">
            <a:avLst/>
          </a:prstGeom>
        </p:spPr>
      </p:pic>
      <p:pic>
        <p:nvPicPr>
          <p:cNvPr id="8" name="Изображение 7"/>
          <p:cNvPicPr>
            <a:picLocks noChangeAspect="1"/>
          </p:cNvPicPr>
          <p:nvPr/>
        </p:nvPicPr>
        <p:blipFill>
          <a:blip r:embed="rId4"/>
          <a:stretch>
            <a:fillRect/>
          </a:stretch>
        </p:blipFill>
        <p:spPr>
          <a:xfrm>
            <a:off x="3746128" y="2485532"/>
            <a:ext cx="4200255" cy="4158253"/>
          </a:xfrm>
          <a:prstGeom prst="rect">
            <a:avLst/>
          </a:prstGeom>
        </p:spPr>
      </p:pic>
      <p:pic>
        <p:nvPicPr>
          <p:cNvPr id="5" name="Изображение 4"/>
          <p:cNvPicPr>
            <a:picLocks noChangeAspect="1"/>
          </p:cNvPicPr>
          <p:nvPr/>
        </p:nvPicPr>
        <p:blipFill rotWithShape="1">
          <a:blip r:embed="rId5">
            <a:extLst>
              <a:ext uri="{BEBA8EAE-BF5A-486C-A8C5-ECC9F3942E4B}">
                <a14:imgProps xmlns:a14="http://schemas.microsoft.com/office/drawing/2010/main">
                  <a14:imgLayer r:embed="rId6">
                    <a14:imgEffect>
                      <a14:backgroundRemoval t="9353" b="89568" l="0" r="45600">
                        <a14:foregroundMark x1="34400" y1="49640" x2="34400" y2="49640"/>
                      </a14:backgroundRemoval>
                    </a14:imgEffect>
                  </a14:imgLayer>
                </a14:imgProps>
              </a:ext>
            </a:extLst>
          </a:blip>
          <a:srcRect r="53490"/>
          <a:stretch/>
        </p:blipFill>
        <p:spPr>
          <a:xfrm>
            <a:off x="6362136" y="1361902"/>
            <a:ext cx="3294229" cy="3938047"/>
          </a:xfrm>
          <a:prstGeom prst="rect">
            <a:avLst/>
          </a:prstGeom>
        </p:spPr>
      </p:pic>
    </p:spTree>
    <p:extLst>
      <p:ext uri="{BB962C8B-B14F-4D97-AF65-F5344CB8AC3E}">
        <p14:creationId xmlns:p14="http://schemas.microsoft.com/office/powerpoint/2010/main" val="776554572"/>
      </p:ext>
    </p:extLst>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01168" y="5357502"/>
            <a:ext cx="8742385" cy="1613176"/>
          </a:xfrm>
        </p:spPr>
        <p:txBody>
          <a:bodyPr>
            <a:normAutofit/>
          </a:bodyPr>
          <a:lstStyle/>
          <a:p>
            <a:pPr marL="18288" indent="0" algn="ctr">
              <a:buNone/>
            </a:pPr>
            <a:r>
              <a:rPr lang="ru-RU" sz="1800" dirty="0"/>
              <a:t>Из музыки первоначально предпочтения отдавались американскому </a:t>
            </a:r>
            <a:r>
              <a:rPr lang="ru-RU" sz="1800" dirty="0" smtClean="0"/>
              <a:t>блюзу, кантри и свингу. Тедди бои </a:t>
            </a:r>
            <a:r>
              <a:rPr lang="ru-RU" sz="1800" dirty="0"/>
              <a:t>были безоговорочными поклонниками американского рок-н-ролла, который поразил Великобританию, а также британские группы, играющие в том </a:t>
            </a:r>
            <a:r>
              <a:rPr lang="ru-RU" sz="1800" dirty="0" smtClean="0"/>
              <a:t>же стиле. </a:t>
            </a:r>
            <a:endParaRPr lang="ru-RU" sz="1800" dirty="0"/>
          </a:p>
        </p:txBody>
      </p:sp>
      <p:pic>
        <p:nvPicPr>
          <p:cNvPr id="5" name="Марти Роббинс - Big Ir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flipH="1" flipV="1">
            <a:off x="8249920" y="0"/>
            <a:ext cx="894080" cy="894080"/>
          </a:xfrm>
          <a:prstGeom prst="rect">
            <a:avLst/>
          </a:prstGeom>
        </p:spPr>
      </p:pic>
      <p:pic>
        <p:nvPicPr>
          <p:cNvPr id="6" name="Элвис Пресли - Oh, Baby.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flipV="1">
            <a:off x="0" y="0"/>
            <a:ext cx="812800" cy="812800"/>
          </a:xfrm>
          <a:prstGeom prst="rect">
            <a:avLst/>
          </a:prstGeom>
        </p:spPr>
      </p:pic>
      <p:pic>
        <p:nvPicPr>
          <p:cNvPr id="7" name="Hank C Burnette - Spinning Rock Boogi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flipH="1">
            <a:off x="8331200" y="4785827"/>
            <a:ext cx="812800" cy="812800"/>
          </a:xfrm>
          <a:prstGeom prst="rect">
            <a:avLst/>
          </a:prstGeom>
        </p:spPr>
      </p:pic>
      <p:pic>
        <p:nvPicPr>
          <p:cNvPr id="8" name="Изображение 7"/>
          <p:cNvPicPr>
            <a:picLocks noChangeAspect="1"/>
          </p:cNvPicPr>
          <p:nvPr/>
        </p:nvPicPr>
        <p:blipFill>
          <a:blip r:embed="rId11"/>
          <a:stretch>
            <a:fillRect/>
          </a:stretch>
        </p:blipFill>
        <p:spPr>
          <a:xfrm>
            <a:off x="1021806" y="103974"/>
            <a:ext cx="7103537" cy="5327652"/>
          </a:xfrm>
          <a:prstGeom prst="rect">
            <a:avLst/>
          </a:prstGeom>
        </p:spPr>
      </p:pic>
      <p:pic>
        <p:nvPicPr>
          <p:cNvPr id="9" name="Билл Хэйли - Rock around the clock.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0" y="4785827"/>
            <a:ext cx="812800" cy="812800"/>
          </a:xfrm>
          <a:prstGeom prst="rect">
            <a:avLst/>
          </a:prstGeom>
        </p:spPr>
      </p:pic>
    </p:spTree>
    <p:extLst>
      <p:ext uri="{BB962C8B-B14F-4D97-AF65-F5344CB8AC3E}">
        <p14:creationId xmlns:p14="http://schemas.microsoft.com/office/powerpoint/2010/main" val="559688665"/>
      </p:ext>
    </p:extLst>
  </p:cSld>
  <p:clrMapOvr>
    <a:masterClrMapping/>
  </p:clrMapOvr>
  <mc:AlternateContent xmlns:mc="http://schemas.openxmlformats.org/markup-compatibility/2006">
    <mc:Choice xmlns:p14="http://schemas.microsoft.com/office/powerpoint/2010/main" Requires="p14">
      <p:transition spd="slow" p14:dur="1400">
        <p14:prism isContent="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00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7036" fill="hold"/>
                                        <p:tgtEl>
                                          <p:spTgt spid="6"/>
                                        </p:tgtEl>
                                      </p:cBhvr>
                                    </p:cmd>
                                  </p:childTnLst>
                                </p:cTn>
                              </p:par>
                            </p:childTnLst>
                          </p:cTn>
                        </p:par>
                      </p:childTnLst>
                    </p:cTn>
                  </p:par>
                </p:childTnLst>
              </p:cTn>
              <p:nextCondLst>
                <p:cond evt="onClick" delay="0">
                  <p:tgtEl>
                    <p:spTgt spid="6"/>
                  </p:tgtEl>
                </p:cond>
              </p:nextCondLst>
            </p:seq>
            <p:audio>
              <p:cMediaNode vol="10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7915" fill="hold"/>
                                        <p:tgtEl>
                                          <p:spTgt spid="7"/>
                                        </p:tgtEl>
                                      </p:cBhvr>
                                    </p:cmd>
                                  </p:childTnLst>
                                </p:cTn>
                              </p:par>
                            </p:childTnLst>
                          </p:cTn>
                        </p:par>
                      </p:childTnLst>
                    </p:cTn>
                  </p:par>
                </p:childTnLst>
              </p:cTn>
              <p:nextCondLst>
                <p:cond evt="onClick" delay="0">
                  <p:tgtEl>
                    <p:spTgt spid="7"/>
                  </p:tgtEl>
                </p:cond>
              </p:nextCondLst>
            </p:seq>
            <p:audio>
              <p:cMediaNode vol="10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3433" fill="hold"/>
                                        <p:tgtEl>
                                          <p:spTgt spid="9"/>
                                        </p:tgtEl>
                                      </p:cBhvr>
                                    </p:cmd>
                                  </p:childTnLst>
                                </p:cTn>
                              </p:par>
                            </p:childTnLst>
                          </p:cTn>
                        </p:par>
                      </p:childTnLst>
                    </p:cTn>
                  </p:par>
                </p:childTnLst>
              </p:cTn>
              <p:nextCondLst>
                <p:cond evt="onClick" delay="0">
                  <p:tgtEl>
                    <p:spTgt spid="9"/>
                  </p:tgtEl>
                </p:cond>
              </p:nextCondLst>
            </p:seq>
            <p:audio>
              <p:cMediaNode vol="100000">
                <p:cTn id="25"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Лето.thmx</Template>
  <TotalTime>73</TotalTime>
  <Words>562</Words>
  <Application>Microsoft Macintosh PowerPoint</Application>
  <PresentationFormat>Экран (4:3)</PresentationFormat>
  <Paragraphs>11</Paragraphs>
  <Slides>8</Slides>
  <Notes>0</Notes>
  <HiddenSlides>0</HiddenSlides>
  <MMClips>4</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Elemental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Teddy Boys Модная субкультура Великобритании</dc:title>
  <dc:creator>Мария Стебко</dc:creator>
  <cp:lastModifiedBy>Мария Стебко</cp:lastModifiedBy>
  <cp:revision>8</cp:revision>
  <dcterms:created xsi:type="dcterms:W3CDTF">2013-12-05T20:40:02Z</dcterms:created>
  <dcterms:modified xsi:type="dcterms:W3CDTF">2013-12-06T12:55:00Z</dcterms:modified>
</cp:coreProperties>
</file>