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Rg st="1" end="1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DC848-6781-4A14-9CDF-62F0BC21B570}" type="doc">
      <dgm:prSet loTypeId="urn:microsoft.com/office/officeart/2011/layout/CircleProcess" loCatId="officeonline" qsTypeId="urn:microsoft.com/office/officeart/2009/2/quickstyle/3d8" qsCatId="3D" csTypeId="urn:microsoft.com/office/officeart/2005/8/colors/accent0_2" csCatId="mainScheme" phldr="1"/>
      <dgm:spPr/>
      <dgm:t>
        <a:bodyPr/>
        <a:lstStyle/>
        <a:p>
          <a:endParaRPr lang="uk-UA"/>
        </a:p>
      </dgm:t>
    </dgm:pt>
    <dgm:pt modelId="{0DC74962-C031-4B6A-A0F6-88F6B080A351}">
      <dgm:prSet phldrT="[Текст]"/>
      <dgm:spPr/>
      <dgm:t>
        <a:bodyPr/>
        <a:lstStyle/>
        <a:p>
          <a:r>
            <a:rPr lang="uk-UA" dirty="0" smtClean="0">
              <a:solidFill>
                <a:schemeClr val="accent1">
                  <a:lumMod val="75000"/>
                </a:schemeClr>
              </a:solidFill>
            </a:rPr>
            <a:t>Дякую </a:t>
          </a:r>
          <a:endParaRPr lang="uk-UA" dirty="0">
            <a:solidFill>
              <a:schemeClr val="accent1">
                <a:lumMod val="75000"/>
              </a:schemeClr>
            </a:solidFill>
          </a:endParaRPr>
        </a:p>
      </dgm:t>
    </dgm:pt>
    <dgm:pt modelId="{F6CC154F-0432-4B17-A9C4-331BCDEFB7DE}" type="parTrans" cxnId="{9AA58299-ECF7-43C6-8B64-3232A276E9BB}">
      <dgm:prSet/>
      <dgm:spPr/>
      <dgm:t>
        <a:bodyPr/>
        <a:lstStyle/>
        <a:p>
          <a:endParaRPr lang="uk-UA"/>
        </a:p>
      </dgm:t>
    </dgm:pt>
    <dgm:pt modelId="{552F8879-72B7-4C0C-8567-AA5A89CB63B9}" type="sibTrans" cxnId="{9AA58299-ECF7-43C6-8B64-3232A276E9BB}">
      <dgm:prSet/>
      <dgm:spPr/>
      <dgm:t>
        <a:bodyPr/>
        <a:lstStyle/>
        <a:p>
          <a:endParaRPr lang="uk-UA"/>
        </a:p>
      </dgm:t>
    </dgm:pt>
    <dgm:pt modelId="{1AB51DBF-F920-471B-A08E-DC011B0FD154}">
      <dgm:prSet phldrT="[Текст]"/>
      <dgm:spPr/>
      <dgm:t>
        <a:bodyPr/>
        <a:lstStyle/>
        <a:p>
          <a:r>
            <a:rPr lang="uk-UA" dirty="0" smtClean="0">
              <a:solidFill>
                <a:schemeClr val="accent1">
                  <a:lumMod val="75000"/>
                </a:schemeClr>
              </a:solidFill>
            </a:rPr>
            <a:t>за</a:t>
          </a:r>
          <a:r>
            <a:rPr lang="uk-UA" dirty="0" smtClean="0"/>
            <a:t> </a:t>
          </a:r>
          <a:endParaRPr lang="uk-UA" dirty="0"/>
        </a:p>
      </dgm:t>
    </dgm:pt>
    <dgm:pt modelId="{9E939258-AE0F-49FF-BF90-8F8CC6454DC6}" type="parTrans" cxnId="{B04A52A4-03BC-4E9D-887C-FA90DF60A48B}">
      <dgm:prSet/>
      <dgm:spPr/>
      <dgm:t>
        <a:bodyPr/>
        <a:lstStyle/>
        <a:p>
          <a:endParaRPr lang="uk-UA"/>
        </a:p>
      </dgm:t>
    </dgm:pt>
    <dgm:pt modelId="{F0CD4B23-AF95-4CAD-B3B4-DA0568AC6CEC}" type="sibTrans" cxnId="{B04A52A4-03BC-4E9D-887C-FA90DF60A48B}">
      <dgm:prSet/>
      <dgm:spPr/>
      <dgm:t>
        <a:bodyPr/>
        <a:lstStyle/>
        <a:p>
          <a:endParaRPr lang="uk-UA"/>
        </a:p>
      </dgm:t>
    </dgm:pt>
    <dgm:pt modelId="{74FCA9E5-12A4-4474-B32C-AFC8DE185510}">
      <dgm:prSet phldrT="[Текст]"/>
      <dgm:spPr/>
      <dgm:t>
        <a:bodyPr/>
        <a:lstStyle/>
        <a:p>
          <a:r>
            <a:rPr lang="uk-UA" dirty="0" smtClean="0">
              <a:solidFill>
                <a:schemeClr val="accent1">
                  <a:lumMod val="75000"/>
                </a:schemeClr>
              </a:solidFill>
            </a:rPr>
            <a:t>увагу</a:t>
          </a:r>
          <a:r>
            <a:rPr lang="uk-UA" b="0" i="0" dirty="0" smtClean="0">
              <a:solidFill>
                <a:schemeClr val="accent1">
                  <a:lumMod val="75000"/>
                </a:schemeClr>
              </a:solidFill>
            </a:rPr>
            <a:t>!</a:t>
          </a:r>
          <a:r>
            <a:rPr lang="uk-UA" dirty="0" smtClean="0">
              <a:solidFill>
                <a:schemeClr val="accent1">
                  <a:lumMod val="75000"/>
                </a:schemeClr>
              </a:solidFill>
            </a:rPr>
            <a:t> </a:t>
          </a:r>
          <a:endParaRPr lang="uk-UA" dirty="0">
            <a:solidFill>
              <a:schemeClr val="accent1">
                <a:lumMod val="75000"/>
              </a:schemeClr>
            </a:solidFill>
          </a:endParaRPr>
        </a:p>
      </dgm:t>
    </dgm:pt>
    <dgm:pt modelId="{5A42EEC7-A6C1-4393-89A0-E02AAB81FD6E}" type="parTrans" cxnId="{F36DE02B-3F61-47F8-B0E6-7AF397FF7A2D}">
      <dgm:prSet/>
      <dgm:spPr/>
      <dgm:t>
        <a:bodyPr/>
        <a:lstStyle/>
        <a:p>
          <a:endParaRPr lang="uk-UA"/>
        </a:p>
      </dgm:t>
    </dgm:pt>
    <dgm:pt modelId="{118592C4-4639-4C1C-B933-099367FA74BE}" type="sibTrans" cxnId="{F36DE02B-3F61-47F8-B0E6-7AF397FF7A2D}">
      <dgm:prSet/>
      <dgm:spPr/>
      <dgm:t>
        <a:bodyPr/>
        <a:lstStyle/>
        <a:p>
          <a:endParaRPr lang="uk-UA"/>
        </a:p>
      </dgm:t>
    </dgm:pt>
    <dgm:pt modelId="{BA22022E-4A01-4A30-956C-E72E2453BF57}" type="pres">
      <dgm:prSet presAssocID="{AD8DC848-6781-4A14-9CDF-62F0BC21B570}" presName="Name0" presStyleCnt="0">
        <dgm:presLayoutVars>
          <dgm:chMax val="11"/>
          <dgm:chPref val="11"/>
          <dgm:dir/>
          <dgm:resizeHandles/>
        </dgm:presLayoutVars>
      </dgm:prSet>
      <dgm:spPr/>
      <dgm:t>
        <a:bodyPr/>
        <a:lstStyle/>
        <a:p>
          <a:endParaRPr lang="uk-UA"/>
        </a:p>
      </dgm:t>
    </dgm:pt>
    <dgm:pt modelId="{1DAA9702-5E1C-4E19-AAFF-89DDDED5B73A}" type="pres">
      <dgm:prSet presAssocID="{74FCA9E5-12A4-4474-B32C-AFC8DE185510}" presName="Accent3" presStyleCnt="0"/>
      <dgm:spPr/>
    </dgm:pt>
    <dgm:pt modelId="{707FCBFA-9C26-48B4-AC97-E4B084392CC6}" type="pres">
      <dgm:prSet presAssocID="{74FCA9E5-12A4-4474-B32C-AFC8DE185510}" presName="Accent" presStyleLbl="node1" presStyleIdx="0" presStyleCnt="3"/>
      <dgm:spPr/>
    </dgm:pt>
    <dgm:pt modelId="{BACB21B5-40AB-499B-9375-902A793C4126}" type="pres">
      <dgm:prSet presAssocID="{74FCA9E5-12A4-4474-B32C-AFC8DE185510}" presName="ParentBackground3" presStyleCnt="0"/>
      <dgm:spPr/>
    </dgm:pt>
    <dgm:pt modelId="{F3780CFE-7CB0-46F5-82E1-33027AE95B22}" type="pres">
      <dgm:prSet presAssocID="{74FCA9E5-12A4-4474-B32C-AFC8DE185510}" presName="ParentBackground" presStyleLbl="fgAcc1" presStyleIdx="0" presStyleCnt="3" custLinFactNeighborX="-5911" custLinFactNeighborY="65"/>
      <dgm:spPr/>
      <dgm:t>
        <a:bodyPr/>
        <a:lstStyle/>
        <a:p>
          <a:endParaRPr lang="uk-UA"/>
        </a:p>
      </dgm:t>
    </dgm:pt>
    <dgm:pt modelId="{B64DD3DC-0C49-46C0-9F0A-001A46537DA1}" type="pres">
      <dgm:prSet presAssocID="{74FCA9E5-12A4-4474-B32C-AFC8DE185510}" presName="Parent3" presStyleLbl="revTx" presStyleIdx="0" presStyleCnt="0">
        <dgm:presLayoutVars>
          <dgm:chMax val="1"/>
          <dgm:chPref val="1"/>
          <dgm:bulletEnabled val="1"/>
        </dgm:presLayoutVars>
      </dgm:prSet>
      <dgm:spPr/>
      <dgm:t>
        <a:bodyPr/>
        <a:lstStyle/>
        <a:p>
          <a:endParaRPr lang="uk-UA"/>
        </a:p>
      </dgm:t>
    </dgm:pt>
    <dgm:pt modelId="{B8AD5A11-08E6-488A-9800-D95EAFD98C7D}" type="pres">
      <dgm:prSet presAssocID="{1AB51DBF-F920-471B-A08E-DC011B0FD154}" presName="Accent2" presStyleCnt="0"/>
      <dgm:spPr/>
    </dgm:pt>
    <dgm:pt modelId="{33B7A92E-69EC-4966-9DEE-983B9EE04CF3}" type="pres">
      <dgm:prSet presAssocID="{1AB51DBF-F920-471B-A08E-DC011B0FD154}" presName="Accent" presStyleLbl="node1" presStyleIdx="1" presStyleCnt="3"/>
      <dgm:spPr/>
    </dgm:pt>
    <dgm:pt modelId="{B37AEB56-F757-4648-B2DB-DA20D0615E55}" type="pres">
      <dgm:prSet presAssocID="{1AB51DBF-F920-471B-A08E-DC011B0FD154}" presName="ParentBackground2" presStyleCnt="0"/>
      <dgm:spPr/>
    </dgm:pt>
    <dgm:pt modelId="{7D6AABF6-48F5-412D-8EF5-8349A9B53131}" type="pres">
      <dgm:prSet presAssocID="{1AB51DBF-F920-471B-A08E-DC011B0FD154}" presName="ParentBackground" presStyleLbl="fgAcc1" presStyleIdx="1" presStyleCnt="3" custLinFactNeighborX="2813" custLinFactNeighborY="65"/>
      <dgm:spPr/>
      <dgm:t>
        <a:bodyPr/>
        <a:lstStyle/>
        <a:p>
          <a:endParaRPr lang="uk-UA"/>
        </a:p>
      </dgm:t>
    </dgm:pt>
    <dgm:pt modelId="{E15DF7A3-A181-4E70-8A27-DB22F0C7A83B}" type="pres">
      <dgm:prSet presAssocID="{1AB51DBF-F920-471B-A08E-DC011B0FD154}" presName="Parent2" presStyleLbl="revTx" presStyleIdx="0" presStyleCnt="0">
        <dgm:presLayoutVars>
          <dgm:chMax val="1"/>
          <dgm:chPref val="1"/>
          <dgm:bulletEnabled val="1"/>
        </dgm:presLayoutVars>
      </dgm:prSet>
      <dgm:spPr/>
      <dgm:t>
        <a:bodyPr/>
        <a:lstStyle/>
        <a:p>
          <a:endParaRPr lang="uk-UA"/>
        </a:p>
      </dgm:t>
    </dgm:pt>
    <dgm:pt modelId="{A9612721-BAE5-480A-B2EE-976F16E1E601}" type="pres">
      <dgm:prSet presAssocID="{0DC74962-C031-4B6A-A0F6-88F6B080A351}" presName="Accent1" presStyleCnt="0"/>
      <dgm:spPr/>
    </dgm:pt>
    <dgm:pt modelId="{6CF4BA8B-ECCA-4C80-9177-B15C260FDE5F}" type="pres">
      <dgm:prSet presAssocID="{0DC74962-C031-4B6A-A0F6-88F6B080A351}" presName="Accent" presStyleLbl="node1" presStyleIdx="2" presStyleCnt="3"/>
      <dgm:spPr/>
    </dgm:pt>
    <dgm:pt modelId="{845F7785-CD8E-4A6F-B219-5C3248D99F46}" type="pres">
      <dgm:prSet presAssocID="{0DC74962-C031-4B6A-A0F6-88F6B080A351}" presName="ParentBackground1" presStyleCnt="0"/>
      <dgm:spPr/>
    </dgm:pt>
    <dgm:pt modelId="{8736C35A-506B-43D0-8BF7-A8AB79730D3B}" type="pres">
      <dgm:prSet presAssocID="{0DC74962-C031-4B6A-A0F6-88F6B080A351}" presName="ParentBackground" presStyleLbl="fgAcc1" presStyleIdx="2" presStyleCnt="3"/>
      <dgm:spPr/>
      <dgm:t>
        <a:bodyPr/>
        <a:lstStyle/>
        <a:p>
          <a:endParaRPr lang="uk-UA"/>
        </a:p>
      </dgm:t>
    </dgm:pt>
    <dgm:pt modelId="{DEF9FCCD-BC39-4E40-90E6-DACEA55AC50D}" type="pres">
      <dgm:prSet presAssocID="{0DC74962-C031-4B6A-A0F6-88F6B080A351}" presName="Parent1" presStyleLbl="revTx" presStyleIdx="0" presStyleCnt="0">
        <dgm:presLayoutVars>
          <dgm:chMax val="1"/>
          <dgm:chPref val="1"/>
          <dgm:bulletEnabled val="1"/>
        </dgm:presLayoutVars>
      </dgm:prSet>
      <dgm:spPr/>
      <dgm:t>
        <a:bodyPr/>
        <a:lstStyle/>
        <a:p>
          <a:endParaRPr lang="uk-UA"/>
        </a:p>
      </dgm:t>
    </dgm:pt>
  </dgm:ptLst>
  <dgm:cxnLst>
    <dgm:cxn modelId="{B04A52A4-03BC-4E9D-887C-FA90DF60A48B}" srcId="{AD8DC848-6781-4A14-9CDF-62F0BC21B570}" destId="{1AB51DBF-F920-471B-A08E-DC011B0FD154}" srcOrd="1" destOrd="0" parTransId="{9E939258-AE0F-49FF-BF90-8F8CC6454DC6}" sibTransId="{F0CD4B23-AF95-4CAD-B3B4-DA0568AC6CEC}"/>
    <dgm:cxn modelId="{34978A09-8C35-473D-904A-4832B89E8E1B}" type="presOf" srcId="{0DC74962-C031-4B6A-A0F6-88F6B080A351}" destId="{DEF9FCCD-BC39-4E40-90E6-DACEA55AC50D}" srcOrd="1" destOrd="0" presId="urn:microsoft.com/office/officeart/2011/layout/CircleProcess"/>
    <dgm:cxn modelId="{93AAB2AD-C191-4192-B985-54191C19B9F0}" type="presOf" srcId="{1AB51DBF-F920-471B-A08E-DC011B0FD154}" destId="{E15DF7A3-A181-4E70-8A27-DB22F0C7A83B}" srcOrd="1" destOrd="0" presId="urn:microsoft.com/office/officeart/2011/layout/CircleProcess"/>
    <dgm:cxn modelId="{9AA58299-ECF7-43C6-8B64-3232A276E9BB}" srcId="{AD8DC848-6781-4A14-9CDF-62F0BC21B570}" destId="{0DC74962-C031-4B6A-A0F6-88F6B080A351}" srcOrd="0" destOrd="0" parTransId="{F6CC154F-0432-4B17-A9C4-331BCDEFB7DE}" sibTransId="{552F8879-72B7-4C0C-8567-AA5A89CB63B9}"/>
    <dgm:cxn modelId="{42B275E9-C613-422C-AF3A-97D47CBC1DAF}" type="presOf" srcId="{74FCA9E5-12A4-4474-B32C-AFC8DE185510}" destId="{B64DD3DC-0C49-46C0-9F0A-001A46537DA1}" srcOrd="1" destOrd="0" presId="urn:microsoft.com/office/officeart/2011/layout/CircleProcess"/>
    <dgm:cxn modelId="{F36DE02B-3F61-47F8-B0E6-7AF397FF7A2D}" srcId="{AD8DC848-6781-4A14-9CDF-62F0BC21B570}" destId="{74FCA9E5-12A4-4474-B32C-AFC8DE185510}" srcOrd="2" destOrd="0" parTransId="{5A42EEC7-A6C1-4393-89A0-E02AAB81FD6E}" sibTransId="{118592C4-4639-4C1C-B933-099367FA74BE}"/>
    <dgm:cxn modelId="{E381414F-C3A3-4CF8-965D-69C8631EF76F}" type="presOf" srcId="{0DC74962-C031-4B6A-A0F6-88F6B080A351}" destId="{8736C35A-506B-43D0-8BF7-A8AB79730D3B}" srcOrd="0" destOrd="0" presId="urn:microsoft.com/office/officeart/2011/layout/CircleProcess"/>
    <dgm:cxn modelId="{B60D7C2E-A5FD-402E-9E41-5DD51E5025B8}" type="presOf" srcId="{74FCA9E5-12A4-4474-B32C-AFC8DE185510}" destId="{F3780CFE-7CB0-46F5-82E1-33027AE95B22}" srcOrd="0" destOrd="0" presId="urn:microsoft.com/office/officeart/2011/layout/CircleProcess"/>
    <dgm:cxn modelId="{9672FB76-F75C-4F29-90A9-F0AD60D9C172}" type="presOf" srcId="{1AB51DBF-F920-471B-A08E-DC011B0FD154}" destId="{7D6AABF6-48F5-412D-8EF5-8349A9B53131}" srcOrd="0" destOrd="0" presId="urn:microsoft.com/office/officeart/2011/layout/CircleProcess"/>
    <dgm:cxn modelId="{F9FCEA43-7935-4749-963A-2C10B74B3C49}" type="presOf" srcId="{AD8DC848-6781-4A14-9CDF-62F0BC21B570}" destId="{BA22022E-4A01-4A30-956C-E72E2453BF57}" srcOrd="0" destOrd="0" presId="urn:microsoft.com/office/officeart/2011/layout/CircleProcess"/>
    <dgm:cxn modelId="{8D8797A5-A571-4B05-8DE0-81FA904DA5AC}" type="presParOf" srcId="{BA22022E-4A01-4A30-956C-E72E2453BF57}" destId="{1DAA9702-5E1C-4E19-AAFF-89DDDED5B73A}" srcOrd="0" destOrd="0" presId="urn:microsoft.com/office/officeart/2011/layout/CircleProcess"/>
    <dgm:cxn modelId="{BDA27389-14BA-47CA-879F-84B6B270E358}" type="presParOf" srcId="{1DAA9702-5E1C-4E19-AAFF-89DDDED5B73A}" destId="{707FCBFA-9C26-48B4-AC97-E4B084392CC6}" srcOrd="0" destOrd="0" presId="urn:microsoft.com/office/officeart/2011/layout/CircleProcess"/>
    <dgm:cxn modelId="{F4AFC099-5132-444D-9BE1-A1C84EDC2986}" type="presParOf" srcId="{BA22022E-4A01-4A30-956C-E72E2453BF57}" destId="{BACB21B5-40AB-499B-9375-902A793C4126}" srcOrd="1" destOrd="0" presId="urn:microsoft.com/office/officeart/2011/layout/CircleProcess"/>
    <dgm:cxn modelId="{BC9994DF-FA1F-403E-940C-3B1E15F52C87}" type="presParOf" srcId="{BACB21B5-40AB-499B-9375-902A793C4126}" destId="{F3780CFE-7CB0-46F5-82E1-33027AE95B22}" srcOrd="0" destOrd="0" presId="urn:microsoft.com/office/officeart/2011/layout/CircleProcess"/>
    <dgm:cxn modelId="{9FE93CCC-6851-4DCE-A59A-9453617C766D}" type="presParOf" srcId="{BA22022E-4A01-4A30-956C-E72E2453BF57}" destId="{B64DD3DC-0C49-46C0-9F0A-001A46537DA1}" srcOrd="2" destOrd="0" presId="urn:microsoft.com/office/officeart/2011/layout/CircleProcess"/>
    <dgm:cxn modelId="{811DF569-7472-420A-96AA-94E278E978E1}" type="presParOf" srcId="{BA22022E-4A01-4A30-956C-E72E2453BF57}" destId="{B8AD5A11-08E6-488A-9800-D95EAFD98C7D}" srcOrd="3" destOrd="0" presId="urn:microsoft.com/office/officeart/2011/layout/CircleProcess"/>
    <dgm:cxn modelId="{5F031DF0-EFC0-4F74-B4EB-7091873D703B}" type="presParOf" srcId="{B8AD5A11-08E6-488A-9800-D95EAFD98C7D}" destId="{33B7A92E-69EC-4966-9DEE-983B9EE04CF3}" srcOrd="0" destOrd="0" presId="urn:microsoft.com/office/officeart/2011/layout/CircleProcess"/>
    <dgm:cxn modelId="{A83DC012-C6A2-4301-B59C-DE5789AC080B}" type="presParOf" srcId="{BA22022E-4A01-4A30-956C-E72E2453BF57}" destId="{B37AEB56-F757-4648-B2DB-DA20D0615E55}" srcOrd="4" destOrd="0" presId="urn:microsoft.com/office/officeart/2011/layout/CircleProcess"/>
    <dgm:cxn modelId="{6961374C-C349-4695-B2DA-B9405AA04105}" type="presParOf" srcId="{B37AEB56-F757-4648-B2DB-DA20D0615E55}" destId="{7D6AABF6-48F5-412D-8EF5-8349A9B53131}" srcOrd="0" destOrd="0" presId="urn:microsoft.com/office/officeart/2011/layout/CircleProcess"/>
    <dgm:cxn modelId="{3D643C69-8269-425D-9FDC-5568B6DECE96}" type="presParOf" srcId="{BA22022E-4A01-4A30-956C-E72E2453BF57}" destId="{E15DF7A3-A181-4E70-8A27-DB22F0C7A83B}" srcOrd="5" destOrd="0" presId="urn:microsoft.com/office/officeart/2011/layout/CircleProcess"/>
    <dgm:cxn modelId="{8BAC3B4A-F825-4C02-B204-6367CDEAC179}" type="presParOf" srcId="{BA22022E-4A01-4A30-956C-E72E2453BF57}" destId="{A9612721-BAE5-480A-B2EE-976F16E1E601}" srcOrd="6" destOrd="0" presId="urn:microsoft.com/office/officeart/2011/layout/CircleProcess"/>
    <dgm:cxn modelId="{7DF819E8-2EC8-49AD-8D42-C86DD58AFEA5}" type="presParOf" srcId="{A9612721-BAE5-480A-B2EE-976F16E1E601}" destId="{6CF4BA8B-ECCA-4C80-9177-B15C260FDE5F}" srcOrd="0" destOrd="0" presId="urn:microsoft.com/office/officeart/2011/layout/CircleProcess"/>
    <dgm:cxn modelId="{07D65768-FBD1-4F5B-A12C-1A0BF8C8857E}" type="presParOf" srcId="{BA22022E-4A01-4A30-956C-E72E2453BF57}" destId="{845F7785-CD8E-4A6F-B219-5C3248D99F46}" srcOrd="7" destOrd="0" presId="urn:microsoft.com/office/officeart/2011/layout/CircleProcess"/>
    <dgm:cxn modelId="{CB29B0E3-CBC2-475B-ADAB-060530313C08}" type="presParOf" srcId="{845F7785-CD8E-4A6F-B219-5C3248D99F46}" destId="{8736C35A-506B-43D0-8BF7-A8AB79730D3B}" srcOrd="0" destOrd="0" presId="urn:microsoft.com/office/officeart/2011/layout/CircleProcess"/>
    <dgm:cxn modelId="{8DB3078E-8C84-4556-86A9-EB4CF502F3A2}" type="presParOf" srcId="{BA22022E-4A01-4A30-956C-E72E2453BF57}" destId="{DEF9FCCD-BC39-4E40-90E6-DACEA55AC50D}"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Круговой процесс"/>
  <dgm:desc val="Используется для отображения последовательных этапов процесса. Ограничен одиннадцатью фигурами уровня 1 с неограниченным числом фигур уровня 2. Рекомендуется использовать небольшие объемы текста. Неиспользуемый текст не отображается, но доступен при переключении макетов."/>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DD4DB7E-64AA-42D7-AFC2-1D4C765C6137}" type="datetimeFigureOut">
              <a:rPr lang="uk-UA" smtClean="0"/>
              <a:t>15.12.2012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44ED02-EB31-49C7-A4DE-1D51FAC03FEB}" type="slidenum">
              <a:rPr lang="uk-UA" smtClean="0"/>
              <a:t>‹#›</a:t>
            </a:fld>
            <a:endParaRPr lang="uk-U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4DB7E-64AA-42D7-AFC2-1D4C765C6137}" type="datetimeFigureOut">
              <a:rPr lang="uk-UA" smtClean="0"/>
              <a:t>15.12.2012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D4DB7E-64AA-42D7-AFC2-1D4C765C6137}" type="datetimeFigureOut">
              <a:rPr lang="uk-UA" smtClean="0"/>
              <a:t>15.12.2012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DDD4DB7E-64AA-42D7-AFC2-1D4C765C6137}" type="datetimeFigureOut">
              <a:rPr lang="uk-UA" smtClean="0"/>
              <a:t>15.12.2012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44ED02-EB31-49C7-A4DE-1D51FAC03FEB}" type="slidenum">
              <a:rPr lang="uk-UA" smtClean="0"/>
              <a:t>‹#›</a:t>
            </a:fld>
            <a:endParaRPr lang="uk-UA"/>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D4DB7E-64AA-42D7-AFC2-1D4C765C6137}" type="datetimeFigureOut">
              <a:rPr lang="uk-UA" smtClean="0"/>
              <a:t>15.12.2012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DDD4DB7E-64AA-42D7-AFC2-1D4C765C6137}" type="datetimeFigureOut">
              <a:rPr lang="uk-UA" smtClean="0"/>
              <a:t>15.12.2012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DD4DB7E-64AA-42D7-AFC2-1D4C765C6137}" type="datetimeFigureOut">
              <a:rPr lang="uk-UA" smtClean="0"/>
              <a:t>15.12.2012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D4DB7E-64AA-42D7-AFC2-1D4C765C6137}" type="datetimeFigureOut">
              <a:rPr lang="uk-UA" smtClean="0"/>
              <a:t>15.12.2012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4DB7E-64AA-42D7-AFC2-1D4C765C6137}" type="datetimeFigureOut">
              <a:rPr lang="uk-UA" smtClean="0"/>
              <a:t>15.12.2012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D4DB7E-64AA-42D7-AFC2-1D4C765C6137}" type="datetimeFigureOut">
              <a:rPr lang="uk-UA" smtClean="0"/>
              <a:t>15.12.2012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D4DB7E-64AA-42D7-AFC2-1D4C765C6137}" type="datetimeFigureOut">
              <a:rPr lang="uk-UA" smtClean="0"/>
              <a:t>15.12.2012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844ED02-EB31-49C7-A4DE-1D51FAC03FEB}"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DD4DB7E-64AA-42D7-AFC2-1D4C765C6137}" type="datetimeFigureOut">
              <a:rPr lang="uk-UA" smtClean="0"/>
              <a:t>15.12.2012</a:t>
            </a:fld>
            <a:endParaRPr lang="uk-U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uk-U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844ED02-EB31-49C7-A4DE-1D51FAC03FEB}"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7" Type="http://schemas.openxmlformats.org/officeDocument/2006/relationships/image" Target="../media/image3.png"/><Relationship Id="rId2" Type="http://schemas.microsoft.com/office/2007/relationships/media" Target="../media/media3.wav"/><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6.wav"/><Relationship Id="rId7" Type="http://schemas.openxmlformats.org/officeDocument/2006/relationships/image" Target="../media/image12.jpg"/><Relationship Id="rId2" Type="http://schemas.microsoft.com/office/2007/relationships/media" Target="../media/media6.wav"/><Relationship Id="rId1" Type="http://schemas.openxmlformats.org/officeDocument/2006/relationships/tags" Target="../tags/tag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3.png"/><Relationship Id="rId2" Type="http://schemas.microsoft.com/office/2007/relationships/media" Target="../media/media7.wav"/><Relationship Id="rId1" Type="http://schemas.openxmlformats.org/officeDocument/2006/relationships/tags" Target="../tags/tag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8.wav"/><Relationship Id="rId7" Type="http://schemas.openxmlformats.org/officeDocument/2006/relationships/image" Target="../media/image16.jpeg"/><Relationship Id="rId2" Type="http://schemas.microsoft.com/office/2007/relationships/media" Target="../media/media8.wav"/><Relationship Id="rId1" Type="http://schemas.openxmlformats.org/officeDocument/2006/relationships/tags" Target="../tags/tag8.xml"/><Relationship Id="rId6" Type="http://schemas.openxmlformats.org/officeDocument/2006/relationships/image" Target="../media/image12.jpg"/><Relationship Id="rId5" Type="http://schemas.openxmlformats.org/officeDocument/2006/relationships/image" Target="../media/image15.jp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7" Type="http://schemas.openxmlformats.org/officeDocument/2006/relationships/image" Target="../media/image3.png"/><Relationship Id="rId2" Type="http://schemas.microsoft.com/office/2007/relationships/media" Target="../media/media9.wav"/><Relationship Id="rId1" Type="http://schemas.openxmlformats.org/officeDocument/2006/relationships/tags" Target="../tags/tag9.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9200" y="3886200"/>
            <a:ext cx="6881192" cy="1752600"/>
          </a:xfrm>
        </p:spPr>
        <p:txBody>
          <a:bodyPr>
            <a:noAutofit/>
          </a:bodyPr>
          <a:lstStyle/>
          <a:p>
            <a:r>
              <a:rPr lang="uk-UA" sz="1800" dirty="0" smtClean="0"/>
              <a:t>                                                                                         Підготували:</a:t>
            </a:r>
          </a:p>
          <a:p>
            <a:r>
              <a:rPr lang="uk-UA" sz="1800" dirty="0" smtClean="0"/>
              <a:t>                                                                                      Учні 10-А класу</a:t>
            </a:r>
          </a:p>
          <a:p>
            <a:r>
              <a:rPr lang="uk-UA" sz="1800" dirty="0" smtClean="0"/>
              <a:t>                                                                                  ЗОШ №25 </a:t>
            </a:r>
            <a:r>
              <a:rPr lang="uk-UA" sz="1800" dirty="0" err="1" smtClean="0"/>
              <a:t>м.Луцька</a:t>
            </a:r>
            <a:endParaRPr lang="uk-UA" sz="1800" dirty="0" smtClean="0"/>
          </a:p>
          <a:p>
            <a:pPr algn="r"/>
            <a:r>
              <a:rPr lang="uk-UA" sz="1800" dirty="0" smtClean="0"/>
              <a:t>Матвійчук Роман і </a:t>
            </a:r>
            <a:r>
              <a:rPr lang="uk-UA" sz="1800" dirty="0" err="1" smtClean="0"/>
              <a:t>Степчук</a:t>
            </a:r>
            <a:r>
              <a:rPr lang="uk-UA" sz="1800" dirty="0" smtClean="0"/>
              <a:t> Віталік</a:t>
            </a:r>
            <a:endParaRPr lang="uk-UA" sz="1800" dirty="0"/>
          </a:p>
        </p:txBody>
      </p:sp>
      <p:sp>
        <p:nvSpPr>
          <p:cNvPr id="2" name="Заголовок 1"/>
          <p:cNvSpPr>
            <a:spLocks noGrp="1"/>
          </p:cNvSpPr>
          <p:nvPr>
            <p:ph type="ctrTitle"/>
          </p:nvPr>
        </p:nvSpPr>
        <p:spPr/>
        <p:txBody>
          <a:bodyPr/>
          <a:lstStyle/>
          <a:p>
            <a:r>
              <a:rPr lang="uk-UA" dirty="0" smtClean="0"/>
              <a:t>Презентація на тему: </a:t>
            </a:r>
            <a:br>
              <a:rPr lang="uk-UA" dirty="0" smtClean="0"/>
            </a:br>
            <a:r>
              <a:rPr lang="en-US" dirty="0" smtClean="0"/>
              <a:t>“</a:t>
            </a:r>
            <a:r>
              <a:rPr lang="uk-UA" dirty="0"/>
              <a:t>І</a:t>
            </a:r>
            <a:r>
              <a:rPr lang="ru-RU" dirty="0" err="1" smtClean="0"/>
              <a:t>конопис</a:t>
            </a:r>
            <a:r>
              <a:rPr lang="en-US" dirty="0" smtClean="0"/>
              <a:t>”</a:t>
            </a:r>
            <a:endParaRPr lang="uk-UA" dirty="0"/>
          </a:p>
        </p:txBody>
      </p:sp>
      <p:pic>
        <p:nvPicPr>
          <p:cNvPr id="4" name="Music for presentation.mp3">
            <a:hlinkClick r:id="" action="ppaction://media"/>
          </p:cNvPr>
          <p:cNvPicPr>
            <a:picLocks noChangeAspect="1"/>
          </p:cNvPicPr>
          <p:nvPr>
            <a:audioFile r:link="rId2"/>
            <p:extLst>
              <p:ext uri="{DAA4B4D4-6D71-4841-9C94-3DE7FCFB9230}">
                <p14:media xmlns:p14="http://schemas.microsoft.com/office/powerpoint/2010/main" r:embed="rId3">
                  <p14:trim end="1464.3422"/>
                </p14:media>
              </p:ext>
            </p:extLst>
          </p:nvPr>
        </p:nvPicPr>
        <p:blipFill>
          <a:blip r:embed="rId5"/>
          <a:stretch>
            <a:fillRect/>
          </a:stretch>
        </p:blipFill>
        <p:spPr>
          <a:xfrm>
            <a:off x="395536" y="6110064"/>
            <a:ext cx="609600" cy="304800"/>
          </a:xfrm>
          <a:prstGeom prst="rect">
            <a:avLst/>
          </a:prstGeom>
        </p:spPr>
      </p:pic>
    </p:spTree>
    <p:custDataLst>
      <p:tags r:id="rId1"/>
    </p:custDataLst>
    <p:extLst>
      <p:ext uri="{BB962C8B-B14F-4D97-AF65-F5344CB8AC3E}">
        <p14:creationId xmlns:p14="http://schemas.microsoft.com/office/powerpoint/2010/main" val="2056175390"/>
      </p:ext>
    </p:extLst>
  </p:cSld>
  <p:clrMapOvr>
    <a:masterClrMapping/>
  </p:clrMapOvr>
  <mc:AlternateContent xmlns:mc="http://schemas.openxmlformats.org/markup-compatibility/2006" xmlns:p14="http://schemas.microsoft.com/office/powerpoint/2010/main">
    <mc:Choice Requires="p14">
      <p:transition spd="slow" p14:dur="2000" advTm="10758"/>
    </mc:Choice>
    <mc:Fallback xmlns="">
      <p:transition spd="slow" advTm="10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80">
                                          <p:stCondLst>
                                            <p:cond delay="0"/>
                                          </p:stCondLst>
                                        </p:cTn>
                                        <p:tgtEl>
                                          <p:spTgt spid="3">
                                            <p:txEl>
                                              <p:pRg st="3" end="3"/>
                                            </p:txEl>
                                          </p:spTgt>
                                        </p:tgtEl>
                                      </p:cBhvr>
                                    </p:animEffect>
                                    <p:anim calcmode="lin" valueType="num">
                                      <p:cBhvr>
                                        <p:cTn id="2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3" end="3"/>
                                            </p:txEl>
                                          </p:spTgt>
                                        </p:tgtEl>
                                      </p:cBhvr>
                                      <p:to x="100000" y="60000"/>
                                    </p:animScale>
                                    <p:animScale>
                                      <p:cBhvr>
                                        <p:cTn id="34" dur="166" decel="50000">
                                          <p:stCondLst>
                                            <p:cond delay="676"/>
                                          </p:stCondLst>
                                        </p:cTn>
                                        <p:tgtEl>
                                          <p:spTgt spid="3">
                                            <p:txEl>
                                              <p:pRg st="3" end="3"/>
                                            </p:txEl>
                                          </p:spTgt>
                                        </p:tgtEl>
                                      </p:cBhvr>
                                      <p:to x="100000" y="100000"/>
                                    </p:animScale>
                                    <p:animScale>
                                      <p:cBhvr>
                                        <p:cTn id="35" dur="26">
                                          <p:stCondLst>
                                            <p:cond delay="1312"/>
                                          </p:stCondLst>
                                        </p:cTn>
                                        <p:tgtEl>
                                          <p:spTgt spid="3">
                                            <p:txEl>
                                              <p:pRg st="3" end="3"/>
                                            </p:txEl>
                                          </p:spTgt>
                                        </p:tgtEl>
                                      </p:cBhvr>
                                      <p:to x="100000" y="80000"/>
                                    </p:animScale>
                                    <p:animScale>
                                      <p:cBhvr>
                                        <p:cTn id="36" dur="166" decel="50000">
                                          <p:stCondLst>
                                            <p:cond delay="1338"/>
                                          </p:stCondLst>
                                        </p:cTn>
                                        <p:tgtEl>
                                          <p:spTgt spid="3">
                                            <p:txEl>
                                              <p:pRg st="3" end="3"/>
                                            </p:txEl>
                                          </p:spTgt>
                                        </p:tgtEl>
                                      </p:cBhvr>
                                      <p:to x="100000" y="100000"/>
                                    </p:animScale>
                                    <p:animScale>
                                      <p:cBhvr>
                                        <p:cTn id="37" dur="26">
                                          <p:stCondLst>
                                            <p:cond delay="1642"/>
                                          </p:stCondLst>
                                        </p:cTn>
                                        <p:tgtEl>
                                          <p:spTgt spid="3">
                                            <p:txEl>
                                              <p:pRg st="3" end="3"/>
                                            </p:txEl>
                                          </p:spTgt>
                                        </p:tgtEl>
                                      </p:cBhvr>
                                      <p:to x="100000" y="90000"/>
                                    </p:animScale>
                                    <p:animScale>
                                      <p:cBhvr>
                                        <p:cTn id="38" dur="166" decel="50000">
                                          <p:stCondLst>
                                            <p:cond delay="1668"/>
                                          </p:stCondLst>
                                        </p:cTn>
                                        <p:tgtEl>
                                          <p:spTgt spid="3">
                                            <p:txEl>
                                              <p:pRg st="3" end="3"/>
                                            </p:txEl>
                                          </p:spTgt>
                                        </p:tgtEl>
                                      </p:cBhvr>
                                      <p:to x="100000" y="100000"/>
                                    </p:animScale>
                                    <p:animScale>
                                      <p:cBhvr>
                                        <p:cTn id="39" dur="26">
                                          <p:stCondLst>
                                            <p:cond delay="1808"/>
                                          </p:stCondLst>
                                        </p:cTn>
                                        <p:tgtEl>
                                          <p:spTgt spid="3">
                                            <p:txEl>
                                              <p:pRg st="3" end="3"/>
                                            </p:txEl>
                                          </p:spTgt>
                                        </p:tgtEl>
                                      </p:cBhvr>
                                      <p:to x="100000" y="95000"/>
                                    </p:animScale>
                                    <p:animScale>
                                      <p:cBhvr>
                                        <p:cTn id="40" dur="166" decel="50000">
                                          <p:stCondLst>
                                            <p:cond delay="1834"/>
                                          </p:stCondLst>
                                        </p:cTn>
                                        <p:tgtEl>
                                          <p:spTgt spid="3">
                                            <p:txEl>
                                              <p:pRg st="3" end="3"/>
                                            </p:txEl>
                                          </p:spTgt>
                                        </p:tgtEl>
                                      </p:cBhvr>
                                      <p:to x="100000" y="100000"/>
                                    </p:animScale>
                                  </p:childTnLst>
                                </p:cTn>
                              </p:par>
                            </p:childTnLst>
                          </p:cTn>
                        </p:par>
                        <p:par>
                          <p:cTn id="41" fill="hold">
                            <p:stCondLst>
                              <p:cond delay="2000"/>
                            </p:stCondLst>
                            <p:childTnLst>
                              <p:par>
                                <p:cTn id="42" presetID="1" presetClass="mediacall" presetSubtype="0" fill="hold" nodeType="afterEffect">
                                  <p:stCondLst>
                                    <p:cond delay="0"/>
                                  </p:stCondLst>
                                  <p:childTnLst>
                                    <p:cmd type="call" cmd="playFrom(0.0)">
                                      <p:cBhvr>
                                        <p:cTn id="43"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4"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extLst mod="1">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Іконопис на Україні</a:t>
            </a:r>
            <a:endParaRPr lang="uk-UA" dirty="0"/>
          </a:p>
        </p:txBody>
      </p:sp>
      <p:sp>
        <p:nvSpPr>
          <p:cNvPr id="3" name="Объект 2"/>
          <p:cNvSpPr>
            <a:spLocks noGrp="1"/>
          </p:cNvSpPr>
          <p:nvPr>
            <p:ph sz="quarter" idx="13"/>
          </p:nvPr>
        </p:nvSpPr>
        <p:spPr/>
        <p:txBody>
          <a:bodyPr/>
          <a:lstStyle/>
          <a:p>
            <a:r>
              <a:rPr lang="uk-UA" dirty="0"/>
              <a:t>Іконопис на Україні в ХІ</a:t>
            </a:r>
            <a:r>
              <a:rPr lang="en-US" dirty="0"/>
              <a:t>V-</a:t>
            </a:r>
            <a:r>
              <a:rPr lang="uk-UA" dirty="0"/>
              <a:t>Х</a:t>
            </a:r>
            <a:r>
              <a:rPr lang="en-US" dirty="0"/>
              <a:t>VI </a:t>
            </a:r>
            <a:r>
              <a:rPr lang="uk-UA" dirty="0"/>
              <a:t>ст. розвивався у складних соціальних та політичних умовах, що позначилося на різноманітності його типів, напрямів, стильових особливостей. Він відобразив ту велику соціальну боротьбі, яка рухала життя тогочасного суспільства. </a:t>
            </a:r>
            <a:endParaRPr lang="uk-UA" dirty="0" smtClean="0"/>
          </a:p>
          <a:p>
            <a:r>
              <a:rPr lang="uk-UA" dirty="0" smtClean="0"/>
              <a:t>Естетичні </a:t>
            </a:r>
            <a:r>
              <a:rPr lang="uk-UA" dirty="0"/>
              <a:t>смаки, соціальні вимоги наклали виразний відбиток на всю українську культуру того часу. Важкі випробовування історичної долі, часто неспокійні, сповнені небезпеки часи не захмарювали чистий небосхил художньої творчості. Перші відомі пам`ятки українського іконопису припадають на ХІ</a:t>
            </a:r>
            <a:r>
              <a:rPr lang="en-US" dirty="0"/>
              <a:t>V </a:t>
            </a:r>
            <a:r>
              <a:rPr lang="uk-UA" dirty="0"/>
              <a:t>ст. </a:t>
            </a:r>
            <a:endParaRPr lang="uk-UA" dirty="0" smtClean="0"/>
          </a:p>
          <a:p>
            <a:r>
              <a:rPr lang="uk-UA" dirty="0" smtClean="0"/>
              <a:t>Вже </a:t>
            </a:r>
            <a:r>
              <a:rPr lang="uk-UA" dirty="0"/>
              <a:t>у Х</a:t>
            </a:r>
            <a:r>
              <a:rPr lang="en-US" dirty="0"/>
              <a:t>VI </a:t>
            </a:r>
            <a:r>
              <a:rPr lang="uk-UA" dirty="0"/>
              <a:t>ст. в українському мистецтві помітно виділяється течія українського іконопису, відмінна від професійного </a:t>
            </a:r>
            <a:r>
              <a:rPr lang="uk-UA" dirty="0" err="1"/>
              <a:t>ікономалювання</a:t>
            </a:r>
            <a:r>
              <a:rPr lang="uk-UA" dirty="0"/>
              <a:t>. Її особливості виявлялися у спрощеній іконографічній основі. Народні майстри по своєму реагували на суспільні події і опосередковано відгукувалися на них у творах.</a:t>
            </a: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570385025"/>
      </p:ext>
    </p:extLst>
  </p:cSld>
  <p:clrMapOvr>
    <a:masterClrMapping/>
  </p:clrMapOvr>
  <mc:AlternateContent xmlns:mc="http://schemas.openxmlformats.org/markup-compatibility/2006" xmlns:p14="http://schemas.microsoft.com/office/powerpoint/2010/main">
    <mc:Choice Requires="p14">
      <p:transition spd="slow" p14:dur="3000" advTm="34845">
        <p14:shred/>
      </p:transition>
    </mc:Choice>
    <mc:Fallback xmlns="">
      <p:transition spd="slow" advTm="348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Заключення</a:t>
            </a:r>
            <a:endParaRPr lang="uk-UA"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Объект 2"/>
          <p:cNvSpPr>
            <a:spLocks noGrp="1"/>
          </p:cNvSpPr>
          <p:nvPr>
            <p:ph sz="quarter" idx="13"/>
          </p:nvPr>
        </p:nvSpPr>
        <p:spPr/>
        <p:txBody>
          <a:bodyPr/>
          <a:lstStyle/>
          <a:p>
            <a:pPr marL="0" indent="0">
              <a:buNone/>
            </a:pPr>
            <a:r>
              <a:rPr lang="uk-UA" dirty="0"/>
              <a:t>Значення та зміст ікони, як і в притчах Ісуса </a:t>
            </a:r>
            <a:r>
              <a:rPr lang="uk-UA" dirty="0" smtClean="0"/>
              <a:t>Христа – частково </a:t>
            </a:r>
            <a:r>
              <a:rPr lang="uk-UA" dirty="0"/>
              <a:t>прихований. Як і </a:t>
            </a:r>
            <a:r>
              <a:rPr lang="uk-UA" dirty="0" smtClean="0"/>
              <a:t>притчу</a:t>
            </a:r>
            <a:r>
              <a:rPr lang="uk-UA" dirty="0"/>
              <a:t>, ікону також можна сприйняти лише поверхнево: гарну сцену в іконі, сюжет у </a:t>
            </a:r>
            <a:r>
              <a:rPr lang="uk-UA" dirty="0" smtClean="0"/>
              <a:t>притчі</a:t>
            </a:r>
            <a:r>
              <a:rPr lang="uk-UA" dirty="0"/>
              <a:t>. Але щоб сприйняти її духовний, богословський зміст, треба мати добру волю, віру і бути близько Христа – як це було з апостолами та учнями.</a:t>
            </a:r>
          </a:p>
        </p:txBody>
      </p:sp>
      <p:pic>
        <p:nvPicPr>
          <p:cNvPr id="5" name="Звук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608868206"/>
      </p:ext>
    </p:extLst>
  </p:cSld>
  <p:clrMapOvr>
    <a:masterClrMapping/>
  </p:clrMapOvr>
  <mc:AlternateContent xmlns:mc="http://schemas.openxmlformats.org/markup-compatibility/2006" xmlns:p14="http://schemas.microsoft.com/office/powerpoint/2010/main">
    <mc:Choice Requires="p14">
      <p:transition spd="slow" p14:dur="1200" advTm="43091">
        <p14:flip dir="r"/>
      </p:transition>
    </mc:Choice>
    <mc:Fallback xmlns="">
      <p:transition spd="slow" advTm="430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set>
                                      <p:cBhvr>
                                        <p:cTn id="11" dur="455" fill="hold">
                                          <p:stCondLst>
                                            <p:cond delay="0"/>
                                          </p:stCondLst>
                                        </p:cTn>
                                        <p:tgtEl>
                                          <p:spTgt spid="2"/>
                                        </p:tgtEl>
                                        <p:attrNameLst>
                                          <p:attrName>style.rotation</p:attrName>
                                        </p:attrNameLst>
                                      </p:cBhvr>
                                      <p:to>
                                        <p:strVal val="-45.0"/>
                                      </p:to>
                                    </p:set>
                                    <p:anim calcmode="lin" valueType="num">
                                      <p:cBhvr>
                                        <p:cTn id="12"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0" end="0"/>
                                            </p:txEl>
                                          </p:spTgt>
                                        </p:tgtEl>
                                        <p:attrNameLst>
                                          <p:attrName>ppt_w</p:attrName>
                                        </p:attrNameLst>
                                      </p:cBhvr>
                                    </p:anim>
                                    <p:anim by="(#ppt_w*0.50)" calcmode="lin" valueType="num">
                                      <p:cBhvr>
                                        <p:cTn id="21" dur="500" decel="50000" autoRev="1" fill="hold">
                                          <p:stCondLst>
                                            <p:cond delay="0"/>
                                          </p:stCondLst>
                                        </p:cTn>
                                        <p:tgtEl>
                                          <p:spTgt spid="3">
                                            <p:txEl>
                                              <p:pRg st="0" end="0"/>
                                            </p:txEl>
                                          </p:spTgt>
                                        </p:tgtEl>
                                        <p:attrNameLst>
                                          <p:attrName>ppt_x</p:attrName>
                                        </p:attrNameLst>
                                      </p:cBhvr>
                                    </p:anim>
                                    <p:anim from="(-#ppt_h/2)" to="(#ppt_y)" calcmode="lin" valueType="num">
                                      <p:cBhvr>
                                        <p:cTn id="22" dur="1000" fill="hold">
                                          <p:stCondLst>
                                            <p:cond delay="0"/>
                                          </p:stCondLst>
                                        </p:cTn>
                                        <p:tgtEl>
                                          <p:spTgt spid="3">
                                            <p:txEl>
                                              <p:pRg st="0" end="0"/>
                                            </p:txEl>
                                          </p:spTgt>
                                        </p:tgtEl>
                                        <p:attrNameLst>
                                          <p:attrName>ppt_y</p:attrName>
                                        </p:attrNameLst>
                                      </p:cBhvr>
                                    </p:anim>
                                    <p:animRot by="21600000">
                                      <p:cBhvr>
                                        <p:cTn id="23"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743789279"/>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94419216"/>
      </p:ext>
    </p:extLst>
  </p:cSld>
  <p:clrMapOvr>
    <a:masterClrMapping/>
  </p:clrMapOvr>
  <mc:AlternateContent xmlns:mc="http://schemas.openxmlformats.org/markup-compatibility/2006" xmlns:p14="http://schemas.microsoft.com/office/powerpoint/2010/main">
    <mc:Choice Requires="p14">
      <p:transition spd="slow" p14:dur="1400" advTm="2857">
        <p14:ripple/>
      </p:transition>
    </mc:Choice>
    <mc:Fallback xmlns="">
      <p:transition spd="slow" advTm="28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200" dirty="0" smtClean="0"/>
              <a:t>Зміст</a:t>
            </a:r>
            <a:endParaRPr lang="uk-UA" sz="3200" dirty="0"/>
          </a:p>
        </p:txBody>
      </p:sp>
      <p:sp>
        <p:nvSpPr>
          <p:cNvPr id="3" name="Объект 2"/>
          <p:cNvSpPr>
            <a:spLocks noGrp="1"/>
          </p:cNvSpPr>
          <p:nvPr>
            <p:ph sz="quarter" idx="13"/>
          </p:nvPr>
        </p:nvSpPr>
        <p:spPr/>
        <p:txBody>
          <a:bodyPr/>
          <a:lstStyle/>
          <a:p>
            <a:pPr>
              <a:buFont typeface="+mj-lt"/>
              <a:buAutoNum type="arabicParenR"/>
            </a:pPr>
            <a:r>
              <a:rPr lang="uk-UA" dirty="0" smtClean="0"/>
              <a:t>Визначення.</a:t>
            </a:r>
          </a:p>
          <a:p>
            <a:pPr>
              <a:buFont typeface="+mj-lt"/>
              <a:buAutoNum type="arabicParenR"/>
            </a:pPr>
            <a:r>
              <a:rPr lang="uk-UA" dirty="0" smtClean="0"/>
              <a:t>Історія розвитку.</a:t>
            </a:r>
          </a:p>
          <a:p>
            <a:pPr>
              <a:buFont typeface="+mj-lt"/>
              <a:buAutoNum type="arabicParenR"/>
            </a:pPr>
            <a:r>
              <a:rPr lang="uk-UA" dirty="0" smtClean="0"/>
              <a:t>Ікона.</a:t>
            </a:r>
          </a:p>
          <a:p>
            <a:pPr>
              <a:buFont typeface="+mj-lt"/>
              <a:buAutoNum type="arabicParenR"/>
            </a:pPr>
            <a:r>
              <a:rPr lang="uk-UA" dirty="0" smtClean="0"/>
              <a:t>Народний іконопис.</a:t>
            </a:r>
          </a:p>
          <a:p>
            <a:pPr>
              <a:buFont typeface="+mj-lt"/>
              <a:buAutoNum type="arabicParenR"/>
            </a:pPr>
            <a:r>
              <a:rPr lang="uk-UA" dirty="0" smtClean="0"/>
              <a:t>Техніка іконопису.</a:t>
            </a:r>
          </a:p>
          <a:p>
            <a:pPr>
              <a:buFont typeface="+mj-lt"/>
              <a:buAutoNum type="arabicParenR"/>
            </a:pPr>
            <a:r>
              <a:rPr lang="uk-UA" dirty="0" smtClean="0"/>
              <a:t>Іконографія у Візантії.</a:t>
            </a:r>
          </a:p>
          <a:p>
            <a:pPr>
              <a:buFont typeface="+mj-lt"/>
              <a:buAutoNum type="arabicParenR"/>
            </a:pPr>
            <a:r>
              <a:rPr lang="uk-UA" dirty="0" smtClean="0"/>
              <a:t>Іконоборство – за і проти.</a:t>
            </a:r>
          </a:p>
          <a:p>
            <a:pPr>
              <a:buFont typeface="+mj-lt"/>
              <a:buAutoNum type="arabicParenR"/>
            </a:pPr>
            <a:r>
              <a:rPr lang="uk-UA" dirty="0" smtClean="0"/>
              <a:t>Іконопис на Україні.</a:t>
            </a:r>
          </a:p>
          <a:p>
            <a:pPr>
              <a:buFont typeface="+mj-lt"/>
              <a:buAutoNum type="arabicParenR"/>
            </a:pPr>
            <a:r>
              <a:rPr lang="uk-UA" dirty="0" err="1" smtClean="0"/>
              <a:t>Заключення</a:t>
            </a:r>
            <a:r>
              <a:rPr lang="uk-UA" dirty="0" smtClean="0"/>
              <a:t>.</a:t>
            </a:r>
            <a:endParaRPr lang="uk-UA" dirty="0"/>
          </a:p>
          <a:p>
            <a:pPr>
              <a:buFont typeface="+mj-lt"/>
              <a:buAutoNum type="arabicParenR"/>
            </a:pPr>
            <a:endParaRPr lang="uk-UA" dirty="0" smtClean="0"/>
          </a:p>
          <a:p>
            <a:pPr>
              <a:buFont typeface="+mj-lt"/>
              <a:buAutoNum type="arabicParenR"/>
            </a:pPr>
            <a:endParaRPr lang="uk-UA" dirty="0" smtClean="0"/>
          </a:p>
          <a:p>
            <a:pPr>
              <a:buFont typeface="+mj-lt"/>
              <a:buAutoNum type="arabicParenR"/>
            </a:pPr>
            <a:endParaRPr lang="uk-UA"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820542"/>
            <a:ext cx="1863824" cy="2636136"/>
          </a:xfrm>
          <a:prstGeom prst="rect">
            <a:avLst/>
          </a:prstGeom>
          <a:ln>
            <a:noFill/>
          </a:ln>
          <a:effectLst>
            <a:outerShdw blurRad="292100" dist="139700" dir="2700000" algn="tl" rotWithShape="0">
              <a:srgbClr val="333333">
                <a:alpha val="65000"/>
              </a:srgbClr>
            </a:outerShdw>
          </a:effectLst>
        </p:spPr>
      </p:pic>
      <p:pic>
        <p:nvPicPr>
          <p:cNvPr id="5" name="Звук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337300"/>
            <a:ext cx="609600" cy="304800"/>
          </a:xfrm>
          <a:prstGeom prst="rect">
            <a:avLst/>
          </a:prstGeom>
        </p:spPr>
      </p:pic>
    </p:spTree>
    <p:custDataLst>
      <p:tags r:id="rId1"/>
    </p:custDataLst>
    <p:extLst>
      <p:ext uri="{BB962C8B-B14F-4D97-AF65-F5344CB8AC3E}">
        <p14:creationId xmlns:p14="http://schemas.microsoft.com/office/powerpoint/2010/main" val="498281559"/>
      </p:ext>
    </p:extLst>
  </p:cSld>
  <p:clrMapOvr>
    <a:masterClrMapping/>
  </p:clrMapOvr>
  <mc:AlternateContent xmlns:mc="http://schemas.openxmlformats.org/markup-compatibility/2006" xmlns:p14="http://schemas.microsoft.com/office/powerpoint/2010/main">
    <mc:Choice Requires="p14">
      <p:transition spd="slow" p14:dur="4000" advTm="26355">
        <p14:vortex dir="r"/>
      </p:transition>
    </mc:Choice>
    <mc:Fallback xmlns="">
      <p:transition spd="slow" advTm="263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1000"/>
                                        <p:tgtEl>
                                          <p:spTgt spid="3">
                                            <p:txEl>
                                              <p:pRg st="8" end="8"/>
                                            </p:txEl>
                                          </p:spTgt>
                                        </p:tgtEl>
                                      </p:cBhvr>
                                    </p:animEffect>
                                    <p:anim calcmode="lin" valueType="num">
                                      <p:cBhvr>
                                        <p:cTn id="7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circle(in)">
                                      <p:cBhvr>
                                        <p:cTn id="8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2"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8944">
            <a:off x="649123" y="4027109"/>
            <a:ext cx="2304256" cy="2522352"/>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06751">
            <a:off x="5436096" y="4151756"/>
            <a:ext cx="2520281" cy="2422426"/>
          </a:xfrm>
          <a:prstGeom prst="rect">
            <a:avLst/>
          </a:prstGeom>
        </p:spPr>
      </p:pic>
      <p:sp>
        <p:nvSpPr>
          <p:cNvPr id="2" name="Заголовок 1"/>
          <p:cNvSpPr>
            <a:spLocks noGrp="1"/>
          </p:cNvSpPr>
          <p:nvPr>
            <p:ph type="title"/>
          </p:nvPr>
        </p:nvSpPr>
        <p:spPr/>
        <p:txBody>
          <a:bodyPr/>
          <a:lstStyle/>
          <a:p>
            <a:pPr algn="ctr"/>
            <a:r>
              <a:rPr lang="uk-UA" sz="2800" dirty="0" smtClean="0"/>
              <a:t>визначення</a:t>
            </a:r>
            <a:endParaRPr lang="uk-UA" sz="2800" dirty="0"/>
          </a:p>
        </p:txBody>
      </p:sp>
      <p:sp>
        <p:nvSpPr>
          <p:cNvPr id="3" name="Объект 2"/>
          <p:cNvSpPr>
            <a:spLocks noGrp="1"/>
          </p:cNvSpPr>
          <p:nvPr>
            <p:ph sz="quarter" idx="13"/>
          </p:nvPr>
        </p:nvSpPr>
        <p:spPr/>
        <p:txBody>
          <a:bodyPr>
            <a:normAutofit/>
          </a:bodyPr>
          <a:lstStyle/>
          <a:p>
            <a:pPr marL="0" indent="0">
              <a:buNone/>
            </a:pPr>
            <a:r>
              <a:rPr lang="uk-UA" dirty="0" err="1" smtClean="0"/>
              <a:t>Іконописання</a:t>
            </a:r>
            <a:r>
              <a:rPr lang="uk-UA" dirty="0" smtClean="0"/>
              <a:t> - особливо </a:t>
            </a:r>
            <a:r>
              <a:rPr lang="uk-UA" dirty="0"/>
              <a:t>характерне і розвинене у православній традиції, як і загалом у східному </a:t>
            </a:r>
            <a:r>
              <a:rPr lang="uk-UA" dirty="0" smtClean="0"/>
              <a:t>християнстві, </a:t>
            </a:r>
            <a:r>
              <a:rPr lang="uk-UA" dirty="0"/>
              <a:t>широко поширене і </a:t>
            </a:r>
            <a:r>
              <a:rPr lang="uk-UA" dirty="0" smtClean="0"/>
              <a:t>популярне в</a:t>
            </a:r>
            <a:r>
              <a:rPr lang="uk-UA" dirty="0"/>
              <a:t> Україні, Росії, Румунії, </a:t>
            </a:r>
            <a:r>
              <a:rPr lang="uk-UA" dirty="0" smtClean="0"/>
              <a:t>Греції та </a:t>
            </a:r>
            <a:r>
              <a:rPr lang="uk-UA" dirty="0"/>
              <a:t>інших східно-європейських та близько-східних краях.</a:t>
            </a:r>
          </a:p>
          <a:p>
            <a:pPr marL="0" indent="0">
              <a:buNone/>
            </a:pPr>
            <a:r>
              <a:rPr lang="uk-UA" dirty="0" smtClean="0"/>
              <a:t>Православне </a:t>
            </a:r>
            <a:r>
              <a:rPr lang="uk-UA" dirty="0"/>
              <a:t>мистецтво — є носієм високих духовних цінностей, зокрема, іконопис, який створювався святими духовидцями. </a:t>
            </a:r>
            <a:r>
              <a:rPr lang="uk-UA" dirty="0" smtClean="0"/>
              <a:t>У </a:t>
            </a:r>
            <a:r>
              <a:rPr lang="uk-UA" dirty="0"/>
              <a:t>православній культурі іконі належить значне місце, де вона ніколи не мислилася лише як твір мистецтва. Ікона, перш за все, </a:t>
            </a:r>
            <a:r>
              <a:rPr lang="uk-UA" dirty="0" err="1"/>
              <a:t>віронавчальний</a:t>
            </a:r>
            <a:r>
              <a:rPr lang="uk-UA" dirty="0"/>
              <a:t> текст, який покликаний допомогти пізнанню істини. Ікона є своєрідним вікном у духовний світ, тому вона має особливу </a:t>
            </a:r>
            <a:r>
              <a:rPr lang="uk-UA" dirty="0" smtClean="0"/>
              <a:t>мову. Мета </a:t>
            </a:r>
            <a:r>
              <a:rPr lang="uk-UA" dirty="0"/>
              <a:t>ікони — направити всі наші почуття, розум і всю нашу людську природу до її істинної мети — на шлях перетворення.</a:t>
            </a:r>
          </a:p>
          <a:p>
            <a:pPr marL="0" indent="0">
              <a:buNone/>
            </a:pPr>
            <a:endParaRPr lang="uk-UA" dirty="0"/>
          </a:p>
        </p:txBody>
      </p:sp>
      <p:pic>
        <p:nvPicPr>
          <p:cNvPr id="8" name="Звук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34955277"/>
      </p:ext>
    </p:extLst>
  </p:cSld>
  <p:clrMapOvr>
    <a:masterClrMapping/>
  </p:clrMapOvr>
  <mc:AlternateContent xmlns:mc="http://schemas.openxmlformats.org/markup-compatibility/2006" xmlns:p14="http://schemas.microsoft.com/office/powerpoint/2010/main">
    <mc:Choice Requires="p14">
      <p:transition spd="slow" p14:dur="3900" advTm="33422">
        <p14:glitter pattern="hexagon"/>
      </p:transition>
    </mc:Choice>
    <mc:Fallback xmlns="">
      <p:transition spd="slow" advTm="334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circle(in)">
                                      <p:cBhvr>
                                        <p:cTn id="3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Історія розвитку</a:t>
            </a:r>
            <a:endParaRPr lang="uk-UA" dirty="0"/>
          </a:p>
        </p:txBody>
      </p:sp>
      <p:sp>
        <p:nvSpPr>
          <p:cNvPr id="3" name="Объект 2"/>
          <p:cNvSpPr>
            <a:spLocks noGrp="1"/>
          </p:cNvSpPr>
          <p:nvPr>
            <p:ph sz="quarter" idx="13"/>
          </p:nvPr>
        </p:nvSpPr>
        <p:spPr/>
        <p:txBody>
          <a:bodyPr/>
          <a:lstStyle/>
          <a:p>
            <a:r>
              <a:rPr lang="uk-UA" dirty="0"/>
              <a:t> Історія іконографії починається з ІІІ-І</a:t>
            </a:r>
            <a:r>
              <a:rPr lang="en-US" dirty="0"/>
              <a:t>V </a:t>
            </a:r>
            <a:r>
              <a:rPr lang="uk-UA" dirty="0"/>
              <a:t>ст., із зображень в </a:t>
            </a:r>
            <a:r>
              <a:rPr lang="uk-UA" dirty="0" smtClean="0"/>
              <a:t>катакомбах</a:t>
            </a:r>
            <a:r>
              <a:rPr lang="uk-UA" dirty="0"/>
              <a:t> — підземних кладовищах Італії, Північної Африки й Сирії (Палестини). Римляни й греки спалювали померлих, та християни дотримувалися єврейської традиції, за якою було поховано тіло Христа. Кілометри катакомб недостатньо вивчені, проте саме завдяки своєму розташуванню вони збереглися до сьогоднішніх днів. Також слід пам'ятати про переслідування християн в Римській імперії, відповідно, зображення, що свідчать про відношення автора до християнства, могли зберегтися лише на кладовищах, адже римляни не наважувалися гнівати покійників</a:t>
            </a:r>
            <a:r>
              <a:rPr lang="uk-UA" dirty="0" smtClean="0"/>
              <a:t>.</a:t>
            </a:r>
          </a:p>
          <a:p>
            <a:r>
              <a:rPr lang="ru-RU" dirty="0" err="1"/>
              <a:t>Ранні</a:t>
            </a:r>
            <a:r>
              <a:rPr lang="ru-RU" dirty="0"/>
              <a:t> </a:t>
            </a:r>
            <a:r>
              <a:rPr lang="ru-RU" dirty="0" err="1"/>
              <a:t>християнські</a:t>
            </a:r>
            <a:r>
              <a:rPr lang="ru-RU" dirty="0"/>
              <a:t> </a:t>
            </a:r>
            <a:r>
              <a:rPr lang="ru-RU" dirty="0" err="1"/>
              <a:t>зображення</a:t>
            </a:r>
            <a:r>
              <a:rPr lang="ru-RU" dirty="0"/>
              <a:t> не </a:t>
            </a:r>
            <a:r>
              <a:rPr lang="ru-RU" dirty="0" err="1"/>
              <a:t>були</a:t>
            </a:r>
            <a:r>
              <a:rPr lang="ru-RU" dirty="0"/>
              <a:t> </a:t>
            </a:r>
            <a:r>
              <a:rPr lang="ru-RU" dirty="0" err="1"/>
              <a:t>досконалими</a:t>
            </a:r>
            <a:r>
              <a:rPr lang="ru-RU" dirty="0"/>
              <a:t> за </a:t>
            </a:r>
            <a:r>
              <a:rPr lang="ru-RU" dirty="0" err="1"/>
              <a:t>технікою</a:t>
            </a:r>
            <a:r>
              <a:rPr lang="ru-RU" dirty="0"/>
              <a:t>, носили </a:t>
            </a:r>
            <a:r>
              <a:rPr lang="ru-RU" dirty="0" err="1"/>
              <a:t>символічний</a:t>
            </a:r>
            <a:r>
              <a:rPr lang="ru-RU" dirty="0"/>
              <a:t> характер — </a:t>
            </a:r>
            <a:r>
              <a:rPr lang="ru-RU" dirty="0" err="1"/>
              <a:t>цей</a:t>
            </a:r>
            <a:r>
              <a:rPr lang="ru-RU" dirty="0"/>
              <a:t> характер </a:t>
            </a:r>
            <a:r>
              <a:rPr lang="ru-RU" dirty="0" err="1"/>
              <a:t>зображення</a:t>
            </a:r>
            <a:r>
              <a:rPr lang="ru-RU" dirty="0"/>
              <a:t> став </a:t>
            </a:r>
            <a:r>
              <a:rPr lang="ru-RU" dirty="0" err="1"/>
              <a:t>традиційним</a:t>
            </a:r>
            <a:r>
              <a:rPr lang="ru-RU" dirty="0"/>
              <a:t> при </a:t>
            </a:r>
            <a:r>
              <a:rPr lang="ru-RU" dirty="0" err="1"/>
              <a:t>подальшому</a:t>
            </a:r>
            <a:r>
              <a:rPr lang="ru-RU" dirty="0"/>
              <a:t> </a:t>
            </a:r>
            <a:r>
              <a:rPr lang="ru-RU" dirty="0" err="1"/>
              <a:t>розвитку</a:t>
            </a:r>
            <a:r>
              <a:rPr lang="ru-RU" dirty="0"/>
              <a:t> </a:t>
            </a:r>
            <a:r>
              <a:rPr lang="ru-RU" dirty="0" err="1" smtClean="0"/>
              <a:t>іконографії</a:t>
            </a:r>
            <a:r>
              <a:rPr lang="ru-RU" dirty="0"/>
              <a:t>.</a:t>
            </a:r>
            <a:endParaRPr lang="uk-UA"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360" y="4725144"/>
            <a:ext cx="3672408" cy="2047528"/>
          </a:xfrm>
          <a:prstGeom prst="rect">
            <a:avLst/>
          </a:prstGeom>
        </p:spPr>
      </p:pic>
      <p:pic>
        <p:nvPicPr>
          <p:cNvPr id="5" name="Звук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10889717"/>
      </p:ext>
    </p:extLst>
  </p:cSld>
  <p:clrMapOvr>
    <a:masterClrMapping/>
  </p:clrMapOvr>
  <p:transition spd="slow" advTm="2785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800" decel="100000"/>
                                        <p:tgtEl>
                                          <p:spTgt spid="3">
                                            <p:txEl>
                                              <p:pRg st="0" end="0"/>
                                            </p:txEl>
                                          </p:spTgt>
                                        </p:tgtEl>
                                      </p:cBhvr>
                                    </p:animEffect>
                                    <p:anim calcmode="lin" valueType="num">
                                      <p:cBhvr>
                                        <p:cTn id="12"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3"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Ікона</a:t>
            </a:r>
            <a:endParaRPr lang="uk-UA" dirty="0"/>
          </a:p>
        </p:txBody>
      </p:sp>
      <p:sp>
        <p:nvSpPr>
          <p:cNvPr id="3" name="Объект 2"/>
          <p:cNvSpPr>
            <a:spLocks noGrp="1"/>
          </p:cNvSpPr>
          <p:nvPr>
            <p:ph sz="quarter" idx="13"/>
          </p:nvPr>
        </p:nvSpPr>
        <p:spPr/>
        <p:txBody>
          <a:bodyPr/>
          <a:lstStyle/>
          <a:p>
            <a:r>
              <a:rPr lang="uk-UA" b="1" dirty="0"/>
              <a:t>Ікона</a:t>
            </a:r>
            <a:r>
              <a:rPr lang="uk-UA" dirty="0"/>
              <a:t> </a:t>
            </a:r>
            <a:r>
              <a:rPr lang="uk-UA" dirty="0" smtClean="0"/>
              <a:t>- </a:t>
            </a:r>
            <a:r>
              <a:rPr lang="uk-UA" dirty="0" err="1"/>
              <a:t>в християнстві </a:t>
            </a:r>
            <a:r>
              <a:rPr lang="uk-UA" dirty="0" err="1" smtClean="0"/>
              <a:t>зображен</a:t>
            </a:r>
            <a:r>
              <a:rPr lang="uk-UA" dirty="0" smtClean="0"/>
              <a:t>ня </a:t>
            </a:r>
            <a:r>
              <a:rPr lang="uk-UA" dirty="0"/>
              <a:t>осіб або подій священної чи церковної історії, що є предметом шанування, у православних і католиків закріпленого </a:t>
            </a:r>
            <a:r>
              <a:rPr lang="uk-UA" dirty="0" smtClean="0"/>
              <a:t>догматом Сьомого </a:t>
            </a:r>
            <a:r>
              <a:rPr lang="uk-UA" dirty="0"/>
              <a:t>Вселенського собору 787 року</a:t>
            </a:r>
            <a:r>
              <a:rPr lang="uk-UA" dirty="0" smtClean="0"/>
              <a:t>.</a:t>
            </a:r>
            <a:endParaRPr lang="uk-UA" dirty="0"/>
          </a:p>
          <a:p>
            <a:r>
              <a:rPr lang="uk-UA" dirty="0" err="1"/>
              <a:t>В мистецтвознавстві ікона</a:t>
            </a:r>
            <a:r>
              <a:rPr lang="uk-UA" dirty="0"/>
              <a:t>ми зазвичай називаються зображення, виконані в рамках східнохристиянської традиції на твердої </a:t>
            </a:r>
            <a:r>
              <a:rPr lang="uk-UA" dirty="0" smtClean="0"/>
              <a:t>поверхні </a:t>
            </a:r>
            <a:r>
              <a:rPr lang="uk-UA" dirty="0"/>
              <a:t>і забезпечені спеціальними написами і знаками. Скульптурні зображення також знаходять своє шанування особливо в католицизмі, а в </a:t>
            </a:r>
            <a:r>
              <a:rPr lang="uk-UA" dirty="0" smtClean="0"/>
              <a:t>православ'ї </a:t>
            </a:r>
            <a:r>
              <a:rPr lang="uk-UA" dirty="0"/>
              <a:t>є рідкісний виняток.</a:t>
            </a:r>
          </a:p>
          <a:p>
            <a:endParaRPr lang="uk-UA"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3377984"/>
            <a:ext cx="1341120" cy="2590800"/>
          </a:xfrm>
          <a:prstGeom prst="rect">
            <a:avLst/>
          </a:prstGeom>
        </p:spPr>
      </p:pic>
      <p:pic>
        <p:nvPicPr>
          <p:cNvPr id="5" name="Звук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120270047"/>
      </p:ext>
    </p:extLst>
  </p:cSld>
  <p:clrMapOvr>
    <a:masterClrMapping/>
  </p:clrMapOvr>
  <mc:AlternateContent xmlns:mc="http://schemas.openxmlformats.org/markup-compatibility/2006" xmlns:p14="http://schemas.microsoft.com/office/powerpoint/2010/main">
    <mc:Choice Requires="p14">
      <p:transition spd="slow" p14:dur="1600" advTm="24649">
        <p:blinds dir="vert"/>
      </p:transition>
    </mc:Choice>
    <mc:Fallback xmlns="">
      <p:transition spd="slow" advTm="2464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Народний іконопис</a:t>
            </a:r>
            <a:endParaRPr lang="uk-UA" dirty="0"/>
          </a:p>
        </p:txBody>
      </p:sp>
      <p:sp>
        <p:nvSpPr>
          <p:cNvPr id="3" name="Объект 2"/>
          <p:cNvSpPr>
            <a:spLocks noGrp="1"/>
          </p:cNvSpPr>
          <p:nvPr>
            <p:ph sz="quarter" idx="13"/>
          </p:nvPr>
        </p:nvSpPr>
        <p:spPr/>
        <p:txBody>
          <a:bodyPr/>
          <a:lstStyle/>
          <a:p>
            <a:r>
              <a:rPr lang="uk-UA" b="1" dirty="0"/>
              <a:t>Народні традиції в образотворчому мистецтві України сягають часів Київської Русі. Вони виявилися у монументальному малярстві, іконописі на дереві, полотні та склі, народній картині. Протягом віків творчість народних митців була важливим компонентом духовної культури. Вона уособлювала багатий образний світ, етичні ідеали, гуманізм і демократичність, своєрідність естетичних запитів нашого народу — того, що робить мистецьку спадщину України оригінальною і неповторною.</a:t>
            </a:r>
            <a:endParaRPr lang="uk-UA"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4707">
            <a:off x="5547941" y="3368570"/>
            <a:ext cx="2376264" cy="2480886"/>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8149" y="3726548"/>
            <a:ext cx="1762125" cy="2590800"/>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4923">
            <a:off x="1858562" y="3851527"/>
            <a:ext cx="1885950" cy="2419350"/>
          </a:xfrm>
          <a:prstGeom prst="rect">
            <a:avLst/>
          </a:prstGeom>
        </p:spPr>
      </p:pic>
      <p:pic>
        <p:nvPicPr>
          <p:cNvPr id="8" name="Звук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48646990"/>
      </p:ext>
    </p:extLst>
  </p:cSld>
  <p:clrMapOvr>
    <a:masterClrMapping/>
  </p:clrMapOvr>
  <mc:AlternateContent xmlns:mc="http://schemas.openxmlformats.org/markup-compatibility/2006" xmlns:p14="http://schemas.microsoft.com/office/powerpoint/2010/main">
    <mc:Choice Requires="p14">
      <p:transition spd="slow" p14:dur="2000" advTm="38734"/>
    </mc:Choice>
    <mc:Fallback xmlns="">
      <p:transition spd="slow" advTm="38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par>
                                <p:cTn id="27" presetID="3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Техніка іконопису</a:t>
            </a:r>
            <a:endParaRPr lang="uk-UA" dirty="0"/>
          </a:p>
        </p:txBody>
      </p:sp>
      <p:sp>
        <p:nvSpPr>
          <p:cNvPr id="3" name="Объект 2"/>
          <p:cNvSpPr>
            <a:spLocks noGrp="1"/>
          </p:cNvSpPr>
          <p:nvPr>
            <p:ph sz="quarter" idx="13"/>
          </p:nvPr>
        </p:nvSpPr>
        <p:spPr/>
        <p:txBody>
          <a:bodyPr/>
          <a:lstStyle/>
          <a:p>
            <a:r>
              <a:rPr lang="ru-RU" dirty="0" err="1"/>
              <a:t>Матеріали</a:t>
            </a:r>
            <a:r>
              <a:rPr lang="ru-RU" dirty="0"/>
              <a:t>, </a:t>
            </a:r>
            <a:r>
              <a:rPr lang="ru-RU" dirty="0" err="1"/>
              <a:t>які</a:t>
            </a:r>
            <a:r>
              <a:rPr lang="ru-RU" dirty="0"/>
              <a:t> </a:t>
            </a:r>
            <a:r>
              <a:rPr lang="ru-RU" dirty="0" err="1"/>
              <a:t>використовуються</a:t>
            </a:r>
            <a:r>
              <a:rPr lang="ru-RU" dirty="0"/>
              <a:t> в </a:t>
            </a:r>
            <a:r>
              <a:rPr lang="ru-RU" dirty="0" err="1"/>
              <a:t>іконописі</a:t>
            </a:r>
            <a:r>
              <a:rPr lang="ru-RU" dirty="0"/>
              <a:t>, </a:t>
            </a:r>
            <a:r>
              <a:rPr lang="ru-RU" dirty="0" err="1"/>
              <a:t>можуть</a:t>
            </a:r>
            <a:r>
              <a:rPr lang="ru-RU" dirty="0"/>
              <a:t> </a:t>
            </a:r>
            <a:r>
              <a:rPr lang="ru-RU" dirty="0" err="1"/>
              <a:t>мати</a:t>
            </a:r>
            <a:r>
              <a:rPr lang="ru-RU" dirty="0"/>
              <a:t> </a:t>
            </a:r>
            <a:r>
              <a:rPr lang="ru-RU" dirty="0" err="1" smtClean="0"/>
              <a:t>рослинна</a:t>
            </a:r>
            <a:r>
              <a:rPr lang="ru-RU" dirty="0" smtClean="0"/>
              <a:t>, </a:t>
            </a:r>
            <a:r>
              <a:rPr lang="ru-RU" dirty="0" err="1"/>
              <a:t>мінеральне</a:t>
            </a:r>
            <a:r>
              <a:rPr lang="ru-RU" dirty="0"/>
              <a:t> </a:t>
            </a:r>
            <a:r>
              <a:rPr lang="ru-RU" dirty="0" smtClean="0"/>
              <a:t>і </a:t>
            </a:r>
            <a:r>
              <a:rPr lang="ru-RU" dirty="0" err="1"/>
              <a:t>тварина</a:t>
            </a:r>
            <a:r>
              <a:rPr lang="ru-RU" dirty="0"/>
              <a:t> </a:t>
            </a:r>
            <a:r>
              <a:rPr lang="ru-RU" dirty="0" err="1" smtClean="0"/>
              <a:t>походження</a:t>
            </a:r>
            <a:r>
              <a:rPr lang="ru-RU" dirty="0"/>
              <a:t>.</a:t>
            </a:r>
          </a:p>
          <a:p>
            <a:r>
              <a:rPr lang="ru-RU" dirty="0"/>
              <a:t>На </a:t>
            </a:r>
            <a:r>
              <a:rPr lang="ru-RU" dirty="0" err="1"/>
              <a:t>дерев'яну</a:t>
            </a:r>
            <a:r>
              <a:rPr lang="ru-RU" dirty="0"/>
              <a:t> </a:t>
            </a:r>
            <a:r>
              <a:rPr lang="ru-RU" dirty="0" smtClean="0"/>
              <a:t>основу</a:t>
            </a:r>
            <a:r>
              <a:rPr lang="ru-RU" dirty="0"/>
              <a:t> </a:t>
            </a:r>
            <a:r>
              <a:rPr lang="ru-RU" dirty="0" smtClean="0"/>
              <a:t>з </a:t>
            </a:r>
            <a:r>
              <a:rPr lang="ru-RU" dirty="0" err="1"/>
              <a:t>обраним</a:t>
            </a:r>
            <a:r>
              <a:rPr lang="ru-RU" dirty="0"/>
              <a:t> </a:t>
            </a:r>
            <a:r>
              <a:rPr lang="ru-RU" dirty="0" err="1"/>
              <a:t>поглибленням</a:t>
            </a:r>
            <a:r>
              <a:rPr lang="ru-RU" dirty="0"/>
              <a:t> -  </a:t>
            </a:r>
            <a:r>
              <a:rPr lang="ru-RU" dirty="0" err="1" smtClean="0"/>
              <a:t>наклеюється</a:t>
            </a:r>
            <a:r>
              <a:rPr lang="ru-RU" dirty="0" smtClean="0"/>
              <a:t> </a:t>
            </a:r>
            <a:r>
              <a:rPr lang="ru-RU" dirty="0"/>
              <a:t>тканина -" </a:t>
            </a:r>
            <a:r>
              <a:rPr lang="ru-RU" i="1" dirty="0"/>
              <a:t>паволока</a:t>
            </a:r>
            <a:r>
              <a:rPr lang="ru-RU" dirty="0"/>
              <a:t> ". </a:t>
            </a:r>
            <a:r>
              <a:rPr lang="ru-RU" dirty="0" err="1"/>
              <a:t>Далі</a:t>
            </a:r>
            <a:r>
              <a:rPr lang="ru-RU" dirty="0"/>
              <a:t> </a:t>
            </a:r>
            <a:r>
              <a:rPr lang="ru-RU" dirty="0" smtClean="0"/>
              <a:t>наноситься </a:t>
            </a:r>
            <a:r>
              <a:rPr lang="ru-RU" dirty="0" err="1" smtClean="0"/>
              <a:t>крейдяний</a:t>
            </a:r>
            <a:r>
              <a:rPr lang="ru-RU" dirty="0"/>
              <a:t> </a:t>
            </a:r>
            <a:r>
              <a:rPr lang="ru-RU" dirty="0" err="1"/>
              <a:t>або</a:t>
            </a:r>
            <a:r>
              <a:rPr lang="ru-RU" dirty="0"/>
              <a:t> </a:t>
            </a:r>
            <a:r>
              <a:rPr lang="ru-RU" dirty="0" err="1"/>
              <a:t>алебастровий</a:t>
            </a:r>
            <a:r>
              <a:rPr lang="ru-RU" dirty="0"/>
              <a:t> грунт - " </a:t>
            </a:r>
            <a:r>
              <a:rPr lang="ru-RU" i="1" dirty="0"/>
              <a:t>левкас</a:t>
            </a:r>
            <a:r>
              <a:rPr lang="ru-RU" dirty="0"/>
              <a:t> ". Перший </a:t>
            </a:r>
            <a:r>
              <a:rPr lang="ru-RU" dirty="0" err="1"/>
              <a:t>етап</a:t>
            </a:r>
            <a:r>
              <a:rPr lang="ru-RU" dirty="0"/>
              <a:t> </a:t>
            </a:r>
            <a:r>
              <a:rPr lang="ru-RU" dirty="0" err="1"/>
              <a:t>безпосередньо</a:t>
            </a:r>
            <a:r>
              <a:rPr lang="ru-RU" dirty="0"/>
              <a:t> </a:t>
            </a:r>
            <a:r>
              <a:rPr lang="ru-RU" dirty="0" err="1"/>
              <a:t>мальовничій</a:t>
            </a:r>
            <a:r>
              <a:rPr lang="ru-RU" dirty="0"/>
              <a:t> </a:t>
            </a:r>
            <a:r>
              <a:rPr lang="ru-RU" dirty="0" err="1"/>
              <a:t>роботи</a:t>
            </a:r>
            <a:r>
              <a:rPr lang="ru-RU" dirty="0"/>
              <a:t> -" </a:t>
            </a:r>
            <a:r>
              <a:rPr lang="ru-RU" i="1" dirty="0" err="1"/>
              <a:t>роскришь</a:t>
            </a:r>
            <a:r>
              <a:rPr lang="ru-RU" dirty="0"/>
              <a:t> "- прокладка </a:t>
            </a:r>
            <a:r>
              <a:rPr lang="ru-RU" dirty="0" err="1"/>
              <a:t>основних</a:t>
            </a:r>
            <a:r>
              <a:rPr lang="ru-RU" dirty="0"/>
              <a:t> </a:t>
            </a:r>
            <a:r>
              <a:rPr lang="ru-RU" dirty="0" err="1"/>
              <a:t>тонів</a:t>
            </a:r>
            <a:r>
              <a:rPr lang="ru-RU" dirty="0"/>
              <a:t>. В </a:t>
            </a:r>
            <a:r>
              <a:rPr lang="ru-RU" dirty="0" err="1"/>
              <a:t>якості</a:t>
            </a:r>
            <a:r>
              <a:rPr lang="ru-RU" dirty="0"/>
              <a:t> </a:t>
            </a:r>
            <a:r>
              <a:rPr lang="ru-RU" dirty="0" err="1"/>
              <a:t>фарби</a:t>
            </a:r>
            <a:r>
              <a:rPr lang="ru-RU" dirty="0"/>
              <a:t> </a:t>
            </a:r>
            <a:r>
              <a:rPr lang="ru-RU" dirty="0" err="1"/>
              <a:t>використовується</a:t>
            </a:r>
            <a:r>
              <a:rPr lang="ru-RU" dirty="0"/>
              <a:t> </a:t>
            </a:r>
            <a:r>
              <a:rPr lang="ru-RU" dirty="0" err="1"/>
              <a:t>яєчна</a:t>
            </a:r>
            <a:r>
              <a:rPr lang="ru-RU" dirty="0"/>
              <a:t> темпера на </a:t>
            </a:r>
            <a:r>
              <a:rPr lang="ru-RU" dirty="0" err="1"/>
              <a:t>натуральних</a:t>
            </a:r>
            <a:r>
              <a:rPr lang="ru-RU" dirty="0"/>
              <a:t> </a:t>
            </a:r>
            <a:r>
              <a:rPr lang="ru-RU" dirty="0" err="1"/>
              <a:t>пігментах</a:t>
            </a:r>
            <a:r>
              <a:rPr lang="ru-RU" dirty="0"/>
              <a:t>. </a:t>
            </a:r>
            <a:r>
              <a:rPr lang="ru-RU" dirty="0" err="1"/>
              <a:t>Процес</a:t>
            </a:r>
            <a:r>
              <a:rPr lang="ru-RU" dirty="0"/>
              <a:t> </a:t>
            </a:r>
            <a:r>
              <a:rPr lang="ru-RU" dirty="0" err="1"/>
              <a:t>роботи</a:t>
            </a:r>
            <a:r>
              <a:rPr lang="ru-RU" dirty="0"/>
              <a:t> над ликом </a:t>
            </a:r>
            <a:r>
              <a:rPr lang="ru-RU" dirty="0" err="1"/>
              <a:t>завершує</a:t>
            </a:r>
            <a:r>
              <a:rPr lang="ru-RU" dirty="0"/>
              <a:t> </a:t>
            </a:r>
            <a:r>
              <a:rPr lang="ru-RU" dirty="0" err="1"/>
              <a:t>накладення</a:t>
            </a:r>
            <a:r>
              <a:rPr lang="ru-RU" dirty="0"/>
              <a:t> " </a:t>
            </a:r>
            <a:r>
              <a:rPr lang="ru-RU" i="1" dirty="0" err="1"/>
              <a:t>движків</a:t>
            </a:r>
            <a:r>
              <a:rPr lang="ru-RU" dirty="0"/>
              <a:t> "- </a:t>
            </a:r>
            <a:r>
              <a:rPr lang="ru-RU" dirty="0" err="1"/>
              <a:t>світлих</a:t>
            </a:r>
            <a:r>
              <a:rPr lang="ru-RU" dirty="0"/>
              <a:t> </a:t>
            </a:r>
            <a:r>
              <a:rPr lang="ru-RU" dirty="0" err="1"/>
              <a:t>крапок</a:t>
            </a:r>
            <a:r>
              <a:rPr lang="ru-RU" dirty="0"/>
              <a:t>, </a:t>
            </a:r>
            <a:r>
              <a:rPr lang="ru-RU" dirty="0" err="1"/>
              <a:t>плям</a:t>
            </a:r>
            <a:r>
              <a:rPr lang="ru-RU" dirty="0"/>
              <a:t> і рис у </a:t>
            </a:r>
            <a:r>
              <a:rPr lang="ru-RU" dirty="0" err="1"/>
              <a:t>найбільш</a:t>
            </a:r>
            <a:r>
              <a:rPr lang="ru-RU" dirty="0"/>
              <a:t> </a:t>
            </a:r>
            <a:r>
              <a:rPr lang="ru-RU" dirty="0" err="1"/>
              <a:t>напружених</a:t>
            </a:r>
            <a:r>
              <a:rPr lang="ru-RU" dirty="0"/>
              <a:t> </a:t>
            </a:r>
            <a:r>
              <a:rPr lang="ru-RU" dirty="0" err="1"/>
              <a:t>ділянках</a:t>
            </a:r>
            <a:r>
              <a:rPr lang="ru-RU" dirty="0"/>
              <a:t> </a:t>
            </a:r>
            <a:r>
              <a:rPr lang="ru-RU" dirty="0" err="1"/>
              <a:t>зображення</a:t>
            </a:r>
            <a:r>
              <a:rPr lang="ru-RU" dirty="0"/>
              <a:t>. На </a:t>
            </a:r>
            <a:r>
              <a:rPr lang="ru-RU" dirty="0" err="1"/>
              <a:t>заключній</a:t>
            </a:r>
            <a:r>
              <a:rPr lang="ru-RU" dirty="0"/>
              <a:t> </a:t>
            </a:r>
            <a:r>
              <a:rPr lang="ru-RU" dirty="0" err="1"/>
              <a:t>стадії</a:t>
            </a:r>
            <a:r>
              <a:rPr lang="ru-RU" dirty="0"/>
              <a:t> </a:t>
            </a:r>
            <a:r>
              <a:rPr lang="ru-RU" dirty="0" err="1"/>
              <a:t>слід</a:t>
            </a:r>
            <a:r>
              <a:rPr lang="ru-RU" dirty="0"/>
              <a:t> </a:t>
            </a:r>
            <a:r>
              <a:rPr lang="ru-RU" dirty="0" err="1"/>
              <a:t>розпис</a:t>
            </a:r>
            <a:r>
              <a:rPr lang="ru-RU" dirty="0"/>
              <a:t> </a:t>
            </a:r>
            <a:r>
              <a:rPr lang="ru-RU" dirty="0" err="1"/>
              <a:t>одягу</a:t>
            </a:r>
            <a:r>
              <a:rPr lang="ru-RU" dirty="0"/>
              <a:t>, </a:t>
            </a:r>
            <a:r>
              <a:rPr lang="ru-RU" dirty="0" err="1"/>
              <a:t>волосся</a:t>
            </a:r>
            <a:r>
              <a:rPr lang="ru-RU" dirty="0"/>
              <a:t> і </a:t>
            </a:r>
            <a:r>
              <a:rPr lang="ru-RU" dirty="0" err="1"/>
              <a:t>інших</a:t>
            </a:r>
            <a:r>
              <a:rPr lang="ru-RU" dirty="0"/>
              <a:t> </a:t>
            </a:r>
            <a:r>
              <a:rPr lang="ru-RU" dirty="0" err="1"/>
              <a:t>необхідних</a:t>
            </a:r>
            <a:r>
              <a:rPr lang="ru-RU" dirty="0"/>
              <a:t> деталей </a:t>
            </a:r>
            <a:r>
              <a:rPr lang="ru-RU" dirty="0" err="1"/>
              <a:t>зображення</a:t>
            </a:r>
            <a:r>
              <a:rPr lang="ru-RU" dirty="0"/>
              <a:t> </a:t>
            </a:r>
            <a:r>
              <a:rPr lang="ru-RU" dirty="0" err="1"/>
              <a:t>твореним</a:t>
            </a:r>
            <a:r>
              <a:rPr lang="ru-RU" dirty="0"/>
              <a:t> золотом, </a:t>
            </a:r>
            <a:r>
              <a:rPr lang="ru-RU" dirty="0" err="1"/>
              <a:t>або</a:t>
            </a:r>
            <a:r>
              <a:rPr lang="ru-RU" dirty="0"/>
              <a:t> проводиться </a:t>
            </a:r>
            <a:r>
              <a:rPr lang="ru-RU" dirty="0" err="1"/>
              <a:t>золочення</a:t>
            </a:r>
            <a:r>
              <a:rPr lang="ru-RU" dirty="0"/>
              <a:t> на </a:t>
            </a:r>
            <a:r>
              <a:rPr lang="ru-RU" dirty="0" err="1"/>
              <a:t>ассист</a:t>
            </a:r>
            <a:r>
              <a:rPr lang="ru-RU" dirty="0"/>
              <a:t>. По </a:t>
            </a:r>
            <a:r>
              <a:rPr lang="ru-RU" dirty="0" err="1"/>
              <a:t>завершенні</a:t>
            </a:r>
            <a:r>
              <a:rPr lang="ru-RU" dirty="0"/>
              <a:t> </a:t>
            </a:r>
            <a:r>
              <a:rPr lang="ru-RU" dirty="0" err="1"/>
              <a:t>всіх</a:t>
            </a:r>
            <a:r>
              <a:rPr lang="ru-RU" dirty="0"/>
              <a:t> </a:t>
            </a:r>
            <a:r>
              <a:rPr lang="ru-RU" dirty="0" err="1"/>
              <a:t>робіт</a:t>
            </a:r>
            <a:r>
              <a:rPr lang="ru-RU" dirty="0"/>
              <a:t> </a:t>
            </a:r>
            <a:r>
              <a:rPr lang="ru-RU" dirty="0" err="1"/>
              <a:t>ікона</a:t>
            </a:r>
            <a:r>
              <a:rPr lang="ru-RU" dirty="0"/>
              <a:t> </a:t>
            </a:r>
            <a:r>
              <a:rPr lang="ru-RU" dirty="0" err="1"/>
              <a:t>покривається</a:t>
            </a:r>
            <a:r>
              <a:rPr lang="ru-RU" dirty="0"/>
              <a:t> </a:t>
            </a:r>
            <a:r>
              <a:rPr lang="ru-RU" dirty="0" err="1"/>
              <a:t>захисним</a:t>
            </a:r>
            <a:r>
              <a:rPr lang="ru-RU" dirty="0"/>
              <a:t> шаром - </a:t>
            </a:r>
            <a:r>
              <a:rPr lang="ru-RU" dirty="0" err="1"/>
              <a:t>натуральної</a:t>
            </a:r>
            <a:r>
              <a:rPr lang="ru-RU" dirty="0"/>
              <a:t> </a:t>
            </a:r>
            <a:r>
              <a:rPr lang="ru-RU" dirty="0" err="1"/>
              <a:t>оліфою</a:t>
            </a:r>
            <a:r>
              <a:rPr lang="ru-RU" dirty="0"/>
              <a:t>.</a:t>
            </a:r>
          </a:p>
          <a:p>
            <a:endParaRPr lang="uk-UA"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39" y="4648200"/>
            <a:ext cx="2466975" cy="1847850"/>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8616" y="4429125"/>
            <a:ext cx="1438275" cy="2286000"/>
          </a:xfrm>
          <a:prstGeom prst="rect">
            <a:avLst/>
          </a:prstGeom>
        </p:spPr>
      </p:pic>
      <p:pic>
        <p:nvPicPr>
          <p:cNvPr id="6" name="Звук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811071156"/>
      </p:ext>
    </p:extLst>
  </p:cSld>
  <p:clrMapOvr>
    <a:masterClrMapping/>
  </p:clrMapOvr>
  <mc:AlternateContent xmlns:mc="http://schemas.openxmlformats.org/markup-compatibility/2006" xmlns:p14="http://schemas.microsoft.com/office/powerpoint/2010/main">
    <mc:Choice Requires="p14">
      <p:transition spd="slow" p14:dur="1400" advTm="35003">
        <p14:doors dir="vert"/>
      </p:transition>
    </mc:Choice>
    <mc:Fallback xmlns="">
      <p:transition spd="slow" advTm="350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2000"/>
                                        <p:tgtEl>
                                          <p:spTgt spid="3">
                                            <p:txEl>
                                              <p:pRg st="1" end="1"/>
                                            </p:txEl>
                                          </p:spTgt>
                                        </p:tgtEl>
                                      </p:cBhvr>
                                    </p:animEffect>
                                    <p:anim calcmode="lin" valueType="num">
                                      <p:cBhvr>
                                        <p:cTn id="3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Іконографія у </a:t>
            </a:r>
            <a:r>
              <a:rPr lang="uk-UA" dirty="0" err="1" smtClean="0"/>
              <a:t>візантії</a:t>
            </a:r>
            <a:endParaRPr lang="uk-UA" dirty="0"/>
          </a:p>
        </p:txBody>
      </p:sp>
      <p:sp>
        <p:nvSpPr>
          <p:cNvPr id="3" name="Объект 2"/>
          <p:cNvSpPr>
            <a:spLocks noGrp="1"/>
          </p:cNvSpPr>
          <p:nvPr>
            <p:ph sz="quarter" idx="13"/>
          </p:nvPr>
        </p:nvSpPr>
        <p:spPr/>
        <p:txBody>
          <a:bodyPr/>
          <a:lstStyle/>
          <a:p>
            <a:r>
              <a:rPr lang="uk-UA" dirty="0"/>
              <a:t>Процес усталення іконографії проходив протягом </a:t>
            </a:r>
            <a:r>
              <a:rPr lang="en-US" dirty="0"/>
              <a:t>VI–VII </a:t>
            </a:r>
            <a:r>
              <a:rPr lang="uk-UA" dirty="0"/>
              <a:t>століть. Головну роль відігравала Візантія. Постановами Вселенських соборів, які відбувалися на її території, були визначені правила зображення облич і сюжетів Священного Писання. Особливе значення мали рішення </a:t>
            </a:r>
            <a:r>
              <a:rPr lang="en-US" dirty="0"/>
              <a:t>V </a:t>
            </a:r>
            <a:r>
              <a:rPr lang="uk-UA" dirty="0"/>
              <a:t>і </a:t>
            </a:r>
            <a:r>
              <a:rPr lang="en-US" dirty="0"/>
              <a:t>V</a:t>
            </a:r>
            <a:r>
              <a:rPr lang="uk-UA" dirty="0"/>
              <a:t>І Вселенських соборів (692 р.), за якими потрібно було замінити абстрактні символи Старого Завіту і перших віків християнства прямою репрезентацією того, що вони відображували. А першу чергу це відносилось до зображення Христа в людській подобі. </a:t>
            </a: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115" y="3723639"/>
            <a:ext cx="2448272" cy="2370981"/>
          </a:xfrm>
          <a:prstGeom prst="rect">
            <a:avLst/>
          </a:prstGeom>
          <a:ln>
            <a:noFill/>
          </a:ln>
          <a:effectLst>
            <a:softEdge rad="112500"/>
          </a:effectLst>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0433">
            <a:off x="3233468" y="3692848"/>
            <a:ext cx="1885950" cy="2419350"/>
          </a:xfrm>
          <a:prstGeom prst="rect">
            <a:avLst/>
          </a:prstGeom>
          <a:ln>
            <a:noFill/>
          </a:ln>
          <a:effectLst>
            <a:softEdge rad="112500"/>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97640">
            <a:off x="611560" y="3821153"/>
            <a:ext cx="2548978" cy="2162739"/>
          </a:xfrm>
          <a:prstGeom prst="rect">
            <a:avLst/>
          </a:prstGeom>
          <a:ln>
            <a:noFill/>
          </a:ln>
          <a:effectLst>
            <a:softEdge rad="112500"/>
          </a:effectLst>
        </p:spPr>
      </p:pic>
      <p:pic>
        <p:nvPicPr>
          <p:cNvPr id="10" name="Звук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628831669"/>
      </p:ext>
    </p:extLst>
  </p:cSld>
  <p:clrMapOvr>
    <a:masterClrMapping/>
  </p:clrMapOvr>
  <mc:AlternateContent xmlns:mc="http://schemas.openxmlformats.org/markup-compatibility/2006" xmlns:p14="http://schemas.microsoft.com/office/powerpoint/2010/main">
    <mc:Choice Requires="p14">
      <p:transition spd="slow" p14:dur="1200" advTm="34613">
        <p14:prism/>
      </p:transition>
    </mc:Choice>
    <mc:Fallback xmlns="">
      <p:transition spd="slow" advTm="346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Іконоборство – за і </a:t>
            </a:r>
            <a:r>
              <a:rPr lang="uk-UA" dirty="0" smtClean="0"/>
              <a:t>проти</a:t>
            </a:r>
            <a:r>
              <a:rPr lang="uk-UA" dirty="0"/>
              <a:t/>
            </a:r>
            <a:br>
              <a:rPr lang="uk-UA" dirty="0"/>
            </a:br>
            <a:endParaRPr lang="uk-UA" dirty="0"/>
          </a:p>
        </p:txBody>
      </p:sp>
      <p:sp>
        <p:nvSpPr>
          <p:cNvPr id="3" name="Объект 2"/>
          <p:cNvSpPr>
            <a:spLocks noGrp="1"/>
          </p:cNvSpPr>
          <p:nvPr>
            <p:ph sz="quarter" idx="13"/>
          </p:nvPr>
        </p:nvSpPr>
        <p:spPr/>
        <p:txBody>
          <a:bodyPr/>
          <a:lstStyle/>
          <a:p>
            <a:r>
              <a:rPr lang="vi-VN" b="1" dirty="0"/>
              <a:t>Іконобо́рство</a:t>
            </a:r>
            <a:r>
              <a:rPr lang="vi-VN" dirty="0"/>
              <a:t> </a:t>
            </a:r>
            <a:r>
              <a:rPr lang="vi-VN" dirty="0" smtClean="0"/>
              <a:t> </a:t>
            </a:r>
            <a:r>
              <a:rPr lang="vi-VN" dirty="0"/>
              <a:t>— вчення, яке виступає проти використання образів Бога і святих у богослужінні і суспільному житті</a:t>
            </a:r>
            <a:r>
              <a:rPr lang="vi-VN" dirty="0" smtClean="0"/>
              <a:t>.</a:t>
            </a:r>
            <a:endParaRPr lang="uk-UA" dirty="0" smtClean="0"/>
          </a:p>
          <a:p>
            <a:r>
              <a:rPr lang="ru-RU" dirty="0"/>
              <a:t>В широкому </a:t>
            </a:r>
            <a:r>
              <a:rPr lang="ru-RU" dirty="0" err="1"/>
              <a:t>розумінні</a:t>
            </a:r>
            <a:r>
              <a:rPr lang="ru-RU" dirty="0"/>
              <a:t> </a:t>
            </a:r>
            <a:r>
              <a:rPr lang="ru-RU" dirty="0" err="1"/>
              <a:t>ікона</a:t>
            </a:r>
            <a:r>
              <a:rPr lang="ru-RU" dirty="0"/>
              <a:t> - </a:t>
            </a:r>
            <a:r>
              <a:rPr lang="ru-RU" dirty="0" err="1"/>
              <a:t>це</a:t>
            </a:r>
            <a:r>
              <a:rPr lang="ru-RU" dirty="0"/>
              <a:t> образ </a:t>
            </a:r>
            <a:r>
              <a:rPr lang="ru-RU" dirty="0" err="1" smtClean="0"/>
              <a:t>відображення</a:t>
            </a:r>
            <a:r>
              <a:rPr lang="ru-RU" dirty="0" smtClean="0"/>
              <a:t> </a:t>
            </a:r>
            <a:r>
              <a:rPr lang="ru-RU" dirty="0"/>
              <a:t>тих </a:t>
            </a:r>
            <a:r>
              <a:rPr lang="ru-RU" dirty="0" err="1"/>
              <a:t>чи</a:t>
            </a:r>
            <a:r>
              <a:rPr lang="ru-RU" dirty="0"/>
              <a:t> </a:t>
            </a:r>
            <a:r>
              <a:rPr lang="ru-RU" dirty="0" err="1"/>
              <a:t>інших</a:t>
            </a:r>
            <a:r>
              <a:rPr lang="ru-RU" dirty="0"/>
              <a:t> </a:t>
            </a:r>
            <a:r>
              <a:rPr lang="ru-RU" dirty="0" err="1"/>
              <a:t>сутностей</a:t>
            </a:r>
            <a:r>
              <a:rPr lang="ru-RU" dirty="0"/>
              <a:t> реального </a:t>
            </a:r>
            <a:r>
              <a:rPr lang="ru-RU" dirty="0" err="1" smtClean="0"/>
              <a:t>світу</a:t>
            </a:r>
            <a:r>
              <a:rPr lang="ru-RU" dirty="0" smtClean="0"/>
              <a:t>. З </a:t>
            </a:r>
            <a:r>
              <a:rPr lang="ru-RU" dirty="0"/>
              <a:t>одного боку </a:t>
            </a:r>
            <a:r>
              <a:rPr lang="ru-RU" dirty="0" err="1"/>
              <a:t>жоден</a:t>
            </a:r>
            <a:r>
              <a:rPr lang="ru-RU" dirty="0"/>
              <a:t> образ не </a:t>
            </a:r>
            <a:r>
              <a:rPr lang="ru-RU" dirty="0" err="1"/>
              <a:t>може</a:t>
            </a:r>
            <a:r>
              <a:rPr lang="ru-RU" dirty="0"/>
              <a:t> </a:t>
            </a:r>
            <a:r>
              <a:rPr lang="ru-RU" dirty="0" err="1"/>
              <a:t>відтворити</a:t>
            </a:r>
            <a:r>
              <a:rPr lang="ru-RU" dirty="0"/>
              <a:t> </a:t>
            </a:r>
            <a:r>
              <a:rPr lang="ru-RU" dirty="0" err="1"/>
              <a:t>реальну</a:t>
            </a:r>
            <a:r>
              <a:rPr lang="ru-RU" dirty="0"/>
              <a:t> </a:t>
            </a:r>
            <a:r>
              <a:rPr lang="ru-RU" dirty="0" err="1"/>
              <a:t>сутність</a:t>
            </a:r>
            <a:r>
              <a:rPr lang="ru-RU" dirty="0"/>
              <a:t> в </a:t>
            </a:r>
            <a:r>
              <a:rPr lang="ru-RU" dirty="0" err="1"/>
              <a:t>усій</a:t>
            </a:r>
            <a:r>
              <a:rPr lang="ru-RU" dirty="0"/>
              <a:t> </a:t>
            </a:r>
            <a:r>
              <a:rPr lang="ru-RU" dirty="0" err="1"/>
              <a:t>її</a:t>
            </a:r>
            <a:r>
              <a:rPr lang="ru-RU" dirty="0"/>
              <a:t> </a:t>
            </a:r>
            <a:r>
              <a:rPr lang="ru-RU" dirty="0" err="1"/>
              <a:t>повноті</a:t>
            </a:r>
            <a:r>
              <a:rPr lang="ru-RU" dirty="0"/>
              <a:t>, </a:t>
            </a:r>
            <a:r>
              <a:rPr lang="ru-RU" dirty="0" err="1"/>
              <a:t>що</a:t>
            </a:r>
            <a:r>
              <a:rPr lang="ru-RU" dirty="0"/>
              <a:t> </a:t>
            </a:r>
            <a:r>
              <a:rPr lang="ru-RU" dirty="0" err="1"/>
              <a:t>дає</a:t>
            </a:r>
            <a:r>
              <a:rPr lang="ru-RU" dirty="0"/>
              <a:t> право </a:t>
            </a:r>
            <a:r>
              <a:rPr lang="ru-RU" dirty="0" err="1"/>
              <a:t>прихильникам</a:t>
            </a:r>
            <a:r>
              <a:rPr lang="ru-RU" dirty="0"/>
              <a:t> </a:t>
            </a:r>
            <a:r>
              <a:rPr lang="ru-RU" dirty="0" err="1"/>
              <a:t>іконоборства</a:t>
            </a:r>
            <a:r>
              <a:rPr lang="ru-RU" dirty="0"/>
              <a:t> </a:t>
            </a:r>
            <a:r>
              <a:rPr lang="ru-RU" dirty="0" err="1"/>
              <a:t>говорити</a:t>
            </a:r>
            <a:r>
              <a:rPr lang="ru-RU" dirty="0"/>
              <a:t> про те, </a:t>
            </a:r>
            <a:r>
              <a:rPr lang="ru-RU" dirty="0" err="1"/>
              <a:t>що</a:t>
            </a:r>
            <a:r>
              <a:rPr lang="ru-RU" dirty="0"/>
              <a:t> люди не </a:t>
            </a:r>
            <a:r>
              <a:rPr lang="ru-RU" dirty="0" err="1"/>
              <a:t>мають</a:t>
            </a:r>
            <a:r>
              <a:rPr lang="ru-RU" dirty="0"/>
              <a:t> право </a:t>
            </a:r>
            <a:r>
              <a:rPr lang="ru-RU" dirty="0" err="1"/>
              <a:t>зображати</a:t>
            </a:r>
            <a:r>
              <a:rPr lang="ru-RU" dirty="0"/>
              <a:t> Бога і </a:t>
            </a:r>
            <a:r>
              <a:rPr lang="ru-RU" dirty="0" err="1"/>
              <a:t>святих</a:t>
            </a:r>
            <a:r>
              <a:rPr lang="ru-RU" dirty="0"/>
              <a:t>. З </a:t>
            </a:r>
            <a:r>
              <a:rPr lang="ru-RU" dirty="0" err="1"/>
              <a:t>іншого</a:t>
            </a:r>
            <a:r>
              <a:rPr lang="ru-RU" dirty="0"/>
              <a:t> боку - </a:t>
            </a:r>
            <a:r>
              <a:rPr lang="ru-RU" dirty="0" err="1"/>
              <a:t>завданням</a:t>
            </a:r>
            <a:r>
              <a:rPr lang="ru-RU" dirty="0"/>
              <a:t> </a:t>
            </a:r>
            <a:r>
              <a:rPr lang="ru-RU" dirty="0" err="1"/>
              <a:t>зображення</a:t>
            </a:r>
            <a:r>
              <a:rPr lang="ru-RU" dirty="0"/>
              <a:t> </a:t>
            </a:r>
            <a:r>
              <a:rPr lang="ru-RU" dirty="0" smtClean="0"/>
              <a:t>не </a:t>
            </a:r>
            <a:r>
              <a:rPr lang="ru-RU" dirty="0"/>
              <a:t>є </a:t>
            </a:r>
            <a:r>
              <a:rPr lang="ru-RU" dirty="0" err="1"/>
              <a:t>повне</a:t>
            </a:r>
            <a:r>
              <a:rPr lang="ru-RU" dirty="0"/>
              <a:t> </a:t>
            </a:r>
            <a:r>
              <a:rPr lang="ru-RU" dirty="0" err="1"/>
              <a:t>відтворення</a:t>
            </a:r>
            <a:r>
              <a:rPr lang="ru-RU" dirty="0"/>
              <a:t> </a:t>
            </a:r>
            <a:r>
              <a:rPr lang="ru-RU" dirty="0" err="1"/>
              <a:t>реальної</a:t>
            </a:r>
            <a:r>
              <a:rPr lang="ru-RU" dirty="0"/>
              <a:t> </a:t>
            </a:r>
            <a:r>
              <a:rPr lang="ru-RU" dirty="0" err="1"/>
              <a:t>сутності</a:t>
            </a:r>
            <a:r>
              <a:rPr lang="ru-RU" dirty="0"/>
              <a:t>, </a:t>
            </a:r>
            <a:r>
              <a:rPr lang="ru-RU" dirty="0" err="1"/>
              <a:t>воно</a:t>
            </a:r>
            <a:r>
              <a:rPr lang="ru-RU" dirty="0"/>
              <a:t> </a:t>
            </a:r>
            <a:r>
              <a:rPr lang="ru-RU" dirty="0" err="1"/>
              <a:t>використовується</a:t>
            </a:r>
            <a:r>
              <a:rPr lang="ru-RU" dirty="0"/>
              <a:t> </a:t>
            </a:r>
            <a:r>
              <a:rPr lang="ru-RU" dirty="0" err="1"/>
              <a:t>лише</a:t>
            </a:r>
            <a:r>
              <a:rPr lang="ru-RU" dirty="0"/>
              <a:t> як </a:t>
            </a:r>
            <a:r>
              <a:rPr lang="ru-RU" dirty="0" smtClean="0"/>
              <a:t>знак, </a:t>
            </a:r>
            <a:r>
              <a:rPr lang="ru-RU" dirty="0" err="1"/>
              <a:t>який</a:t>
            </a:r>
            <a:r>
              <a:rPr lang="ru-RU" dirty="0"/>
              <a:t> </a:t>
            </a:r>
            <a:r>
              <a:rPr lang="ru-RU" dirty="0" err="1"/>
              <a:t>полегшує</a:t>
            </a:r>
            <a:r>
              <a:rPr lang="ru-RU" dirty="0"/>
              <a:t> </a:t>
            </a:r>
            <a:r>
              <a:rPr lang="ru-RU" dirty="0" err="1"/>
              <a:t>сприйняття</a:t>
            </a:r>
            <a:r>
              <a:rPr lang="ru-RU" dirty="0"/>
              <a:t> </a:t>
            </a:r>
            <a:r>
              <a:rPr lang="ru-RU" dirty="0" err="1"/>
              <a:t>сущого</a:t>
            </a:r>
            <a:r>
              <a:rPr lang="ru-RU" dirty="0"/>
              <a:t>, </a:t>
            </a:r>
            <a:r>
              <a:rPr lang="ru-RU" dirty="0" err="1"/>
              <a:t>подібно</a:t>
            </a:r>
            <a:r>
              <a:rPr lang="ru-RU" dirty="0"/>
              <a:t> до того, як люди для </a:t>
            </a:r>
            <a:r>
              <a:rPr lang="ru-RU" dirty="0" err="1"/>
              <a:t>цього</a:t>
            </a:r>
            <a:r>
              <a:rPr lang="ru-RU" dirty="0"/>
              <a:t> </a:t>
            </a:r>
            <a:r>
              <a:rPr lang="ru-RU" dirty="0" err="1"/>
              <a:t>використовують</a:t>
            </a:r>
            <a:r>
              <a:rPr lang="ru-RU" dirty="0"/>
              <a:t> </a:t>
            </a:r>
            <a:r>
              <a:rPr lang="ru-RU" dirty="0" err="1"/>
              <a:t>букви</a:t>
            </a:r>
            <a:r>
              <a:rPr lang="ru-RU" dirty="0"/>
              <a:t> і </a:t>
            </a:r>
            <a:r>
              <a:rPr lang="ru-RU" dirty="0" err="1"/>
              <a:t>тексти</a:t>
            </a:r>
            <a:r>
              <a:rPr lang="ru-RU" dirty="0"/>
              <a:t>. </a:t>
            </a:r>
            <a:r>
              <a:rPr lang="ru-RU" dirty="0" err="1"/>
              <a:t>Ікону</a:t>
            </a:r>
            <a:r>
              <a:rPr lang="ru-RU" dirty="0"/>
              <a:t> </a:t>
            </a:r>
            <a:r>
              <a:rPr lang="ru-RU" dirty="0" err="1"/>
              <a:t>можна</a:t>
            </a:r>
            <a:r>
              <a:rPr lang="ru-RU" dirty="0"/>
              <a:t> </a:t>
            </a:r>
            <a:r>
              <a:rPr lang="ru-RU" dirty="0" err="1"/>
              <a:t>порівняти</a:t>
            </a:r>
            <a:r>
              <a:rPr lang="ru-RU" dirty="0"/>
              <a:t> </a:t>
            </a:r>
            <a:r>
              <a:rPr lang="ru-RU" dirty="0" err="1"/>
              <a:t>із</a:t>
            </a:r>
            <a:r>
              <a:rPr lang="ru-RU" dirty="0"/>
              <a:t> </a:t>
            </a:r>
            <a:r>
              <a:rPr lang="ru-RU" dirty="0" err="1"/>
              <a:t>зображеннями</a:t>
            </a:r>
            <a:r>
              <a:rPr lang="ru-RU" dirty="0"/>
              <a:t> у </a:t>
            </a:r>
            <a:r>
              <a:rPr lang="ru-RU" dirty="0" err="1"/>
              <a:t>сучасних</a:t>
            </a:r>
            <a:r>
              <a:rPr lang="ru-RU" dirty="0"/>
              <a:t> </a:t>
            </a:r>
            <a:r>
              <a:rPr lang="ru-RU" dirty="0" err="1"/>
              <a:t>підручниках</a:t>
            </a:r>
            <a:r>
              <a:rPr lang="ru-RU" dirty="0"/>
              <a:t>, вони так само </a:t>
            </a:r>
            <a:r>
              <a:rPr lang="ru-RU" dirty="0" err="1"/>
              <a:t>дозволяють</a:t>
            </a:r>
            <a:r>
              <a:rPr lang="ru-RU" dirty="0"/>
              <a:t> </a:t>
            </a:r>
            <a:r>
              <a:rPr lang="ru-RU" dirty="0" err="1"/>
              <a:t>краще</a:t>
            </a:r>
            <a:r>
              <a:rPr lang="ru-RU" dirty="0"/>
              <a:t> </a:t>
            </a:r>
            <a:r>
              <a:rPr lang="ru-RU" dirty="0" err="1"/>
              <a:t>зрозуміти</a:t>
            </a:r>
            <a:r>
              <a:rPr lang="ru-RU" dirty="0"/>
              <a:t> </a:t>
            </a:r>
            <a:r>
              <a:rPr lang="ru-RU" dirty="0" err="1"/>
              <a:t>навчальний</a:t>
            </a:r>
            <a:r>
              <a:rPr lang="ru-RU" dirty="0"/>
              <a:t> </a:t>
            </a:r>
            <a:r>
              <a:rPr lang="ru-RU" dirty="0" err="1"/>
              <a:t>матеріал</a:t>
            </a:r>
            <a:r>
              <a:rPr lang="ru-RU" dirty="0"/>
              <a:t>. </a:t>
            </a:r>
            <a:endParaRPr lang="uk-UA"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4495981"/>
            <a:ext cx="2520280" cy="2152930"/>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04" y="4410116"/>
            <a:ext cx="2808312" cy="2324660"/>
          </a:xfrm>
          <a:prstGeom prst="rect">
            <a:avLst/>
          </a:prstGeom>
        </p:spPr>
      </p:pic>
      <p:pic>
        <p:nvPicPr>
          <p:cNvPr id="6" name="Звук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63343558"/>
      </p:ext>
    </p:extLst>
  </p:cSld>
  <p:clrMapOvr>
    <a:masterClrMapping/>
  </p:clrMapOvr>
  <mc:AlternateContent xmlns:mc="http://schemas.openxmlformats.org/markup-compatibility/2006" xmlns:p14="http://schemas.microsoft.com/office/powerpoint/2010/main">
    <mc:Choice Requires="p14">
      <p:transition spd="slow" p14:dur="1600" advTm="30991">
        <p14:gallery dir="l"/>
      </p:transition>
    </mc:Choice>
    <mc:Fallback xmlns="">
      <p:transition spd="slow" advTm="309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par>
                                <p:cTn id="27" presetID="21" presetClass="entr" presetSubtype="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circle(in)">
                                      <p:cBhvr>
                                        <p:cTn id="3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3|3"/>
</p:tagLst>
</file>

<file path=ppt/tags/tag10.xml><?xml version="1.0" encoding="utf-8"?>
<p:tagLst xmlns:a="http://schemas.openxmlformats.org/drawingml/2006/main" xmlns:r="http://schemas.openxmlformats.org/officeDocument/2006/relationships" xmlns:p="http://schemas.openxmlformats.org/presentationml/2006/main">
  <p:tag name="TIMING" val="|2.2|7.9|13.4"/>
</p:tagLst>
</file>

<file path=ppt/tags/tag11.xml><?xml version="1.0" encoding="utf-8"?>
<p:tagLst xmlns:a="http://schemas.openxmlformats.org/drawingml/2006/main" xmlns:r="http://schemas.openxmlformats.org/officeDocument/2006/relationships" xmlns:p="http://schemas.openxmlformats.org/presentationml/2006/main">
  <p:tag name="TIMING" val="|4.4|7.4"/>
</p:tagLst>
</file>

<file path=ppt/tags/tag2.xml><?xml version="1.0" encoding="utf-8"?>
<p:tagLst xmlns:a="http://schemas.openxmlformats.org/drawingml/2006/main" xmlns:r="http://schemas.openxmlformats.org/officeDocument/2006/relationships" xmlns:p="http://schemas.openxmlformats.org/presentationml/2006/main">
  <p:tag name="TIMING" val="|0.4|2.8|2|1.8|1.7|1.8|2|2.1|1.9|1.9|1.4"/>
</p:tagLst>
</file>

<file path=ppt/tags/tag3.xml><?xml version="1.0" encoding="utf-8"?>
<p:tagLst xmlns:a="http://schemas.openxmlformats.org/drawingml/2006/main" xmlns:r="http://schemas.openxmlformats.org/officeDocument/2006/relationships" xmlns:p="http://schemas.openxmlformats.org/presentationml/2006/main">
  <p:tag name="TIMING" val="|0.2|2.4|3|4.4"/>
</p:tagLst>
</file>

<file path=ppt/tags/tag4.xml><?xml version="1.0" encoding="utf-8"?>
<p:tagLst xmlns:a="http://schemas.openxmlformats.org/drawingml/2006/main" xmlns:r="http://schemas.openxmlformats.org/officeDocument/2006/relationships" xmlns:p="http://schemas.openxmlformats.org/presentationml/2006/main">
  <p:tag name="TIMING" val="|0.6|6.5|4.4"/>
</p:tagLst>
</file>

<file path=ppt/tags/tag5.xml><?xml version="1.0" encoding="utf-8"?>
<p:tagLst xmlns:a="http://schemas.openxmlformats.org/drawingml/2006/main" xmlns:r="http://schemas.openxmlformats.org/officeDocument/2006/relationships" xmlns:p="http://schemas.openxmlformats.org/presentationml/2006/main">
  <p:tag name="TIMING" val="|0.2|4|4"/>
</p:tagLst>
</file>

<file path=ppt/tags/tag6.xml><?xml version="1.0" encoding="utf-8"?>
<p:tagLst xmlns:a="http://schemas.openxmlformats.org/drawingml/2006/main" xmlns:r="http://schemas.openxmlformats.org/officeDocument/2006/relationships" xmlns:p="http://schemas.openxmlformats.org/presentationml/2006/main">
  <p:tag name="TIMING" val="|0.9|2.2|21.5|3.1"/>
</p:tagLst>
</file>

<file path=ppt/tags/tag7.xml><?xml version="1.0" encoding="utf-8"?>
<p:tagLst xmlns:a="http://schemas.openxmlformats.org/drawingml/2006/main" xmlns:r="http://schemas.openxmlformats.org/officeDocument/2006/relationships" xmlns:p="http://schemas.openxmlformats.org/presentationml/2006/main">
  <p:tag name="TIMING" val="|0.2|1.7|3.1|2.1|1.3"/>
</p:tagLst>
</file>

<file path=ppt/tags/tag8.xml><?xml version="1.0" encoding="utf-8"?>
<p:tagLst xmlns:a="http://schemas.openxmlformats.org/drawingml/2006/main" xmlns:r="http://schemas.openxmlformats.org/officeDocument/2006/relationships" xmlns:p="http://schemas.openxmlformats.org/presentationml/2006/main">
  <p:tag name="TIMING" val="|0.1|2.6|7.3|16.3"/>
</p:tagLst>
</file>

<file path=ppt/tags/tag9.xml><?xml version="1.0" encoding="utf-8"?>
<p:tagLst xmlns:a="http://schemas.openxmlformats.org/drawingml/2006/main" xmlns:r="http://schemas.openxmlformats.org/officeDocument/2006/relationships" xmlns:p="http://schemas.openxmlformats.org/presentationml/2006/main">
  <p:tag name="TIMING" val="|0.3|2.4|2.9|2.5"/>
</p:tagLst>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94</TotalTime>
  <Words>418</Words>
  <Application>Microsoft Office PowerPoint</Application>
  <PresentationFormat>Экран (4:3)</PresentationFormat>
  <Paragraphs>44</Paragraphs>
  <Slides>12</Slides>
  <Notes>0</Notes>
  <HiddenSlides>0</HiddenSlides>
  <MMClips>12</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Горизонт</vt:lpstr>
      <vt:lpstr>Презентація на тему:  “Іконопис”</vt:lpstr>
      <vt:lpstr>Зміст</vt:lpstr>
      <vt:lpstr>визначення</vt:lpstr>
      <vt:lpstr>Історія розвитку</vt:lpstr>
      <vt:lpstr>Ікона</vt:lpstr>
      <vt:lpstr>Народний іконопис</vt:lpstr>
      <vt:lpstr>Техніка іконопису</vt:lpstr>
      <vt:lpstr>Іконографія у візантії</vt:lpstr>
      <vt:lpstr>Іконоборство – за і проти </vt:lpstr>
      <vt:lpstr>Іконопис на Україні</vt:lpstr>
      <vt:lpstr>Заключення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“Іконопис”</dc:title>
  <dc:creator>Роман</dc:creator>
  <cp:lastModifiedBy>Роман</cp:lastModifiedBy>
  <cp:revision>13</cp:revision>
  <dcterms:created xsi:type="dcterms:W3CDTF">2012-12-13T15:03:45Z</dcterms:created>
  <dcterms:modified xsi:type="dcterms:W3CDTF">2012-12-15T08:22:05Z</dcterms:modified>
</cp:coreProperties>
</file>