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2340-E6E3-4563-9AB2-C4CE0AABB44E}" type="datetimeFigureOut">
              <a:rPr lang="uk-UA" smtClean="0"/>
              <a:t>28.03.2014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486-42F3-4F5B-A9CC-58E00E6168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2340-E6E3-4563-9AB2-C4CE0AABB44E}" type="datetimeFigureOut">
              <a:rPr lang="uk-UA" smtClean="0"/>
              <a:t>28.03.2014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486-42F3-4F5B-A9CC-58E00E6168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2340-E6E3-4563-9AB2-C4CE0AABB44E}" type="datetimeFigureOut">
              <a:rPr lang="uk-UA" smtClean="0"/>
              <a:t>28.03.2014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486-42F3-4F5B-A9CC-58E00E6168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2340-E6E3-4563-9AB2-C4CE0AABB44E}" type="datetimeFigureOut">
              <a:rPr lang="uk-UA" smtClean="0"/>
              <a:t>28.03.2014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486-42F3-4F5B-A9CC-58E00E6168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2340-E6E3-4563-9AB2-C4CE0AABB44E}" type="datetimeFigureOut">
              <a:rPr lang="uk-UA" smtClean="0"/>
              <a:t>28.03.2014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486-42F3-4F5B-A9CC-58E00E6168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2340-E6E3-4563-9AB2-C4CE0AABB44E}" type="datetimeFigureOut">
              <a:rPr lang="uk-UA" smtClean="0"/>
              <a:t>28.03.2014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486-42F3-4F5B-A9CC-58E00E6168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2340-E6E3-4563-9AB2-C4CE0AABB44E}" type="datetimeFigureOut">
              <a:rPr lang="uk-UA" smtClean="0"/>
              <a:t>28.03.2014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486-42F3-4F5B-A9CC-58E00E6168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2340-E6E3-4563-9AB2-C4CE0AABB44E}" type="datetimeFigureOut">
              <a:rPr lang="uk-UA" smtClean="0"/>
              <a:t>28.03.2014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486-42F3-4F5B-A9CC-58E00E6168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2340-E6E3-4563-9AB2-C4CE0AABB44E}" type="datetimeFigureOut">
              <a:rPr lang="uk-UA" smtClean="0"/>
              <a:t>28.03.2014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486-42F3-4F5B-A9CC-58E00E6168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2340-E6E3-4563-9AB2-C4CE0AABB44E}" type="datetimeFigureOut">
              <a:rPr lang="uk-UA" smtClean="0"/>
              <a:t>28.03.2014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486-42F3-4F5B-A9CC-58E00E6168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2340-E6E3-4563-9AB2-C4CE0AABB44E}" type="datetimeFigureOut">
              <a:rPr lang="uk-UA" smtClean="0"/>
              <a:t>28.03.2014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486-42F3-4F5B-A9CC-58E00E6168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2340-E6E3-4563-9AB2-C4CE0AABB44E}" type="datetimeFigureOut">
              <a:rPr lang="uk-UA" smtClean="0"/>
              <a:t>28.03.2014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FA486-42F3-4F5B-A9CC-58E00E61685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142984"/>
            <a:ext cx="7772400" cy="1470025"/>
          </a:xfrm>
        </p:spPr>
        <p:txBody>
          <a:bodyPr>
            <a:noAutofit/>
          </a:bodyPr>
          <a:lstStyle/>
          <a:p>
            <a:r>
              <a:rPr lang="uk-UA" sz="96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Макс Эрнст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 (1891-1976)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642918"/>
            <a:ext cx="4357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Будучи человеком заурядной конституции, я приложил все своё старание, чтобы сделать свою душу </a:t>
            </a:r>
            <a:r>
              <a:rPr lang="ru-RU" b="1" dirty="0" err="1"/>
              <a:t>монстрообразной</a:t>
            </a:r>
            <a:r>
              <a:rPr lang="ru-RU" b="1" dirty="0"/>
              <a:t>. Из слепого пловца, каким я был, я превратил себя в провидца. И обнаружил, что я влюбляюсь в то, что вижу, и хочу идентифицировать себя с виденным мною. Так рождались работы и образы самого себя</a:t>
            </a:r>
            <a:r>
              <a:rPr lang="ru-RU" b="1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728" y="214290"/>
            <a:ext cx="3056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Цитаты Макса Эрнста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ErnstMaxf1-v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85728"/>
            <a:ext cx="3175000" cy="361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tanningern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071942"/>
            <a:ext cx="3094430" cy="2428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Рисунок 5" descr="31780598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3500438"/>
            <a:ext cx="2857500" cy="300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4279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Все хорошие идеи прибывают случайно.</a:t>
            </a:r>
            <a:endParaRPr lang="uk-UA" b="1" dirty="0"/>
          </a:p>
        </p:txBody>
      </p:sp>
      <p:pic>
        <p:nvPicPr>
          <p:cNvPr id="3" name="Рисунок 2" descr="ernst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3810000" cy="523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00166" y="6072206"/>
            <a:ext cx="3479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Сомнительная женщина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august_slee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85728"/>
            <a:ext cx="2556007" cy="5405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4000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Чтобы подвести базу под мои занятия медитацией и галлюцинацией, я сделал серию зарисовок кафельных плиток, накладывая на них наугад листы бумаги и заштриховывая их карандашом. Осмотрев результат, я был удивлен внезапно обострившимся ощущением, сходным с галлюцинацией, вызванным изменениями контрастно наложенных друг на друга рисунков. Я объединил первые «</a:t>
            </a:r>
            <a:r>
              <a:rPr lang="ru-RU" b="1" dirty="0" err="1"/>
              <a:t>фроттажи</a:t>
            </a:r>
            <a:r>
              <a:rPr lang="ru-RU" b="1" dirty="0"/>
              <a:t>» — рисунки, полученные таким образом, в серию и назвал её «История природы».</a:t>
            </a:r>
            <a:endParaRPr lang="uk-UA" b="1" dirty="0"/>
          </a:p>
        </p:txBody>
      </p:sp>
      <p:pic>
        <p:nvPicPr>
          <p:cNvPr id="3" name="Рисунок 2" descr="xyz03570-v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714356"/>
            <a:ext cx="3520446" cy="4572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maxernst6.jpg"/>
          <p:cNvPicPr>
            <a:picLocks noChangeAspect="1"/>
          </p:cNvPicPr>
          <p:nvPr/>
        </p:nvPicPr>
        <p:blipFill>
          <a:blip r:embed="rId3"/>
          <a:srcRect l="15500" t="40825"/>
          <a:stretch>
            <a:fillRect/>
          </a:stretch>
        </p:blipFill>
        <p:spPr>
          <a:xfrm>
            <a:off x="1500166" y="4500570"/>
            <a:ext cx="3738572" cy="204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14290"/>
            <a:ext cx="36433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Соединение швейной машинки и зонтика на хирургическом столе это известный и ставший уже классическим пример феномена, открытого сюрреалистами: соединение двух внешне чуждых элементов на плоскости, чуждой обоим, является одним из сильнейших средств, чтобы высечь искру поэзии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3" name="Рисунок 2" descr="img924-v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14289"/>
            <a:ext cx="3714776" cy="6243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Рисунок 4" descr="tumblr_lajuqeoAnK1qztk1wo1_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143248"/>
            <a:ext cx="3415842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85728"/>
            <a:ext cx="4481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Искусство имеет ничего общего со вкусом.</a:t>
            </a:r>
            <a:endParaRPr lang="uk-UA" b="1" dirty="0"/>
          </a:p>
        </p:txBody>
      </p:sp>
      <p:pic>
        <p:nvPicPr>
          <p:cNvPr id="3" name="Рисунок 2" descr="ern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85794"/>
            <a:ext cx="3643338" cy="2922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Рисунок 3" descr="ernst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714356"/>
            <a:ext cx="3429024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500694" y="5357826"/>
            <a:ext cx="3063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Людям это неведомо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580x450_bundesarchiv_b_145_bild-f037597-0004_maenchen_brandt_empfaengt_max_ernst.jpg"/>
          <p:cNvPicPr>
            <a:picLocks noChangeAspect="1"/>
          </p:cNvPicPr>
          <p:nvPr/>
        </p:nvPicPr>
        <p:blipFill>
          <a:blip r:embed="rId4"/>
          <a:srcRect l="11206" t="9815" r="21552" b="22778"/>
          <a:stretch>
            <a:fillRect/>
          </a:stretch>
        </p:blipFill>
        <p:spPr>
          <a:xfrm>
            <a:off x="1500166" y="3857628"/>
            <a:ext cx="3286148" cy="2555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aks_ern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85728"/>
            <a:ext cx="3071834" cy="4187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ernst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42852"/>
            <a:ext cx="4219307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14414" y="4549676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качестве последнего суеверия, печального остатка мифа о творении западная культура сохранила легенду о суверенности творчества художника. Одним из первых революционных актов сюрреализма было то, что он атаковал эту выдумку действенными средствами и в самой резкой форме, усиленно настаивая на чисто пассивной роли так называемого автора в механизме поэтического вдохновения и разоблачая всяческий контроль со стороны разума, морали или эстетических соображений.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4071942"/>
            <a:ext cx="15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Царь Эдип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rnst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85728"/>
            <a:ext cx="7358114" cy="539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85918" y="5786454"/>
            <a:ext cx="369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Женщина,старик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цветок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rnst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14290"/>
            <a:ext cx="5429288" cy="6281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rnst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428604"/>
            <a:ext cx="7381875" cy="500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5572140"/>
            <a:ext cx="2363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Французкий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сад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rnst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85728"/>
            <a:ext cx="3857625" cy="485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ma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642918"/>
            <a:ext cx="3383211" cy="4257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357422" y="5286388"/>
            <a:ext cx="1689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Император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357826"/>
            <a:ext cx="7858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Н</a:t>
            </a:r>
            <a:r>
              <a:rPr lang="ru-RU" sz="2000" b="1" dirty="0" smtClean="0"/>
              <a:t>емецкий </a:t>
            </a:r>
            <a:r>
              <a:rPr lang="ru-RU" sz="2000" b="1" dirty="0"/>
              <a:t>и французский живописец, график, скульптор. Один из самых отчаянных экспериментаторов, автор им самим изобретенных коллажей, </a:t>
            </a:r>
            <a:r>
              <a:rPr lang="ru-RU" sz="2000" b="1" dirty="0" err="1"/>
              <a:t>фроттажей</a:t>
            </a:r>
            <a:r>
              <a:rPr lang="ru-RU" sz="2000" b="1" dirty="0"/>
              <a:t> и </a:t>
            </a:r>
            <a:r>
              <a:rPr lang="ru-RU" sz="2000" b="1" dirty="0" smtClean="0"/>
              <a:t>ассамбляжей.</a:t>
            </a:r>
            <a:endParaRPr lang="uk-UA" sz="2000" b="1" dirty="0"/>
          </a:p>
        </p:txBody>
      </p:sp>
      <p:pic>
        <p:nvPicPr>
          <p:cNvPr id="3" name="Рисунок 2" descr="48263346zz8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357290" y="357166"/>
            <a:ext cx="3971157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ernst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14289"/>
            <a:ext cx="1714512" cy="2357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ernst_2.jpg"/>
          <p:cNvPicPr>
            <a:picLocks noChangeAspect="1"/>
          </p:cNvPicPr>
          <p:nvPr/>
        </p:nvPicPr>
        <p:blipFill>
          <a:blip r:embed="rId4"/>
          <a:srcRect l="3125" t="2239" r="3124" b="3731"/>
          <a:stretch>
            <a:fillRect/>
          </a:stretch>
        </p:blipFill>
        <p:spPr>
          <a:xfrm>
            <a:off x="6776372" y="2643182"/>
            <a:ext cx="1939031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493" y="0"/>
            <a:ext cx="798150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285728"/>
            <a:ext cx="3545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Благодарю за внимание!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4714884"/>
            <a:ext cx="37659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Презентацию подготовила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Ученица 11-Б класса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Шевченко Катерина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286388"/>
            <a:ext cx="7786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Родился 2 апреля 1891, в </a:t>
            </a:r>
            <a:r>
              <a:rPr lang="ru-RU" b="1" dirty="0" err="1"/>
              <a:t>Брюле</a:t>
            </a:r>
            <a:r>
              <a:rPr lang="ru-RU" b="1" dirty="0"/>
              <a:t>, Германии. С 1909 он изучал философию в университете Бонна, но вскоре оставил это занятие, чтобы полностью посвятить себя </a:t>
            </a:r>
            <a:r>
              <a:rPr lang="ru-RU" b="1" dirty="0" smtClean="0"/>
              <a:t>искусству.</a:t>
            </a:r>
            <a:endParaRPr lang="uk-UA" b="1" dirty="0"/>
          </a:p>
        </p:txBody>
      </p:sp>
      <p:pic>
        <p:nvPicPr>
          <p:cNvPr id="3" name="Рисунок 2" descr="ernst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142984"/>
            <a:ext cx="4457707" cy="3714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929190" y="357166"/>
            <a:ext cx="3544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Сюрреализм и живопись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xyz03570-v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85728"/>
            <a:ext cx="2750344" cy="3571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4857760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 время учебы он основательно изучал психологию и интересовался искусством психически больных. Первые работы Эрнста были показаны в 1912 в галерее Фельдмана в Кельне. На выставке </a:t>
            </a:r>
            <a:r>
              <a:rPr lang="ru-RU" b="1" dirty="0" err="1"/>
              <a:t>Sonderbund</a:t>
            </a:r>
            <a:r>
              <a:rPr lang="ru-RU" b="1" dirty="0"/>
              <a:t> того же года в Кельне он познакомился с работами Поля Сезанна, Эдварда Мунка, Пабло Пикассо и Винсента </a:t>
            </a:r>
            <a:r>
              <a:rPr lang="ru-RU" b="1" dirty="0" err="1"/>
              <a:t>ван</a:t>
            </a:r>
            <a:r>
              <a:rPr lang="ru-RU" b="1" dirty="0"/>
              <a:t> </a:t>
            </a:r>
            <a:r>
              <a:rPr lang="ru-RU" b="1" dirty="0" err="1"/>
              <a:t>Гога</a:t>
            </a:r>
            <a:r>
              <a:rPr lang="ru-RU" b="1" dirty="0"/>
              <a:t>, которые оказали влияние на формирование его творческих взглядов.</a:t>
            </a:r>
            <a:endParaRPr lang="uk-UA" b="1" dirty="0"/>
          </a:p>
        </p:txBody>
      </p:sp>
      <p:pic>
        <p:nvPicPr>
          <p:cNvPr id="3" name="Рисунок 2" descr="ernst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14290"/>
            <a:ext cx="2865657" cy="3714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357290" y="4143380"/>
            <a:ext cx="3114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Двое детей и соловей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ernst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2984"/>
            <a:ext cx="4219286" cy="3214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500042"/>
            <a:ext cx="2945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Лес и чёрное солнце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x-Ernst-Life-and-Work-97805009765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57166"/>
            <a:ext cx="3357586" cy="4223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14414" y="4857760"/>
            <a:ext cx="79295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1913 году Эрнст предпринял поездку в Париж. Несмотря на участие в первой мировой войне, Эрнст продолжал писать картины и даже смог устроить выставку своих работ в Берлине в 1916 году. В 1919 году он создал свои первые коллажи и с </a:t>
            </a:r>
            <a:r>
              <a:rPr lang="ru-RU" b="1" dirty="0" err="1"/>
              <a:t>Джохэйннсом</a:t>
            </a:r>
            <a:r>
              <a:rPr lang="ru-RU" b="1" dirty="0"/>
              <a:t> </a:t>
            </a:r>
            <a:r>
              <a:rPr lang="ru-RU" b="1" dirty="0" err="1"/>
              <a:t>Барджелдом</a:t>
            </a:r>
            <a:r>
              <a:rPr lang="ru-RU" b="1" dirty="0"/>
              <a:t> основал движение кельнского дадаизма; к ним присоединились Жан </a:t>
            </a:r>
            <a:r>
              <a:rPr lang="ru-RU" b="1" dirty="0" err="1"/>
              <a:t>Арп</a:t>
            </a:r>
            <a:r>
              <a:rPr lang="ru-RU" b="1" dirty="0"/>
              <a:t> и другие. </a:t>
            </a:r>
            <a:endParaRPr lang="uk-UA" b="1" dirty="0"/>
          </a:p>
        </p:txBody>
      </p:sp>
      <p:pic>
        <p:nvPicPr>
          <p:cNvPr id="4" name="Рисунок 3" descr="ernst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85728"/>
            <a:ext cx="3071834" cy="3839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286380" y="4286256"/>
            <a:ext cx="3186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Зооморфическая пара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x-Ernst-19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785794"/>
            <a:ext cx="2914370" cy="3905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85852" y="5072074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В 1921 в Париже прошла первая выставка работ Эрнста. В начале двадцатых годов ХХ века по приглашению Поля Элюара и Андре </a:t>
            </a:r>
            <a:r>
              <a:rPr lang="ru-RU" b="1" dirty="0" err="1"/>
              <a:t>Бретона</a:t>
            </a:r>
            <a:r>
              <a:rPr lang="ru-RU" b="1" dirty="0"/>
              <a:t> Эрнст становится участником движения французских сюрреалистов. В конце двадцатых годов Эрнст работал с Миро в проектах для театральных, балетных постановок Сергея Дягилева.</a:t>
            </a:r>
            <a:endParaRPr lang="uk-UA" b="1" dirty="0"/>
          </a:p>
        </p:txBody>
      </p:sp>
      <p:pic>
        <p:nvPicPr>
          <p:cNvPr id="3" name="Рисунок 2" descr="ernst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57166"/>
            <a:ext cx="4323854" cy="3286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643570" y="4000504"/>
            <a:ext cx="2312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Око  безмолвия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122-1-f.jpg"/>
          <p:cNvPicPr>
            <a:picLocks noChangeAspect="1"/>
          </p:cNvPicPr>
          <p:nvPr/>
        </p:nvPicPr>
        <p:blipFill>
          <a:blip r:embed="rId2"/>
          <a:srcRect l="20804" t="3125" r="5233" b="3125"/>
          <a:stretch>
            <a:fillRect/>
          </a:stretch>
        </p:blipFill>
        <p:spPr>
          <a:xfrm>
            <a:off x="1357290" y="285728"/>
            <a:ext cx="2714644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85852" y="5072074"/>
            <a:ext cx="75724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1930 художник сотрудничал с Сальвадором Дали и Луисом </a:t>
            </a:r>
            <a:r>
              <a:rPr lang="ru-RU" b="1" dirty="0" err="1"/>
              <a:t>Бунюэлем</a:t>
            </a:r>
            <a:r>
              <a:rPr lang="ru-RU" b="1" dirty="0"/>
              <a:t> в фильме "Андалузский пес". Первая американская выставка работ Эрнста прошла в Нью-Йорке в 1932 году. В 1936 работы Эрнста были представлены в галерее дадаизма и сюрреализма в Музее современного искусства в Нью-Йорке.</a:t>
            </a:r>
            <a:endParaRPr lang="uk-UA" b="1" dirty="0"/>
          </a:p>
        </p:txBody>
      </p:sp>
      <p:pic>
        <p:nvPicPr>
          <p:cNvPr id="4" name="Рисунок 3" descr="ernst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57166"/>
            <a:ext cx="4621048" cy="3333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357818" y="3857628"/>
            <a:ext cx="2494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Кастор 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Поллукс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x_Ernst_and_Dorothea_Tanning_1942.jpeg.jpeg"/>
          <p:cNvPicPr>
            <a:picLocks noChangeAspect="1"/>
          </p:cNvPicPr>
          <p:nvPr/>
        </p:nvPicPr>
        <p:blipFill>
          <a:blip r:embed="rId2"/>
          <a:srcRect l="14588" t="3030" r="5180" b="1515"/>
          <a:stretch>
            <a:fillRect/>
          </a:stretch>
        </p:blipFill>
        <p:spPr>
          <a:xfrm>
            <a:off x="1428728" y="285728"/>
            <a:ext cx="3214710" cy="4752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8696" y="5143512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1939 художник был интернирован во Франции как немецкий подданный. Два года спустя Эрнст бежал в Соединенные Штаты с </a:t>
            </a:r>
            <a:r>
              <a:rPr lang="ru-RU" b="1" dirty="0" err="1"/>
              <a:t>Пэгги</a:t>
            </a:r>
            <a:r>
              <a:rPr lang="ru-RU" b="1" dirty="0"/>
              <a:t> Гуггенхайм, на которой он женился в начале 1942. После развода с </a:t>
            </a:r>
            <a:r>
              <a:rPr lang="ru-RU" b="1" dirty="0" err="1"/>
              <a:t>Пегги</a:t>
            </a:r>
            <a:r>
              <a:rPr lang="ru-RU" b="1" dirty="0"/>
              <a:t> Гуггенхайм Эрнст женился на </a:t>
            </a:r>
            <a:r>
              <a:rPr lang="ru-RU" b="1" dirty="0" err="1"/>
              <a:t>Дороти</a:t>
            </a:r>
            <a:r>
              <a:rPr lang="ru-RU" b="1" dirty="0"/>
              <a:t> </a:t>
            </a:r>
            <a:r>
              <a:rPr lang="ru-RU" b="1" dirty="0" err="1"/>
              <a:t>Таннинг</a:t>
            </a:r>
            <a:r>
              <a:rPr lang="ru-RU" b="1" dirty="0"/>
              <a:t> и в 1953 году переселился во Францию.</a:t>
            </a:r>
            <a:endParaRPr lang="uk-UA" b="1" dirty="0"/>
          </a:p>
        </p:txBody>
      </p:sp>
      <p:pic>
        <p:nvPicPr>
          <p:cNvPr id="5" name="Рисунок 4" descr="leonoracarringtonymaxer.jpg"/>
          <p:cNvPicPr>
            <a:picLocks noChangeAspect="1"/>
          </p:cNvPicPr>
          <p:nvPr/>
        </p:nvPicPr>
        <p:blipFill>
          <a:blip r:embed="rId3"/>
          <a:srcRect l="2900" t="2025" r="6937" b="2025"/>
          <a:stretch>
            <a:fillRect/>
          </a:stretch>
        </p:blipFill>
        <p:spPr>
          <a:xfrm>
            <a:off x="4857752" y="357166"/>
            <a:ext cx="3829077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0791335_Max_Ernst_1935.jpg"/>
          <p:cNvPicPr>
            <a:picLocks noChangeAspect="1"/>
          </p:cNvPicPr>
          <p:nvPr/>
        </p:nvPicPr>
        <p:blipFill>
          <a:blip r:embed="rId2"/>
          <a:srcRect r="10679"/>
          <a:stretch>
            <a:fillRect/>
          </a:stretch>
        </p:blipFill>
        <p:spPr>
          <a:xfrm>
            <a:off x="1428728" y="214290"/>
            <a:ext cx="3286158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357290" y="5286388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Эрнст получил главный приз за оформление </a:t>
            </a:r>
            <a:r>
              <a:rPr lang="ru-RU" b="1" dirty="0" err="1"/>
              <a:t>Биенале</a:t>
            </a:r>
            <a:r>
              <a:rPr lang="ru-RU" b="1" dirty="0"/>
              <a:t> в Венеции в 1954, а в 1975 музей Соломона Р. Гуггенхайма представил практически полную ретроспективу работ художника.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Макс Эрнст умер 1 апреля 1976 в Париже.</a:t>
            </a:r>
            <a:endParaRPr lang="uk-UA" b="1" dirty="0"/>
          </a:p>
        </p:txBody>
      </p:sp>
      <p:pic>
        <p:nvPicPr>
          <p:cNvPr id="4" name="Рисунок 3" descr="004399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57166"/>
            <a:ext cx="4005336" cy="4114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384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Макс Эрнст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35</cp:revision>
  <dcterms:created xsi:type="dcterms:W3CDTF">2014-03-28T10:43:31Z</dcterms:created>
  <dcterms:modified xsi:type="dcterms:W3CDTF">2014-03-28T16:27:14Z</dcterms:modified>
</cp:coreProperties>
</file>