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72" r:id="rId17"/>
    <p:sldId id="273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l="-12000" t="-6000" r="-1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1%D0%B0%D1%80%D0%B0%D0%BA_%D0%9E%D0%B1%D0%B0%D0%BC%D0%B0" TargetMode="External"/><Relationship Id="rId3" Type="http://schemas.openxmlformats.org/officeDocument/2006/relationships/hyperlink" Target="http://uk.wikipedia.org/wiki/%D0%94%D0%B6%D0%B8%D0%BC%D0%BC%D1%96_%D0%9A%D0%B0%D1%80%D1%82%D0%B5%D1%80" TargetMode="External"/><Relationship Id="rId7" Type="http://schemas.openxmlformats.org/officeDocument/2006/relationships/hyperlink" Target="http://uk.wikipedia.org/wiki/%D0%94%D0%B6%D0%BE%D1%80%D0%B4%D0%B6_%D0%92%D0%BE%D0%BA%D0%B5%D1%80_%D0%91%D1%83%D1%8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k.wikipedia.org/wiki/%D0%91%D1%96%D0%BB%D0%BB_%D0%9A%D0%BB%D1%96%D0%BD%D1%82%D0%BE%D0%BD" TargetMode="External"/><Relationship Id="rId5" Type="http://schemas.openxmlformats.org/officeDocument/2006/relationships/hyperlink" Target="http://uk.wikipedia.org/wiki/%D0%94%D0%B6%D0%BE%D1%80%D0%B4%D0%B6_%D0%93%D0%B5%D1%80%D0%B1%D0%B5%D1%80%D1%82_%D0%92%D0%BE%D0%BA%D0%B5%D1%80_%D0%91%D1%83%D1%88" TargetMode="External"/><Relationship Id="rId4" Type="http://schemas.openxmlformats.org/officeDocument/2006/relationships/hyperlink" Target="http://uk.wikipedia.org/wiki/%D0%A0%D0%BE%D0%BD%D0%B0%D0%BB%D1%8C%D0%B4_%D0%A0%D0%B5%D0%B9%D0%B3%D0%B0%D0%B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1%D1%96%D0%B4%D0%BD%D1%96%D1%81%D1%82%D1%8C" TargetMode="External"/><Relationship Id="rId3" Type="http://schemas.openxmlformats.org/officeDocument/2006/relationships/hyperlink" Target="http://uk.wikipedia.org/wiki/%D0%91%D0%B5%D0%B7%D1%80%D0%BE%D0%B1%D1%96%D1%82%D1%82%D1%8F" TargetMode="External"/><Relationship Id="rId7" Type="http://schemas.openxmlformats.org/officeDocument/2006/relationships/hyperlink" Target="http://uk.wikipedia.org/wiki/%D0%94%D0%B5%D1%80%D0%B6%D0%B0%D0%B2%D0%BD%D0%B8%D0%B9_%D0%B1%D0%BE%D1%80%D0%B3_%D0%A1%D0%A8%D0%9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k.wikipedia.org/wiki/%D0%86%D0%BD%D0%B4%D0%B5%D0%BA%D1%81_%D1%81%D0%BF%D0%BE%D0%B6%D0%B8%D0%B2%D1%87%D0%B8%D1%85_%D1%86%D1%96%D0%BD" TargetMode="External"/><Relationship Id="rId5" Type="http://schemas.openxmlformats.org/officeDocument/2006/relationships/hyperlink" Target="http://uk.wikipedia.org/wiki/%D0%86%D0%BD%D1%84%D0%BB%D1%8F%D1%86%D1%96%D1%8F" TargetMode="External"/><Relationship Id="rId4" Type="http://schemas.openxmlformats.org/officeDocument/2006/relationships/hyperlink" Target="http://uk.wikipedia.org/wiki/%D0%92%D0%92%D0%9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t="-6000" r="-1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3888432"/>
          </a:xfrm>
        </p:spPr>
        <p:txBody>
          <a:bodyPr>
            <a:noAutofit/>
          </a:bodyPr>
          <a:lstStyle/>
          <a:p>
            <a:r>
              <a:rPr lang="en-US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Економіка США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99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Оборона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800" dirty="0" smtClean="0"/>
              <a:t>Г</a:t>
            </a:r>
            <a:r>
              <a:rPr lang="en-US" sz="4800" dirty="0" err="1" smtClean="0"/>
              <a:t>оловне</a:t>
            </a:r>
            <a:r>
              <a:rPr lang="en-US" sz="4800" dirty="0" smtClean="0"/>
              <a:t> </a:t>
            </a:r>
            <a:r>
              <a:rPr lang="en-US" sz="4800" dirty="0" err="1" smtClean="0"/>
              <a:t>заняття</a:t>
            </a:r>
            <a:r>
              <a:rPr lang="en-US" sz="4800" dirty="0" smtClean="0"/>
              <a:t> – </a:t>
            </a:r>
            <a:r>
              <a:rPr lang="en-US" sz="4800" dirty="0" err="1" smtClean="0"/>
              <a:t>експорт</a:t>
            </a:r>
            <a:r>
              <a:rPr lang="en-US" sz="4800" dirty="0" smtClean="0"/>
              <a:t> </a:t>
            </a:r>
            <a:r>
              <a:rPr lang="en-US" sz="4800" dirty="0" err="1" smtClean="0"/>
              <a:t>зброї</a:t>
            </a:r>
            <a:endParaRPr lang="ru-RU" sz="4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82" y="2924944"/>
            <a:ext cx="4387670" cy="351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16" y="3520734"/>
            <a:ext cx="3864429" cy="289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383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Фінанси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/>
              <a:t>Основа</a:t>
            </a:r>
            <a:r>
              <a:rPr lang="en-US" sz="4000" dirty="0" smtClean="0"/>
              <a:t> </a:t>
            </a:r>
            <a:r>
              <a:rPr lang="en-US" sz="4000" dirty="0" err="1" smtClean="0"/>
              <a:t>економіки</a:t>
            </a:r>
            <a:r>
              <a:rPr lang="en-US" sz="4000" dirty="0" smtClean="0"/>
              <a:t>: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/>
              <a:t>П</a:t>
            </a:r>
            <a:r>
              <a:rPr lang="en-US" sz="4000" dirty="0" err="1"/>
              <a:t>риродний</a:t>
            </a:r>
            <a:r>
              <a:rPr lang="en-US" sz="4000" dirty="0"/>
              <a:t> </a:t>
            </a:r>
            <a:r>
              <a:rPr lang="en-US" sz="4000" dirty="0" err="1"/>
              <a:t>газ</a:t>
            </a:r>
            <a:endParaRPr lang="en-US" sz="4000" dirty="0"/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Н</a:t>
            </a:r>
            <a:r>
              <a:rPr lang="en-US" sz="4000" dirty="0" err="1" smtClean="0"/>
              <a:t>афта</a:t>
            </a:r>
            <a:endParaRPr lang="en-US" sz="4000" dirty="0" smtClean="0"/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В</a:t>
            </a:r>
            <a:r>
              <a:rPr lang="en-US" sz="4000" dirty="0" err="1" smtClean="0"/>
              <a:t>угілля</a:t>
            </a:r>
            <a:endParaRPr lang="en-US" sz="40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333" y="3140968"/>
            <a:ext cx="5210944" cy="347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006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Велика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депресія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США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212976"/>
            <a:ext cx="2602632" cy="1828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4800" dirty="0" smtClean="0"/>
              <a:t>1929 – 1940рр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2776"/>
            <a:ext cx="5177401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392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Наслідки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600" dirty="0" smtClean="0"/>
              <a:t>Було </a:t>
            </a:r>
            <a:r>
              <a:rPr lang="ru-RU" sz="2600" dirty="0" err="1"/>
              <a:t>закрито</a:t>
            </a:r>
            <a:r>
              <a:rPr lang="ru-RU" sz="2600" dirty="0"/>
              <a:t> </a:t>
            </a:r>
            <a:r>
              <a:rPr lang="ru-RU" sz="2600" dirty="0" err="1"/>
              <a:t>більше</a:t>
            </a:r>
            <a:r>
              <a:rPr lang="ru-RU" sz="2600" dirty="0"/>
              <a:t> як 5 </a:t>
            </a:r>
            <a:r>
              <a:rPr lang="ru-RU" sz="2600" dirty="0" err="1"/>
              <a:t>тисяч</a:t>
            </a:r>
            <a:r>
              <a:rPr lang="ru-RU" sz="2600" dirty="0"/>
              <a:t> </a:t>
            </a:r>
            <a:r>
              <a:rPr lang="ru-RU" sz="2600" dirty="0" err="1"/>
              <a:t>банків</a:t>
            </a:r>
            <a:endParaRPr lang="ru-RU" sz="2600" dirty="0"/>
          </a:p>
          <a:p>
            <a:pPr algn="just">
              <a:buFont typeface="Wingdings" pitchFamily="2" charset="2"/>
              <a:buChar char="q"/>
            </a:pPr>
            <a:r>
              <a:rPr lang="ru-RU" sz="2600" dirty="0" err="1" smtClean="0"/>
              <a:t>Акції</a:t>
            </a:r>
            <a:r>
              <a:rPr lang="ru-RU" sz="2600" dirty="0" smtClean="0"/>
              <a:t> </a:t>
            </a:r>
            <a:r>
              <a:rPr lang="ru-RU" sz="2600" dirty="0" err="1"/>
              <a:t>знецінились</a:t>
            </a:r>
            <a:r>
              <a:rPr lang="ru-RU" sz="2600" dirty="0"/>
              <a:t> на 40 </a:t>
            </a:r>
            <a:r>
              <a:rPr lang="ru-RU" sz="2600" dirty="0" err="1"/>
              <a:t>мільярдів</a:t>
            </a:r>
            <a:r>
              <a:rPr lang="ru-RU" sz="2600" dirty="0"/>
              <a:t> </a:t>
            </a:r>
            <a:r>
              <a:rPr lang="ru-RU" sz="2600" dirty="0" err="1"/>
              <a:t>долларів</a:t>
            </a:r>
            <a:endParaRPr lang="ru-RU" sz="2600" dirty="0"/>
          </a:p>
          <a:p>
            <a:pPr algn="just">
              <a:buFont typeface="Wingdings" pitchFamily="2" charset="2"/>
              <a:buChar char="q"/>
            </a:pPr>
            <a:r>
              <a:rPr lang="ru-RU" sz="2600" dirty="0" err="1" smtClean="0"/>
              <a:t>Внаслідок</a:t>
            </a:r>
            <a:r>
              <a:rPr lang="ru-RU" sz="2600" dirty="0" smtClean="0"/>
              <a:t> </a:t>
            </a:r>
            <a:r>
              <a:rPr lang="ru-RU" sz="2600" dirty="0" err="1"/>
              <a:t>підвищення</a:t>
            </a:r>
            <a:r>
              <a:rPr lang="ru-RU" sz="2600" dirty="0"/>
              <a:t> </a:t>
            </a:r>
            <a:r>
              <a:rPr lang="ru-RU" sz="2600" dirty="0" err="1"/>
              <a:t>рівня</a:t>
            </a:r>
            <a:r>
              <a:rPr lang="ru-RU" sz="2600" dirty="0"/>
              <a:t> </a:t>
            </a:r>
            <a:r>
              <a:rPr lang="ru-RU" sz="2600" dirty="0" err="1"/>
              <a:t>інфляції</a:t>
            </a:r>
            <a:r>
              <a:rPr lang="ru-RU" sz="2600" dirty="0"/>
              <a:t> </a:t>
            </a:r>
            <a:r>
              <a:rPr lang="ru-RU" sz="2600" dirty="0" err="1"/>
              <a:t>значно</a:t>
            </a:r>
            <a:r>
              <a:rPr lang="ru-RU" sz="2600" dirty="0"/>
              <a:t> </a:t>
            </a:r>
            <a:r>
              <a:rPr lang="ru-RU" sz="2600" dirty="0" err="1"/>
              <a:t>зросли</a:t>
            </a:r>
            <a:r>
              <a:rPr lang="ru-RU" sz="2600" dirty="0"/>
              <a:t> </a:t>
            </a:r>
            <a:r>
              <a:rPr lang="ru-RU" sz="2600" dirty="0" err="1"/>
              <a:t>ціни</a:t>
            </a:r>
            <a:endParaRPr lang="ru-RU" sz="2600" dirty="0"/>
          </a:p>
          <a:p>
            <a:pPr algn="just">
              <a:buFont typeface="Wingdings" pitchFamily="2" charset="2"/>
              <a:buChar char="q"/>
            </a:pPr>
            <a:r>
              <a:rPr lang="ru-RU" sz="2600" dirty="0" err="1" smtClean="0"/>
              <a:t>Промислове</a:t>
            </a:r>
            <a:r>
              <a:rPr lang="ru-RU" sz="2600" dirty="0" smtClean="0"/>
              <a:t> </a:t>
            </a:r>
            <a:r>
              <a:rPr lang="ru-RU" sz="2600" dirty="0" err="1"/>
              <a:t>виробництво</a:t>
            </a:r>
            <a:r>
              <a:rPr lang="ru-RU" sz="2600" dirty="0"/>
              <a:t> </a:t>
            </a:r>
            <a:r>
              <a:rPr lang="ru-RU" sz="2600" dirty="0" err="1"/>
              <a:t>скоротилося</a:t>
            </a:r>
            <a:r>
              <a:rPr lang="ru-RU" sz="2600" dirty="0"/>
              <a:t> на 50 %</a:t>
            </a:r>
          </a:p>
          <a:p>
            <a:pPr algn="just">
              <a:buFont typeface="Wingdings" pitchFamily="2" charset="2"/>
              <a:buChar char="q"/>
            </a:pPr>
            <a:r>
              <a:rPr lang="ru-RU" sz="2600" dirty="0" smtClean="0"/>
              <a:t>У </a:t>
            </a:r>
            <a:r>
              <a:rPr lang="ru-RU" sz="2600" dirty="0" err="1"/>
              <a:t>п'ять</a:t>
            </a:r>
            <a:r>
              <a:rPr lang="ru-RU" sz="2600" dirty="0"/>
              <a:t> </a:t>
            </a:r>
            <a:r>
              <a:rPr lang="ru-RU" sz="2600" dirty="0" err="1"/>
              <a:t>разів</a:t>
            </a:r>
            <a:r>
              <a:rPr lang="ru-RU" sz="2600" dirty="0"/>
              <a:t> </a:t>
            </a:r>
            <a:r>
              <a:rPr lang="ru-RU" sz="2600" dirty="0" err="1"/>
              <a:t>зменшилося</a:t>
            </a:r>
            <a:r>
              <a:rPr lang="ru-RU" sz="2600" dirty="0"/>
              <a:t> </a:t>
            </a:r>
            <a:r>
              <a:rPr lang="ru-RU" sz="2600" dirty="0" err="1"/>
              <a:t>виробництво</a:t>
            </a:r>
            <a:r>
              <a:rPr lang="ru-RU" sz="2600" dirty="0"/>
              <a:t> </a:t>
            </a:r>
            <a:r>
              <a:rPr lang="ru-RU" sz="2600" dirty="0" err="1"/>
              <a:t>автомобілів</a:t>
            </a:r>
            <a:endParaRPr lang="ru-RU" sz="2600" dirty="0"/>
          </a:p>
          <a:p>
            <a:pPr algn="just">
              <a:buFont typeface="Wingdings" pitchFamily="2" charset="2"/>
              <a:buChar char="q"/>
            </a:pPr>
            <a:r>
              <a:rPr lang="ru-RU" sz="2600" dirty="0" smtClean="0"/>
              <a:t>12 </a:t>
            </a:r>
            <a:r>
              <a:rPr lang="ru-RU" sz="2600" dirty="0" err="1"/>
              <a:t>мільйонів</a:t>
            </a:r>
            <a:r>
              <a:rPr lang="ru-RU" sz="2600" dirty="0"/>
              <a:t> </a:t>
            </a:r>
            <a:r>
              <a:rPr lang="ru-RU" sz="2600" dirty="0" err="1"/>
              <a:t>безробітних</a:t>
            </a:r>
            <a:r>
              <a:rPr lang="ru-RU" sz="2600" dirty="0"/>
              <a:t> (у </a:t>
            </a:r>
            <a:r>
              <a:rPr lang="ru-RU" sz="2600" dirty="0" err="1"/>
              <a:t>піковий</a:t>
            </a:r>
            <a:r>
              <a:rPr lang="ru-RU" sz="2600" dirty="0"/>
              <a:t> момент </a:t>
            </a:r>
            <a:r>
              <a:rPr lang="ru-RU" sz="2600" dirty="0" err="1"/>
              <a:t>кризи</a:t>
            </a:r>
            <a:r>
              <a:rPr lang="ru-RU" sz="2600" dirty="0"/>
              <a:t> — 15 </a:t>
            </a:r>
            <a:r>
              <a:rPr lang="ru-RU" sz="2600" dirty="0" err="1"/>
              <a:t>мільйонів</a:t>
            </a:r>
            <a:r>
              <a:rPr lang="ru-RU" sz="2600" dirty="0"/>
              <a:t>)</a:t>
            </a:r>
          </a:p>
          <a:p>
            <a:pPr algn="just">
              <a:buFont typeface="Wingdings" pitchFamily="2" charset="2"/>
              <a:buChar char="q"/>
            </a:pPr>
            <a:r>
              <a:rPr lang="ru-RU" sz="2600" dirty="0" smtClean="0"/>
              <a:t>5 </a:t>
            </a:r>
            <a:r>
              <a:rPr lang="ru-RU" sz="2600" dirty="0" err="1"/>
              <a:t>мільйонів</a:t>
            </a:r>
            <a:r>
              <a:rPr lang="ru-RU" sz="2600" dirty="0"/>
              <a:t> </a:t>
            </a:r>
            <a:r>
              <a:rPr lang="ru-RU" sz="2600" dirty="0" err="1"/>
              <a:t>американських</a:t>
            </a:r>
            <a:r>
              <a:rPr lang="ru-RU" sz="2600" dirty="0"/>
              <a:t> </a:t>
            </a:r>
            <a:r>
              <a:rPr lang="ru-RU" sz="2600" dirty="0" err="1"/>
              <a:t>фермерів</a:t>
            </a:r>
            <a:r>
              <a:rPr lang="ru-RU" sz="2600" dirty="0"/>
              <a:t> були </a:t>
            </a:r>
            <a:r>
              <a:rPr lang="ru-RU" sz="2600" dirty="0" err="1"/>
              <a:t>позбавлені</a:t>
            </a:r>
            <a:r>
              <a:rPr lang="ru-RU" sz="2600" dirty="0"/>
              <a:t> </a:t>
            </a:r>
            <a:r>
              <a:rPr lang="ru-RU" sz="2600" dirty="0" err="1"/>
              <a:t>господарства</a:t>
            </a:r>
            <a:r>
              <a:rPr lang="ru-RU" sz="2600" dirty="0"/>
              <a:t> і </a:t>
            </a:r>
            <a:r>
              <a:rPr lang="ru-RU" sz="2600" dirty="0" err="1"/>
              <a:t>землі</a:t>
            </a:r>
            <a:r>
              <a:rPr lang="ru-RU" sz="2600" dirty="0"/>
              <a:t> за </a:t>
            </a:r>
            <a:r>
              <a:rPr lang="ru-RU" sz="2600" dirty="0" err="1"/>
              <a:t>несплату</a:t>
            </a:r>
            <a:r>
              <a:rPr lang="ru-RU" sz="2600" dirty="0"/>
              <a:t> </a:t>
            </a:r>
            <a:r>
              <a:rPr lang="ru-RU" sz="2600" dirty="0" err="1"/>
              <a:t>боргів</a:t>
            </a:r>
            <a:r>
              <a:rPr lang="ru-RU" sz="2600" dirty="0"/>
              <a:t>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7972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Державний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борг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США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ru-RU" dirty="0" err="1"/>
              <a:t>Державний</a:t>
            </a:r>
            <a:r>
              <a:rPr lang="ru-RU" dirty="0"/>
              <a:t> борг США (</a:t>
            </a:r>
            <a:r>
              <a:rPr lang="ru-RU" dirty="0" err="1"/>
              <a:t>національний</a:t>
            </a:r>
            <a:r>
              <a:rPr lang="ru-RU" dirty="0"/>
              <a:t> борг, </a:t>
            </a:r>
            <a:r>
              <a:rPr lang="ru-RU" dirty="0" err="1"/>
              <a:t>федеральний</a:t>
            </a:r>
            <a:r>
              <a:rPr lang="ru-RU" dirty="0"/>
              <a:t> борг) — </a:t>
            </a:r>
            <a:r>
              <a:rPr lang="ru-RU" dirty="0" err="1"/>
              <a:t>гроші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федеральний</a:t>
            </a:r>
            <a:r>
              <a:rPr lang="ru-RU" dirty="0"/>
              <a:t> уряд </a:t>
            </a:r>
            <a:r>
              <a:rPr lang="ru-RU" dirty="0" err="1"/>
              <a:t>Сполучених</a:t>
            </a:r>
            <a:r>
              <a:rPr lang="ru-RU" dirty="0"/>
              <a:t> </a:t>
            </a:r>
            <a:r>
              <a:rPr lang="ru-RU" dirty="0" err="1"/>
              <a:t>Штатів</a:t>
            </a:r>
            <a:r>
              <a:rPr lang="ru-RU" dirty="0"/>
              <a:t> Америки </a:t>
            </a:r>
            <a:r>
              <a:rPr lang="ru-RU" dirty="0" err="1"/>
              <a:t>винен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кредиторам.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367" y="3573016"/>
            <a:ext cx="4009628" cy="3207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413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Державний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борг США у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відсотковому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співвідношені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ВВП з 1790 по 2009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29" y="2924944"/>
            <a:ext cx="8606411" cy="3141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172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764704"/>
            <a:ext cx="3250704" cy="509857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Розмір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державного боргу по рокам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730147"/>
              </p:ext>
            </p:extLst>
          </p:nvPr>
        </p:nvGraphicFramePr>
        <p:xfrm>
          <a:off x="107504" y="260648"/>
          <a:ext cx="5616624" cy="629006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72208"/>
                <a:gridCol w="1872208"/>
                <a:gridCol w="1872208"/>
              </a:tblGrid>
              <a:tr h="43270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effectLst/>
                        </a:rPr>
                        <a:t>Рік</a:t>
                      </a:r>
                      <a:endParaRPr lang="ru-RU" sz="1800" b="1" dirty="0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effectLst/>
                        </a:rPr>
                        <a:t>Держборг</a:t>
                      </a:r>
                      <a:r>
                        <a:rPr lang="ru-RU" sz="1800" dirty="0">
                          <a:effectLst/>
                        </a:rPr>
                        <a:t> США, млрд. </a:t>
                      </a:r>
                      <a:r>
                        <a:rPr lang="ru-RU" sz="1800" dirty="0" smtClean="0">
                          <a:effectLst/>
                        </a:rPr>
                        <a:t>$</a:t>
                      </a:r>
                      <a:endParaRPr lang="ru-RU" sz="1800" b="1" dirty="0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 % ВВП</a:t>
                      </a:r>
                      <a:endParaRPr lang="ru-RU" sz="1800" b="1">
                        <a:effectLst/>
                      </a:endParaRPr>
                    </a:p>
                  </a:txBody>
                  <a:tcPr marL="42299" marR="42299" marT="21149" marB="21149" anchor="ctr"/>
                </a:tc>
              </a:tr>
              <a:tr h="247260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1970</a:t>
                      </a:r>
                      <a:endParaRPr lang="ru-RU" sz="1800" b="1" dirty="0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380,921</a:t>
                      </a:r>
                      <a:endParaRPr lang="ru-RU" sz="1800" b="1" dirty="0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37,6</a:t>
                      </a:r>
                      <a:endParaRPr lang="ru-RU" sz="1800" b="1">
                        <a:effectLst/>
                      </a:endParaRPr>
                    </a:p>
                  </a:txBody>
                  <a:tcPr marL="42299" marR="42299" marT="21149" marB="21149" anchor="ctr"/>
                </a:tc>
              </a:tr>
              <a:tr h="247260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1980</a:t>
                      </a:r>
                      <a:endParaRPr lang="ru-RU" sz="1800" b="1" dirty="0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909,041</a:t>
                      </a:r>
                      <a:endParaRPr lang="ru-RU" sz="1800" b="1" dirty="0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33,4</a:t>
                      </a:r>
                      <a:endParaRPr lang="ru-RU" sz="1800" b="1">
                        <a:effectLst/>
                      </a:endParaRPr>
                    </a:p>
                  </a:txBody>
                  <a:tcPr marL="42299" marR="42299" marT="21149" marB="21149" anchor="ctr"/>
                </a:tc>
              </a:tr>
              <a:tr h="247260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1990</a:t>
                      </a:r>
                      <a:endParaRPr lang="ru-RU" sz="1800" b="1" dirty="0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3206,290</a:t>
                      </a:r>
                      <a:endParaRPr lang="ru-RU" sz="1800" b="1" dirty="0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55,9</a:t>
                      </a:r>
                      <a:endParaRPr lang="ru-RU" sz="1800" b="1">
                        <a:effectLst/>
                      </a:endParaRPr>
                    </a:p>
                  </a:txBody>
                  <a:tcPr marL="42299" marR="42299" marT="21149" marB="21149" anchor="ctr"/>
                </a:tc>
              </a:tr>
              <a:tr h="247260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2000</a:t>
                      </a:r>
                      <a:endParaRPr lang="ru-RU" sz="1800" b="1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5628,700</a:t>
                      </a:r>
                      <a:endParaRPr lang="ru-RU" sz="1800" b="1" dirty="0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58,0</a:t>
                      </a:r>
                      <a:endParaRPr lang="ru-RU" sz="1800" b="1" dirty="0">
                        <a:effectLst/>
                      </a:endParaRPr>
                    </a:p>
                  </a:txBody>
                  <a:tcPr marL="42299" marR="42299" marT="21149" marB="21149" anchor="ctr"/>
                </a:tc>
              </a:tr>
              <a:tr h="247260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2001</a:t>
                      </a:r>
                      <a:endParaRPr lang="ru-RU" sz="1800" b="1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5769,881</a:t>
                      </a:r>
                      <a:endParaRPr lang="ru-RU" sz="1800" b="1" dirty="0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57,4</a:t>
                      </a:r>
                      <a:endParaRPr lang="ru-RU" sz="1800" b="1">
                        <a:effectLst/>
                      </a:endParaRPr>
                    </a:p>
                  </a:txBody>
                  <a:tcPr marL="42299" marR="42299" marT="21149" marB="21149" anchor="ctr"/>
                </a:tc>
              </a:tr>
              <a:tr h="247260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2002</a:t>
                      </a:r>
                      <a:endParaRPr lang="ru-RU" sz="1800" b="1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6198,401</a:t>
                      </a:r>
                      <a:endParaRPr lang="ru-RU" sz="1800" b="1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59,7</a:t>
                      </a:r>
                      <a:endParaRPr lang="ru-RU" sz="1800" b="1" dirty="0">
                        <a:effectLst/>
                      </a:endParaRPr>
                    </a:p>
                  </a:txBody>
                  <a:tcPr marL="42299" marR="42299" marT="21149" marB="21149" anchor="ctr"/>
                </a:tc>
              </a:tr>
              <a:tr h="247260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2003</a:t>
                      </a:r>
                      <a:endParaRPr lang="ru-RU" sz="1800" b="1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6760,014</a:t>
                      </a:r>
                      <a:endParaRPr lang="ru-RU" sz="1800" b="1" dirty="0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62,6</a:t>
                      </a:r>
                      <a:endParaRPr lang="ru-RU" sz="1800" b="1" dirty="0">
                        <a:effectLst/>
                      </a:endParaRPr>
                    </a:p>
                  </a:txBody>
                  <a:tcPr marL="42299" marR="42299" marT="21149" marB="21149" anchor="ctr"/>
                </a:tc>
              </a:tr>
              <a:tr h="247260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2004</a:t>
                      </a:r>
                      <a:endParaRPr lang="ru-RU" sz="1800" b="1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7354,657</a:t>
                      </a:r>
                      <a:endParaRPr lang="ru-RU" sz="1800" b="1" dirty="0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63,9</a:t>
                      </a:r>
                      <a:endParaRPr lang="ru-RU" sz="1800" b="1" dirty="0">
                        <a:effectLst/>
                      </a:endParaRPr>
                    </a:p>
                  </a:txBody>
                  <a:tcPr marL="42299" marR="42299" marT="21149" marB="21149" anchor="ctr"/>
                </a:tc>
              </a:tr>
              <a:tr h="247260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2005</a:t>
                      </a:r>
                      <a:endParaRPr lang="ru-RU" sz="1800" b="1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7905,300</a:t>
                      </a:r>
                      <a:endParaRPr lang="ru-RU" sz="1800" b="1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64,6</a:t>
                      </a:r>
                      <a:endParaRPr lang="ru-RU" sz="1800" b="1">
                        <a:effectLst/>
                      </a:endParaRPr>
                    </a:p>
                  </a:txBody>
                  <a:tcPr marL="42299" marR="42299" marT="21149" marB="21149" anchor="ctr"/>
                </a:tc>
              </a:tr>
              <a:tr h="247260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2006</a:t>
                      </a:r>
                      <a:endParaRPr lang="ru-RU" sz="1800" b="1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8451,350</a:t>
                      </a:r>
                      <a:endParaRPr lang="ru-RU" sz="1800" b="1" dirty="0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65,0</a:t>
                      </a:r>
                      <a:endParaRPr lang="ru-RU" sz="1800" b="1">
                        <a:effectLst/>
                      </a:endParaRPr>
                    </a:p>
                  </a:txBody>
                  <a:tcPr marL="42299" marR="42299" marT="21149" marB="21149" anchor="ctr"/>
                </a:tc>
              </a:tr>
              <a:tr h="247260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2007</a:t>
                      </a:r>
                      <a:endParaRPr lang="ru-RU" sz="1800" b="1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8950,744</a:t>
                      </a:r>
                      <a:endParaRPr lang="ru-RU" sz="1800" b="1" dirty="0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65,6</a:t>
                      </a:r>
                      <a:endParaRPr lang="ru-RU" sz="1800" b="1" dirty="0">
                        <a:effectLst/>
                      </a:endParaRPr>
                    </a:p>
                  </a:txBody>
                  <a:tcPr marL="42299" marR="42299" marT="21149" marB="21149" anchor="ctr"/>
                </a:tc>
              </a:tr>
              <a:tr h="247260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2008</a:t>
                      </a:r>
                      <a:endParaRPr lang="ru-RU" sz="1800" b="1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9985,757</a:t>
                      </a:r>
                      <a:endParaRPr lang="ru-RU" sz="1800" b="1" dirty="0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70,2</a:t>
                      </a:r>
                      <a:endParaRPr lang="ru-RU" sz="1800" b="1" dirty="0">
                        <a:effectLst/>
                      </a:endParaRPr>
                    </a:p>
                  </a:txBody>
                  <a:tcPr marL="42299" marR="42299" marT="21149" marB="21149" anchor="ctr"/>
                </a:tc>
              </a:tr>
              <a:tr h="247260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2009</a:t>
                      </a:r>
                      <a:endParaRPr lang="ru-RU" sz="1800" b="1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11875,851</a:t>
                      </a:r>
                      <a:endParaRPr lang="ru-RU" sz="1800" b="1" dirty="0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83,4</a:t>
                      </a:r>
                      <a:endParaRPr lang="ru-RU" sz="1800" b="1" dirty="0">
                        <a:effectLst/>
                      </a:endParaRPr>
                    </a:p>
                  </a:txBody>
                  <a:tcPr marL="42299" marR="42299" marT="21149" marB="21149" anchor="ctr"/>
                </a:tc>
              </a:tr>
              <a:tr h="247260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2010</a:t>
                      </a:r>
                      <a:endParaRPr lang="ru-RU" sz="1800" b="1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13786</a:t>
                      </a:r>
                      <a:endParaRPr lang="ru-RU" sz="1800" b="1" dirty="0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96,5</a:t>
                      </a:r>
                      <a:endParaRPr lang="ru-RU" sz="1800" b="1" dirty="0">
                        <a:effectLst/>
                      </a:endParaRPr>
                    </a:p>
                  </a:txBody>
                  <a:tcPr marL="42299" marR="42299" marT="21149" marB="21149" anchor="ctr"/>
                </a:tc>
              </a:tr>
              <a:tr h="247260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2011</a:t>
                      </a:r>
                      <a:endParaRPr lang="ru-RU" sz="1800" b="1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15144</a:t>
                      </a:r>
                      <a:endParaRPr lang="ru-RU" sz="1800" b="1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100</a:t>
                      </a:r>
                      <a:endParaRPr lang="ru-RU" sz="1800" b="1" dirty="0">
                        <a:effectLst/>
                      </a:endParaRPr>
                    </a:p>
                  </a:txBody>
                  <a:tcPr marL="42299" marR="42299" marT="21149" marB="21149" anchor="ctr"/>
                </a:tc>
              </a:tr>
              <a:tr h="247260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2012</a:t>
                      </a:r>
                      <a:endParaRPr lang="ru-RU" sz="1800" b="1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16432</a:t>
                      </a:r>
                      <a:endParaRPr lang="ru-RU" sz="1800" b="1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103,8</a:t>
                      </a:r>
                      <a:endParaRPr lang="ru-RU" sz="1800" b="1" dirty="0">
                        <a:effectLst/>
                      </a:endParaRPr>
                    </a:p>
                  </a:txBody>
                  <a:tcPr marL="42299" marR="42299" marT="21149" marB="21149" anchor="ctr"/>
                </a:tc>
              </a:tr>
              <a:tr h="247260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2013 (прогн.)</a:t>
                      </a:r>
                      <a:endParaRPr lang="ru-RU" sz="1800" b="1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17453</a:t>
                      </a:r>
                      <a:endParaRPr lang="ru-RU" sz="1800" b="1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106,6</a:t>
                      </a:r>
                      <a:endParaRPr lang="ru-RU" sz="1800" b="1" dirty="0">
                        <a:effectLst/>
                      </a:endParaRPr>
                    </a:p>
                  </a:txBody>
                  <a:tcPr marL="42299" marR="42299" marT="21149" marB="21149" anchor="ctr"/>
                </a:tc>
              </a:tr>
              <a:tr h="247260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2014 (прогн.)</a:t>
                      </a:r>
                      <a:endParaRPr lang="ru-RU" sz="1800" b="1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18532</a:t>
                      </a:r>
                      <a:endParaRPr lang="ru-RU" sz="1800" b="1">
                        <a:effectLst/>
                      </a:endParaRPr>
                    </a:p>
                  </a:txBody>
                  <a:tcPr marL="42299" marR="42299" marT="21149" marB="21149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109,9</a:t>
                      </a:r>
                      <a:endParaRPr lang="ru-RU" sz="1800" b="1" dirty="0">
                        <a:effectLst/>
                      </a:endParaRPr>
                    </a:p>
                  </a:txBody>
                  <a:tcPr marL="42299" marR="42299" marT="21149" marB="2114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51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8928992" cy="115699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Динаміка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зміни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національного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боргу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214211"/>
              </p:ext>
            </p:extLst>
          </p:nvPr>
        </p:nvGraphicFramePr>
        <p:xfrm>
          <a:off x="251520" y="980728"/>
          <a:ext cx="8733654" cy="560536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455609"/>
                <a:gridCol w="1455609"/>
                <a:gridCol w="1455609"/>
                <a:gridCol w="1455609"/>
                <a:gridCol w="1455609"/>
                <a:gridCol w="1455609"/>
              </a:tblGrid>
              <a:tr h="1057096">
                <a:tc>
                  <a:txBody>
                    <a:bodyPr/>
                    <a:lstStyle/>
                    <a:p>
                      <a:r>
                        <a:rPr lang="ru-RU" sz="2000" dirty="0"/>
                        <a:t>Президент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Партія</a:t>
                      </a:r>
                      <a:endParaRPr lang="ru-RU" sz="2000" dirty="0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Президентство, </a:t>
                      </a:r>
                      <a:r>
                        <a:rPr lang="ru-RU" sz="2000" dirty="0" err="1"/>
                        <a:t>років</a:t>
                      </a:r>
                      <a:endParaRPr lang="ru-RU" sz="2000" dirty="0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Збільшення боргу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Середнє річне збільшення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Відношення до ВВП</a:t>
                      </a:r>
                    </a:p>
                  </a:txBody>
                  <a:tcPr marL="38100" marR="38100" marT="38100" marB="38100" anchor="ctr"/>
                </a:tc>
              </a:tr>
              <a:tr h="734592">
                <a:tc>
                  <a:txBody>
                    <a:bodyPr/>
                    <a:lstStyle/>
                    <a:p>
                      <a:pPr algn="l"/>
                      <a:r>
                        <a:rPr lang="ru-RU" sz="2000" u="none" strike="noStrike" dirty="0" err="1">
                          <a:effectLst/>
                          <a:hlinkClick r:id="rId3" tooltip="Джиммі Картер"/>
                        </a:rPr>
                        <a:t>Джиммі</a:t>
                      </a:r>
                      <a:r>
                        <a:rPr lang="ru-RU" sz="2000" u="none" strike="noStrike" dirty="0">
                          <a:effectLst/>
                          <a:hlinkClick r:id="rId3" tooltip="Джиммі Картер"/>
                        </a:rPr>
                        <a:t> Картер</a:t>
                      </a:r>
                      <a:endParaRPr lang="ru-RU" sz="2000" dirty="0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Демократ.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/>
                        <a:t>49,1 %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/>
                        <a:t>10,5 %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/>
                        <a:t>33,3 %</a:t>
                      </a:r>
                    </a:p>
                  </a:txBody>
                  <a:tcPr marL="38100" marR="38100" marT="38100" marB="38100" anchor="ctr"/>
                </a:tc>
              </a:tr>
              <a:tr h="734592">
                <a:tc>
                  <a:txBody>
                    <a:bodyPr/>
                    <a:lstStyle/>
                    <a:p>
                      <a:pPr algn="l"/>
                      <a:r>
                        <a:rPr lang="ru-RU" sz="2000" u="none" strike="noStrike">
                          <a:effectLst/>
                          <a:hlinkClick r:id="rId4" tooltip="Рональд Рейган"/>
                        </a:rPr>
                        <a:t>Рональд Рейган</a:t>
                      </a:r>
                      <a:endParaRPr lang="ru-RU" sz="2000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Республик.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8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/>
                        <a:t>188,2 %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/>
                        <a:t>14,1 %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/>
                        <a:t>52,6 %</a:t>
                      </a:r>
                    </a:p>
                  </a:txBody>
                  <a:tcPr marL="38100" marR="38100" marT="38100" marB="38100" anchor="ctr"/>
                </a:tc>
              </a:tr>
              <a:tr h="734592">
                <a:tc>
                  <a:txBody>
                    <a:bodyPr/>
                    <a:lstStyle/>
                    <a:p>
                      <a:pPr algn="l"/>
                      <a:r>
                        <a:rPr lang="ru-RU" sz="2000" u="none" strike="noStrike">
                          <a:effectLst/>
                          <a:hlinkClick r:id="rId5" tooltip="Джордж Герберт Вокер Буш"/>
                        </a:rPr>
                        <a:t>Джордж Буш старший</a:t>
                      </a:r>
                      <a:endParaRPr lang="ru-RU" sz="2000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Республик.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4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/>
                        <a:t>46,2 %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/>
                        <a:t>9,9 %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/>
                        <a:t>65,9 %</a:t>
                      </a:r>
                    </a:p>
                  </a:txBody>
                  <a:tcPr marL="38100" marR="38100" marT="38100" marB="38100" anchor="ctr"/>
                </a:tc>
              </a:tr>
              <a:tr h="412088">
                <a:tc>
                  <a:txBody>
                    <a:bodyPr/>
                    <a:lstStyle/>
                    <a:p>
                      <a:pPr algn="l"/>
                      <a:r>
                        <a:rPr lang="ru-RU" sz="2000" u="none" strike="noStrike">
                          <a:effectLst/>
                          <a:hlinkClick r:id="rId6" tooltip="Білл Клінтон"/>
                        </a:rPr>
                        <a:t>Білл Клінтон</a:t>
                      </a:r>
                      <a:endParaRPr lang="ru-RU" sz="2000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Демократ.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8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/>
                        <a:t>13,7 %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/>
                        <a:t>1,6 %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/>
                        <a:t>57,7 %</a:t>
                      </a:r>
                    </a:p>
                  </a:txBody>
                  <a:tcPr marL="38100" marR="38100" marT="38100" marB="38100" anchor="ctr"/>
                </a:tc>
              </a:tr>
              <a:tr h="734592">
                <a:tc>
                  <a:txBody>
                    <a:bodyPr/>
                    <a:lstStyle/>
                    <a:p>
                      <a:pPr algn="l"/>
                      <a:r>
                        <a:rPr lang="ru-RU" sz="2000" u="none" strike="noStrike">
                          <a:effectLst/>
                          <a:hlinkClick r:id="rId7" tooltip="Джордж Вокер Буш"/>
                        </a:rPr>
                        <a:t>Джордж Буш молодший</a:t>
                      </a:r>
                      <a:endParaRPr lang="ru-RU" sz="2000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Республик.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8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/>
                        <a:t>77,4 %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/>
                        <a:t>7,4 %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/>
                        <a:t>70,2 %</a:t>
                      </a:r>
                    </a:p>
                  </a:txBody>
                  <a:tcPr marL="38100" marR="38100" marT="38100" marB="38100" anchor="ctr"/>
                </a:tc>
              </a:tr>
              <a:tr h="412088">
                <a:tc>
                  <a:txBody>
                    <a:bodyPr/>
                    <a:lstStyle/>
                    <a:p>
                      <a:pPr algn="l"/>
                      <a:r>
                        <a:rPr lang="ru-RU" sz="2000" u="none" strike="noStrike">
                          <a:effectLst/>
                          <a:hlinkClick r:id="rId8" tooltip="Барак Обама"/>
                        </a:rPr>
                        <a:t>Барак Обама</a:t>
                      </a:r>
                      <a:endParaRPr lang="ru-RU" sz="2000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Демократ.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/>
                        <a:t>8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/>
                        <a:t>-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/>
                        <a:t>-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/>
                        <a:t>-</a:t>
                      </a: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87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Зниження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кредитного рейтингу в 2011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році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агенцією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Standard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&amp;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Poor's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000" dirty="0" err="1"/>
              <a:t>Кредитний</a:t>
            </a:r>
            <a:r>
              <a:rPr lang="ru-RU" sz="4000" dirty="0"/>
              <a:t> рейтинг </a:t>
            </a:r>
            <a:r>
              <a:rPr lang="ru-RU" sz="4000" dirty="0" err="1"/>
              <a:t>визначається</a:t>
            </a:r>
            <a:r>
              <a:rPr lang="ru-RU" sz="4000" dirty="0"/>
              <a:t> </a:t>
            </a:r>
            <a:r>
              <a:rPr lang="ru-RU" sz="4000" dirty="0" err="1"/>
              <a:t>рейтинговим</a:t>
            </a:r>
            <a:r>
              <a:rPr lang="ru-RU" sz="4000" dirty="0"/>
              <a:t> агентством.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4956043" cy="37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16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Економіка США —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сукупність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усіх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видів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економічної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діяльності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США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5280587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593846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Волл-Стріт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746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Динаміка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інфляції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США, 1666–2004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рр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20888"/>
            <a:ext cx="762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55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513133"/>
              </p:ext>
            </p:extLst>
          </p:nvPr>
        </p:nvGraphicFramePr>
        <p:xfrm>
          <a:off x="107504" y="548682"/>
          <a:ext cx="8877672" cy="6049260"/>
        </p:xfrm>
        <a:graphic>
          <a:graphicData uri="http://schemas.openxmlformats.org/drawingml/2006/table">
            <a:tbl>
              <a:tblPr/>
              <a:tblGrid>
                <a:gridCol w="4438836"/>
                <a:gridCol w="4438836"/>
              </a:tblGrid>
              <a:tr h="972108"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effectLst/>
                        </a:rPr>
                        <a:t>Економічні</a:t>
                      </a:r>
                      <a:r>
                        <a:rPr lang="ru-RU" sz="3600" b="1" dirty="0" smtClean="0">
                          <a:effectLst/>
                        </a:rPr>
                        <a:t> </a:t>
                      </a:r>
                      <a:r>
                        <a:rPr lang="ru-RU" sz="3600" b="1" dirty="0" err="1" smtClean="0">
                          <a:effectLst/>
                        </a:rPr>
                        <a:t>показники</a:t>
                      </a:r>
                      <a:endParaRPr lang="ru-RU" sz="36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sz="3600" b="1" u="none" strike="noStrike" dirty="0" err="1">
                          <a:solidFill>
                            <a:srgbClr val="0B0080"/>
                          </a:solidFill>
                          <a:effectLst/>
                          <a:hlinkClick r:id="rId3" tooltip="Безробіття"/>
                        </a:rPr>
                        <a:t>безробіття</a:t>
                      </a:r>
                      <a:endParaRPr lang="ru-RU" sz="36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effectLst/>
                        </a:rPr>
                        <a:t>9.7%</a:t>
                      </a:r>
                      <a:r>
                        <a:rPr lang="ru-RU" sz="3600" b="1" baseline="30000" dirty="0">
                          <a:effectLst/>
                        </a:rPr>
                        <a:t>,березень 2010</a:t>
                      </a:r>
                      <a:endParaRPr lang="ru-RU" sz="36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>
                          <a:effectLst/>
                        </a:rPr>
                        <a:t>зростання</a:t>
                      </a:r>
                      <a:r>
                        <a:rPr lang="ru-RU" sz="3600" b="1" dirty="0">
                          <a:effectLst/>
                        </a:rPr>
                        <a:t> </a:t>
                      </a:r>
                      <a:r>
                        <a:rPr lang="ru-RU" sz="3600" b="1" u="none" strike="noStrike" dirty="0">
                          <a:solidFill>
                            <a:srgbClr val="0B0080"/>
                          </a:solidFill>
                          <a:effectLst/>
                          <a:hlinkClick r:id="rId4" tooltip="ВВП"/>
                        </a:rPr>
                        <a:t>ВВП</a:t>
                      </a:r>
                      <a:endParaRPr lang="ru-RU" sz="36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effectLst/>
                        </a:rPr>
                        <a:t>5.9%</a:t>
                      </a:r>
                      <a:r>
                        <a:rPr lang="en-US" sz="3600" b="1" baseline="30000">
                          <a:effectLst/>
                        </a:rPr>
                        <a:t>4Q 2009</a:t>
                      </a:r>
                      <a:endParaRPr lang="en-US" sz="3600" b="1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sz="3600" b="1" u="none" strike="noStrike">
                          <a:solidFill>
                            <a:srgbClr val="0B0080"/>
                          </a:solidFill>
                          <a:effectLst/>
                          <a:hlinkClick r:id="rId5" tooltip="Інфляція"/>
                        </a:rPr>
                        <a:t>інфляція</a:t>
                      </a:r>
                      <a:r>
                        <a:rPr lang="ru-RU" sz="3600" b="1">
                          <a:effectLst/>
                        </a:rPr>
                        <a:t> </a:t>
                      </a:r>
                      <a:r>
                        <a:rPr lang="ru-RU" sz="3600" b="1" u="none" strike="noStrike">
                          <a:solidFill>
                            <a:srgbClr val="0B0080"/>
                          </a:solidFill>
                          <a:effectLst/>
                          <a:hlinkClick r:id="rId6" tooltip="Індекс споживчих цін"/>
                        </a:rPr>
                        <a:t>ІСЦ</a:t>
                      </a:r>
                      <a:endParaRPr lang="ru-RU" sz="3600" b="1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effectLst/>
                        </a:rPr>
                        <a:t>2.1%</a:t>
                      </a:r>
                      <a:r>
                        <a:rPr lang="ru-RU" sz="3600" b="1" baseline="30000" dirty="0">
                          <a:effectLst/>
                        </a:rPr>
                        <a:t>лютий 2009–</a:t>
                      </a:r>
                      <a:r>
                        <a:rPr lang="ru-RU" sz="3600" b="1" baseline="30000" dirty="0" err="1">
                          <a:effectLst/>
                        </a:rPr>
                        <a:t>лютий</a:t>
                      </a:r>
                      <a:r>
                        <a:rPr lang="ru-RU" sz="3600" b="1" baseline="30000" dirty="0">
                          <a:effectLst/>
                        </a:rPr>
                        <a:t> 2010</a:t>
                      </a:r>
                      <a:endParaRPr lang="ru-RU" sz="36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sz="3600" b="1" u="none" strike="noStrike">
                          <a:solidFill>
                            <a:srgbClr val="0B0080"/>
                          </a:solidFill>
                          <a:effectLst/>
                          <a:hlinkClick r:id="rId7" tooltip="Державний борг США"/>
                        </a:rPr>
                        <a:t>національний борг</a:t>
                      </a:r>
                      <a:endParaRPr lang="ru-RU" sz="3600" b="1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effectLst/>
                        </a:rPr>
                        <a:t>$13 </a:t>
                      </a:r>
                      <a:r>
                        <a:rPr lang="ru-RU" sz="3600" b="1" dirty="0" err="1">
                          <a:effectLst/>
                        </a:rPr>
                        <a:t>трильйонів</a:t>
                      </a:r>
                      <a:r>
                        <a:rPr lang="ru-RU" sz="3600" b="1" baseline="30000" dirty="0" err="1">
                          <a:effectLst/>
                        </a:rPr>
                        <a:t>січень</a:t>
                      </a:r>
                      <a:r>
                        <a:rPr lang="ru-RU" sz="3600" b="1" baseline="30000" dirty="0">
                          <a:effectLst/>
                        </a:rPr>
                        <a:t> 2013</a:t>
                      </a:r>
                      <a:endParaRPr lang="ru-RU" sz="36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sz="3600" b="1" u="none" strike="noStrike">
                          <a:solidFill>
                            <a:srgbClr val="0B0080"/>
                          </a:solidFill>
                          <a:effectLst/>
                          <a:hlinkClick r:id="rId8" tooltip="Бідність"/>
                        </a:rPr>
                        <a:t>бідність</a:t>
                      </a:r>
                      <a:endParaRPr lang="ru-RU" sz="3600" b="1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effectLst/>
                        </a:rPr>
                        <a:t>13.2%</a:t>
                      </a:r>
                      <a:r>
                        <a:rPr lang="ru-RU" sz="3600" b="1" baseline="30000" dirty="0">
                          <a:effectLst/>
                        </a:rPr>
                        <a:t>2008</a:t>
                      </a:r>
                      <a:endParaRPr lang="ru-RU" sz="36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507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Транспорт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З</a:t>
            </a:r>
            <a:r>
              <a:rPr lang="en-US" dirty="0" err="1" smtClean="0"/>
              <a:t>алізничний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А</a:t>
            </a:r>
            <a:r>
              <a:rPr lang="en-US" dirty="0" err="1" smtClean="0"/>
              <a:t>втомобільний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М</a:t>
            </a:r>
            <a:r>
              <a:rPr lang="en-US" dirty="0" err="1" smtClean="0"/>
              <a:t>орський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</a:t>
            </a:r>
            <a:r>
              <a:rPr lang="en-US" dirty="0" err="1" smtClean="0"/>
              <a:t>одний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</a:t>
            </a:r>
            <a:r>
              <a:rPr lang="en-US" dirty="0" err="1" smtClean="0"/>
              <a:t>овітряний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Т</a:t>
            </a:r>
            <a:r>
              <a:rPr lang="en-US" dirty="0" err="1" smtClean="0"/>
              <a:t>рубопровідний</a:t>
            </a: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805" y="2420888"/>
            <a:ext cx="4770753" cy="357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07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Базування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економіки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4400" dirty="0" err="1" smtClean="0"/>
              <a:t>Приватна</a:t>
            </a:r>
            <a:r>
              <a:rPr lang="en-US" sz="4400" dirty="0" smtClean="0"/>
              <a:t> </a:t>
            </a:r>
            <a:r>
              <a:rPr lang="en-US" sz="4400" dirty="0" err="1" smtClean="0"/>
              <a:t>власність</a:t>
            </a:r>
            <a:endParaRPr lang="en-US" sz="4400" dirty="0" smtClean="0"/>
          </a:p>
          <a:p>
            <a:pPr>
              <a:buFont typeface="Wingdings" pitchFamily="2" charset="2"/>
              <a:buChar char="q"/>
            </a:pPr>
            <a:r>
              <a:rPr lang="ru-RU" sz="4400" dirty="0" smtClean="0"/>
              <a:t>О</a:t>
            </a:r>
            <a:r>
              <a:rPr lang="en-US" sz="4400" dirty="0" err="1" smtClean="0"/>
              <a:t>тримання</a:t>
            </a:r>
            <a:r>
              <a:rPr lang="en-US" sz="4400" dirty="0" smtClean="0"/>
              <a:t> </a:t>
            </a:r>
            <a:r>
              <a:rPr lang="en-US" sz="4400" dirty="0" err="1" smtClean="0"/>
              <a:t>прибутку</a:t>
            </a:r>
            <a:endParaRPr lang="ru-RU" sz="4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331" y="3284984"/>
            <a:ext cx="4857750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89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Промисловість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000" dirty="0" smtClean="0"/>
              <a:t>М</a:t>
            </a:r>
            <a:r>
              <a:rPr lang="en-US" sz="4000" dirty="0" err="1" smtClean="0"/>
              <a:t>еталургія</a:t>
            </a:r>
            <a:endParaRPr lang="en-US" sz="4000" dirty="0" smtClean="0"/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М</a:t>
            </a:r>
            <a:r>
              <a:rPr lang="en-US" sz="4000" dirty="0" err="1" smtClean="0"/>
              <a:t>ашинобудування</a:t>
            </a:r>
            <a:endParaRPr lang="en-US" sz="4000" dirty="0" smtClean="0"/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П</a:t>
            </a:r>
            <a:r>
              <a:rPr lang="en-US" sz="4000" dirty="0" err="1" smtClean="0"/>
              <a:t>риладобудування</a:t>
            </a:r>
            <a:endParaRPr lang="en-US" sz="4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4"/>
            <a:ext cx="4282677" cy="2808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099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Сільське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господарство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Р</a:t>
            </a:r>
            <a:r>
              <a:rPr lang="en-US" dirty="0" err="1" smtClean="0"/>
              <a:t>озведення</a:t>
            </a:r>
            <a:r>
              <a:rPr lang="en-US" dirty="0" smtClean="0"/>
              <a:t> </a:t>
            </a:r>
            <a:r>
              <a:rPr lang="en-US" dirty="0" err="1" smtClean="0"/>
              <a:t>великої</a:t>
            </a:r>
            <a:r>
              <a:rPr lang="en-US" dirty="0" smtClean="0"/>
              <a:t> </a:t>
            </a:r>
            <a:r>
              <a:rPr lang="en-US" dirty="0" err="1" smtClean="0"/>
              <a:t>рогатої</a:t>
            </a:r>
            <a:r>
              <a:rPr lang="en-US" dirty="0" smtClean="0"/>
              <a:t> </a:t>
            </a:r>
            <a:r>
              <a:rPr lang="en-US" dirty="0" err="1" smtClean="0"/>
              <a:t>худоби</a:t>
            </a:r>
            <a:r>
              <a:rPr lang="en-US" dirty="0" smtClean="0"/>
              <a:t>, </a:t>
            </a:r>
            <a:r>
              <a:rPr lang="en-US" dirty="0" err="1" smtClean="0"/>
              <a:t>птахів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</a:t>
            </a:r>
            <a:r>
              <a:rPr lang="en-US" dirty="0" err="1" smtClean="0"/>
              <a:t>иробництво</a:t>
            </a:r>
            <a:r>
              <a:rPr lang="en-US" dirty="0" smtClean="0"/>
              <a:t> </a:t>
            </a:r>
            <a:r>
              <a:rPr lang="en-US" dirty="0" err="1" smtClean="0"/>
              <a:t>молочних</a:t>
            </a:r>
            <a:r>
              <a:rPr lang="en-US" dirty="0" smtClean="0"/>
              <a:t> </a:t>
            </a:r>
            <a:r>
              <a:rPr lang="en-US" dirty="0" err="1" smtClean="0"/>
              <a:t>продуктів</a:t>
            </a:r>
            <a:r>
              <a:rPr lang="en-US" dirty="0" smtClean="0"/>
              <a:t>, </a:t>
            </a:r>
            <a:r>
              <a:rPr lang="en-US" dirty="0" err="1" smtClean="0"/>
              <a:t>яєць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</a:t>
            </a:r>
            <a:r>
              <a:rPr lang="en-US" dirty="0" err="1" smtClean="0"/>
              <a:t>ирощування</a:t>
            </a:r>
            <a:r>
              <a:rPr lang="en-US" dirty="0" smtClean="0"/>
              <a:t> </a:t>
            </a:r>
            <a:r>
              <a:rPr lang="en-US" dirty="0" err="1" smtClean="0"/>
              <a:t>зернових</a:t>
            </a:r>
            <a:r>
              <a:rPr lang="en-US" dirty="0" smtClean="0"/>
              <a:t>, </a:t>
            </a:r>
            <a:r>
              <a:rPr lang="en-US" dirty="0" err="1" smtClean="0"/>
              <a:t>сої</a:t>
            </a:r>
            <a:r>
              <a:rPr lang="en-US" dirty="0" smtClean="0"/>
              <a:t>, </a:t>
            </a:r>
            <a:r>
              <a:rPr lang="en-US" dirty="0" err="1" smtClean="0"/>
              <a:t>овочів</a:t>
            </a:r>
            <a:r>
              <a:rPr lang="en-US" dirty="0" smtClean="0"/>
              <a:t>, </a:t>
            </a:r>
            <a:r>
              <a:rPr lang="en-US" dirty="0" err="1" smtClean="0"/>
              <a:t>фруктів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18" y="3501008"/>
            <a:ext cx="4341976" cy="3278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21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523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Послуги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600" dirty="0" smtClean="0"/>
              <a:t>С</a:t>
            </a:r>
            <a:r>
              <a:rPr lang="en-US" sz="3600" dirty="0" err="1" smtClean="0"/>
              <a:t>оціальне</a:t>
            </a:r>
            <a:r>
              <a:rPr lang="en-US" sz="3600" dirty="0" smtClean="0"/>
              <a:t> </a:t>
            </a:r>
            <a:r>
              <a:rPr lang="en-US" sz="3600" dirty="0" err="1" smtClean="0"/>
              <a:t>обслуговування</a:t>
            </a:r>
            <a:endParaRPr lang="en-US" sz="3600" dirty="0" smtClean="0"/>
          </a:p>
          <a:p>
            <a:pPr>
              <a:buFont typeface="Wingdings" pitchFamily="2" charset="2"/>
              <a:buChar char="q"/>
            </a:pPr>
            <a:r>
              <a:rPr lang="ru-RU" sz="3600" dirty="0" smtClean="0"/>
              <a:t>Г</a:t>
            </a:r>
            <a:r>
              <a:rPr lang="en-US" sz="3600" dirty="0" err="1" smtClean="0"/>
              <a:t>отельний</a:t>
            </a:r>
            <a:r>
              <a:rPr lang="en-US" sz="3600" dirty="0" smtClean="0"/>
              <a:t> </a:t>
            </a:r>
            <a:r>
              <a:rPr lang="en-US" sz="3600" dirty="0" err="1" smtClean="0"/>
              <a:t>бізнес</a:t>
            </a:r>
            <a:endParaRPr lang="en-US" sz="3600" dirty="0" smtClean="0"/>
          </a:p>
          <a:p>
            <a:pPr>
              <a:buFont typeface="Wingdings" pitchFamily="2" charset="2"/>
              <a:buChar char="q"/>
            </a:pPr>
            <a:r>
              <a:rPr lang="ru-RU" sz="3600" dirty="0" smtClean="0"/>
              <a:t>І</a:t>
            </a:r>
            <a:r>
              <a:rPr lang="en-US" sz="3600" dirty="0" err="1" smtClean="0"/>
              <a:t>ндустрія</a:t>
            </a:r>
            <a:r>
              <a:rPr lang="en-US" sz="3600" dirty="0" smtClean="0"/>
              <a:t> </a:t>
            </a:r>
            <a:r>
              <a:rPr lang="en-US" sz="3600" dirty="0" err="1" smtClean="0"/>
              <a:t>реклами</a:t>
            </a:r>
            <a:endParaRPr lang="en-US" sz="3600" dirty="0" smtClean="0"/>
          </a:p>
          <a:p>
            <a:pPr>
              <a:buFont typeface="Wingdings" pitchFamily="2" charset="2"/>
              <a:buChar char="q"/>
            </a:pPr>
            <a:r>
              <a:rPr lang="ru-RU" sz="3600" dirty="0" smtClean="0"/>
              <a:t>М</a:t>
            </a:r>
            <a:r>
              <a:rPr lang="en-US" sz="3600" dirty="0" err="1" smtClean="0"/>
              <a:t>ененджмент</a:t>
            </a:r>
            <a:endParaRPr lang="en-US" sz="360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528392" cy="2764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48" y="3874740"/>
            <a:ext cx="4363616" cy="2906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7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383</Words>
  <Application>Microsoft Office PowerPoint</Application>
  <PresentationFormat>Экран (4:3)</PresentationFormat>
  <Paragraphs>161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Економіка США</vt:lpstr>
      <vt:lpstr>Економіка США — сукупність усіх видів економічної діяльності в США</vt:lpstr>
      <vt:lpstr>Динаміка інфляції у США, 1666–2004 рр.</vt:lpstr>
      <vt:lpstr>Презентация PowerPoint</vt:lpstr>
      <vt:lpstr>Транспорт</vt:lpstr>
      <vt:lpstr>Базування економіки</vt:lpstr>
      <vt:lpstr>Промисловість</vt:lpstr>
      <vt:lpstr>Сільське господарство</vt:lpstr>
      <vt:lpstr>Послуги</vt:lpstr>
      <vt:lpstr>Оборона</vt:lpstr>
      <vt:lpstr>Фінанси</vt:lpstr>
      <vt:lpstr>Велика депресія у США</vt:lpstr>
      <vt:lpstr>Наслідки</vt:lpstr>
      <vt:lpstr>Державний борг США</vt:lpstr>
      <vt:lpstr>Державний борг США у відсотковому співвідношені до ВВП з 1790 по 2009</vt:lpstr>
      <vt:lpstr>Розмір державного боргу по рокам</vt:lpstr>
      <vt:lpstr>Динаміка зміни національного боргу</vt:lpstr>
      <vt:lpstr>Зниження кредитного рейтингу в 2011 році агенцією Standard &amp; Poor's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Економіка США</dc:title>
  <cp:lastModifiedBy>Admin</cp:lastModifiedBy>
  <cp:revision>9</cp:revision>
  <dcterms:modified xsi:type="dcterms:W3CDTF">2014-03-20T20:02:58Z</dcterms:modified>
</cp:coreProperties>
</file>