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60" r:id="rId4"/>
    <p:sldId id="259" r:id="rId5"/>
    <p:sldId id="257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000000"/>
    <a:srgbClr val="376092"/>
    <a:srgbClr val="F96FE9"/>
    <a:srgbClr val="6AFA48"/>
    <a:srgbClr val="FFFF00"/>
    <a:srgbClr val="FF0066"/>
    <a:srgbClr val="CC66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6879" autoAdjust="0"/>
  </p:normalViewPr>
  <p:slideViewPr>
    <p:cSldViewPr snapToGrid="0">
      <p:cViewPr>
        <p:scale>
          <a:sx n="73" d="100"/>
          <a:sy n="73" d="100"/>
        </p:scale>
        <p:origin x="-133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Duarte Design, Inc.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D39A1E-6403-488E-A143-1000E7A7F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7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FE94B2-348F-4D74-9456-804DB0C4A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Duarte Design, Inc. 2009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7898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D0BE2-FA01-402D-A1A6-134FB43BDF8D}" type="datetimeFigureOut">
              <a:rPr lang="ru-RU" smtClean="0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3F1DB-7020-4478-A05B-9561E9C27F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7159A-93F4-4C54-B056-7357E0768534}" type="datetimeFigureOut">
              <a:rPr lang="ru-RU" smtClean="0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68F7C-428E-4CB0-9CED-5240A20ADE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6734AD-E31A-413A-ACD5-D92879DC6F15}" type="datetimeFigureOut">
              <a:rPr lang="ru-RU" smtClean="0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A13EB-0247-48B0-8695-576857AA9F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D504D-09CA-4441-A1C3-6B2D7B3EAF67}" type="datetimeFigureOut">
              <a:rPr lang="ru-RU" smtClean="0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D077F-917D-4648-8D23-CB0F8416AE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BBEFB9-6555-4D8D-A8E1-5CCCB0001991}" type="datetimeFigureOut">
              <a:rPr lang="ru-RU" smtClean="0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EE0C-E13F-4428-A5F6-406C85EFFE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D61AC-D1F6-4D25-AC04-28303ABC186C}" type="datetimeFigureOut">
              <a:rPr lang="ru-RU" smtClean="0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1E9FB-A577-4A8F-B675-1A3F028C84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6620A2-B692-414C-ACAC-06E2D86289FA}" type="datetimeFigureOut">
              <a:rPr lang="ru-RU" smtClean="0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809F-A274-4CF8-A8C8-98590704A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42F2-9A8E-413C-8428-ACCF26345AC9}" type="datetimeFigureOut">
              <a:rPr lang="ru-RU" smtClean="0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1777C-03AD-488D-A2C7-8D7575430F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D500B-A659-4F93-BE1A-53C2A5E4AD4D}" type="datetimeFigureOut">
              <a:rPr lang="ru-RU" smtClean="0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BA57D-4FF0-45BE-AF1D-5902016CC5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9FC44-5788-43CA-8833-E47F54BD80BB}" type="datetimeFigureOut">
              <a:rPr lang="ru-RU" smtClean="0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333EF-A8C0-4740-A37B-52DFDAC1F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5400" b="1" i="1" dirty="0" smtClean="0">
                <a:solidFill>
                  <a:srgbClr val="FF5050"/>
                </a:solidFill>
                <a:latin typeface="Bookman Old Style" pitchFamily="18" charset="0"/>
              </a:rPr>
              <a:t>Паркова культура</a:t>
            </a:r>
            <a:endParaRPr lang="ru-RU" sz="5400" b="1" i="1" dirty="0" smtClean="0">
              <a:solidFill>
                <a:srgbClr val="FF5050"/>
              </a:solidFill>
              <a:latin typeface="Bookman Old Style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4813"/>
            <a:ext cx="5545138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781449" y="4562975"/>
            <a:ext cx="53667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 i="1" dirty="0" smtClean="0"/>
              <a:t>Перед фасадом палацу </a:t>
            </a:r>
            <a:r>
              <a:rPr lang="ru-RU" altLang="ru-RU" b="1" i="1" dirty="0" err="1" smtClean="0"/>
              <a:t>Ленотр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розбив</a:t>
            </a:r>
            <a:endParaRPr lang="ru-RU" altLang="ru-RU" b="1" i="1" dirty="0" smtClean="0"/>
          </a:p>
          <a:p>
            <a:pPr algn="ctr" eaLnBrk="1" hangingPunct="1"/>
            <a:r>
              <a:rPr lang="ru-RU" altLang="ru-RU" b="1" i="1" dirty="0" err="1" smtClean="0"/>
              <a:t>водний</a:t>
            </a:r>
            <a:r>
              <a:rPr lang="ru-RU" altLang="ru-RU" b="1" i="1" dirty="0" smtClean="0"/>
              <a:t> партер з </a:t>
            </a:r>
            <a:r>
              <a:rPr lang="ru-RU" altLang="ru-RU" b="1" i="1" dirty="0" err="1" smtClean="0"/>
              <a:t>двома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басейнами</a:t>
            </a:r>
            <a:r>
              <a:rPr lang="ru-RU" altLang="ru-RU" b="1" i="1" dirty="0" smtClean="0"/>
              <a:t>,</a:t>
            </a:r>
          </a:p>
          <a:p>
            <a:pPr algn="ctr" eaLnBrk="1" hangingPunct="1"/>
            <a:r>
              <a:rPr lang="ru-RU" altLang="ru-RU" b="1" i="1" dirty="0" err="1" smtClean="0"/>
              <a:t>що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відзначають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вісь</a:t>
            </a:r>
            <a:r>
              <a:rPr lang="ru-RU" altLang="ru-RU" b="1" i="1" dirty="0" smtClean="0"/>
              <a:t> ансамблю</a:t>
            </a:r>
            <a:endParaRPr lang="ru-RU" altLang="ru-RU" b="1" i="1" dirty="0"/>
          </a:p>
        </p:txBody>
      </p:sp>
    </p:spTree>
    <p:extLst>
      <p:ext uri="{BB962C8B-B14F-4D97-AF65-F5344CB8AC3E}">
        <p14:creationId xmlns:p14="http://schemas.microsoft.com/office/powerpoint/2010/main" val="1863893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1" y="1182744"/>
            <a:ext cx="3756797" cy="44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5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143000"/>
            <a:ext cx="5953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5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143000"/>
            <a:ext cx="6038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921829" y="5876925"/>
            <a:ext cx="72225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dirty="0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Фасад </a:t>
            </a:r>
            <a:r>
              <a:rPr lang="ru-RU" altLang="ru-RU" dirty="0" err="1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протяжністю</a:t>
            </a:r>
            <a:r>
              <a:rPr lang="ru-RU" altLang="ru-RU" dirty="0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 в </a:t>
            </a:r>
            <a:r>
              <a:rPr lang="ru-RU" altLang="ru-RU" dirty="0" err="1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півкілометра</a:t>
            </a:r>
            <a:r>
              <a:rPr lang="ru-RU" altLang="ru-RU" dirty="0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 </a:t>
            </a:r>
            <a:r>
              <a:rPr lang="ru-RU" altLang="ru-RU" dirty="0" err="1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ділиться</a:t>
            </a:r>
            <a:endParaRPr lang="ru-RU" altLang="ru-RU" dirty="0" smtClean="0">
              <a:effectLst>
                <a:glow rad="101600">
                  <a:srgbClr val="EBEBEB">
                    <a:alpha val="60000"/>
                  </a:srgbClr>
                </a:glow>
              </a:effectLst>
            </a:endParaRPr>
          </a:p>
          <a:p>
            <a:pPr algn="ctr" eaLnBrk="1" hangingPunct="1"/>
            <a:r>
              <a:rPr lang="ru-RU" altLang="ru-RU" dirty="0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на </a:t>
            </a:r>
            <a:r>
              <a:rPr lang="ru-RU" altLang="ru-RU" dirty="0" err="1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центральну</a:t>
            </a:r>
            <a:r>
              <a:rPr lang="ru-RU" altLang="ru-RU" dirty="0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 </a:t>
            </a:r>
            <a:r>
              <a:rPr lang="ru-RU" altLang="ru-RU" dirty="0" err="1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частину</a:t>
            </a:r>
            <a:r>
              <a:rPr lang="ru-RU" altLang="ru-RU" dirty="0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 і два </a:t>
            </a:r>
            <a:r>
              <a:rPr lang="ru-RU" altLang="ru-RU" dirty="0" err="1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бокових</a:t>
            </a:r>
            <a:r>
              <a:rPr lang="ru-RU" altLang="ru-RU" dirty="0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 </a:t>
            </a:r>
            <a:r>
              <a:rPr lang="ru-RU" altLang="ru-RU" dirty="0" err="1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крила</a:t>
            </a:r>
            <a:r>
              <a:rPr lang="ru-RU" altLang="ru-RU" dirty="0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 - </a:t>
            </a:r>
            <a:r>
              <a:rPr lang="ru-RU" altLang="ru-RU" dirty="0" err="1" smtClean="0">
                <a:effectLst>
                  <a:glow rad="101600">
                    <a:srgbClr val="EBEBEB">
                      <a:alpha val="60000"/>
                    </a:srgbClr>
                  </a:glow>
                </a:effectLst>
              </a:rPr>
              <a:t>ризаліти</a:t>
            </a:r>
            <a:endParaRPr lang="ru-RU" altLang="ru-RU" b="1" i="1" dirty="0">
              <a:effectLst>
                <a:glow rad="101600">
                  <a:srgbClr val="EBEBEB">
                    <a:alpha val="60000"/>
                  </a:srgbClr>
                </a:glow>
              </a:effectLst>
            </a:endParaRP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 flipH="1" flipV="1">
            <a:off x="5724525" y="2492375"/>
            <a:ext cx="2232025" cy="3889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 flipH="1" flipV="1">
            <a:off x="3924300" y="2420938"/>
            <a:ext cx="4032250" cy="3960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3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97887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79387" y="6308725"/>
            <a:ext cx="4902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 dirty="0" smtClean="0"/>
              <a:t>Перший поверх - оформлений рустом</a:t>
            </a:r>
            <a:endParaRPr lang="ru-RU" altLang="ru-RU" sz="2000" b="1" i="1" dirty="0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50825" y="6381750"/>
            <a:ext cx="4393406" cy="3603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 flipV="1">
            <a:off x="1763713" y="2205038"/>
            <a:ext cx="2520950" cy="4176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513427" y="5300663"/>
            <a:ext cx="45888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 err="1" smtClean="0">
                <a:solidFill>
                  <a:srgbClr val="FFCC00"/>
                </a:solidFill>
              </a:rPr>
              <a:t>Другий</a:t>
            </a:r>
            <a:r>
              <a:rPr lang="ru-RU" altLang="ru-RU" sz="2000" b="1" dirty="0" smtClean="0">
                <a:solidFill>
                  <a:srgbClr val="FFCC00"/>
                </a:solidFill>
              </a:rPr>
              <a:t> поверх - </a:t>
            </a:r>
            <a:r>
              <a:rPr lang="ru-RU" altLang="ru-RU" sz="2000" b="1" dirty="0" err="1" smtClean="0">
                <a:solidFill>
                  <a:srgbClr val="FFCC00"/>
                </a:solidFill>
              </a:rPr>
              <a:t>арочні</a:t>
            </a:r>
            <a:r>
              <a:rPr lang="ru-RU" altLang="ru-RU" sz="2000" b="1" dirty="0" smtClean="0">
                <a:solidFill>
                  <a:srgbClr val="FFCC0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FFCC00"/>
                </a:solidFill>
              </a:rPr>
              <a:t>вікна</a:t>
            </a:r>
            <a:r>
              <a:rPr lang="ru-RU" altLang="ru-RU" sz="2000" b="1" dirty="0" smtClean="0">
                <a:solidFill>
                  <a:srgbClr val="FFCC00"/>
                </a:solidFill>
              </a:rPr>
              <a:t>, колони,</a:t>
            </a:r>
          </a:p>
          <a:p>
            <a:pPr algn="ctr" eaLnBrk="1" hangingPunct="1"/>
            <a:r>
              <a:rPr lang="ru-RU" altLang="ru-RU" sz="2000" b="1" dirty="0" err="1" smtClean="0">
                <a:solidFill>
                  <a:srgbClr val="FFCC00"/>
                </a:solidFill>
              </a:rPr>
              <a:t>пілястри</a:t>
            </a:r>
            <a:endParaRPr lang="ru-RU" altLang="ru-RU" sz="2000" b="1" i="1" dirty="0">
              <a:solidFill>
                <a:srgbClr val="FFCC00"/>
              </a:solidFill>
            </a:endParaRP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3492500" y="5373688"/>
            <a:ext cx="4608513" cy="576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6144289" y="4506913"/>
            <a:ext cx="25021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FF9933"/>
                </a:solidFill>
              </a:rPr>
              <a:t>укорочений </a:t>
            </a:r>
            <a:r>
              <a:rPr lang="ru-RU" altLang="ru-RU" sz="2000" b="1" dirty="0" err="1" smtClean="0">
                <a:solidFill>
                  <a:srgbClr val="FF9933"/>
                </a:solidFill>
              </a:rPr>
              <a:t>верхній</a:t>
            </a:r>
            <a:endParaRPr lang="ru-RU" altLang="ru-RU" sz="2000" b="1" dirty="0" smtClean="0">
              <a:solidFill>
                <a:srgbClr val="FF9933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FF9933"/>
                </a:solidFill>
              </a:rPr>
              <a:t>ярус</a:t>
            </a:r>
            <a:endParaRPr lang="ru-RU" altLang="ru-RU" sz="2000" b="1" dirty="0">
              <a:solidFill>
                <a:srgbClr val="FF9933"/>
              </a:solidFill>
            </a:endParaRP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5940425" y="4508500"/>
            <a:ext cx="2879725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 flipH="1" flipV="1">
            <a:off x="5292725" y="1412875"/>
            <a:ext cx="2159000" cy="309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Line 15"/>
          <p:cNvSpPr>
            <a:spLocks noChangeShapeType="1"/>
          </p:cNvSpPr>
          <p:nvPr/>
        </p:nvSpPr>
        <p:spPr bwMode="auto">
          <a:xfrm flipH="1" flipV="1">
            <a:off x="4787900" y="1773238"/>
            <a:ext cx="1008063" cy="360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4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915" y="1213188"/>
            <a:ext cx="6398169" cy="43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79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468" y="2495006"/>
            <a:ext cx="696857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end </a:t>
            </a:r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07233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412966"/>
            <a:ext cx="6400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Версаль в цифрах и фактах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306286" y="2621280"/>
            <a:ext cx="6400800" cy="3048001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b="1" dirty="0" err="1" smtClean="0">
                <a:solidFill>
                  <a:srgbClr val="000000"/>
                </a:solidFill>
              </a:rPr>
              <a:t>Створений</a:t>
            </a:r>
            <a:r>
              <a:rPr lang="ru-RU" altLang="ru-RU" b="1" dirty="0" smtClean="0">
                <a:solidFill>
                  <a:srgbClr val="000000"/>
                </a:solidFill>
              </a:rPr>
              <a:t> як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заміська</a:t>
            </a:r>
            <a:r>
              <a:rPr lang="ru-RU" altLang="ru-RU" b="1" dirty="0" smtClean="0">
                <a:solidFill>
                  <a:srgbClr val="000000"/>
                </a:solidFill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резиденція</a:t>
            </a:r>
            <a:r>
              <a:rPr lang="ru-RU" altLang="ru-RU" b="1" dirty="0" smtClean="0">
                <a:solidFill>
                  <a:srgbClr val="000000"/>
                </a:solidFill>
              </a:rPr>
              <a:t> Людовика </a:t>
            </a:r>
            <a:r>
              <a:rPr lang="en-US" altLang="ru-RU" b="1" dirty="0" smtClean="0">
                <a:solidFill>
                  <a:srgbClr val="000000"/>
                </a:solidFill>
              </a:rPr>
              <a:t>XIV </a:t>
            </a:r>
            <a:r>
              <a:rPr lang="ru-RU" altLang="ru-RU" b="1" dirty="0" smtClean="0">
                <a:solidFill>
                  <a:srgbClr val="000000"/>
                </a:solidFill>
              </a:rPr>
              <a:t>у 1666 - 1680гг.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err="1" smtClean="0">
                <a:solidFill>
                  <a:srgbClr val="000000"/>
                </a:solidFill>
              </a:rPr>
              <a:t>Площа</a:t>
            </a:r>
            <a:r>
              <a:rPr lang="ru-RU" altLang="ru-RU" b="1" dirty="0" smtClean="0">
                <a:solidFill>
                  <a:srgbClr val="000000"/>
                </a:solidFill>
              </a:rPr>
              <a:t> -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близько</a:t>
            </a:r>
            <a:r>
              <a:rPr lang="ru-RU" altLang="ru-RU" b="1" dirty="0" smtClean="0">
                <a:solidFill>
                  <a:srgbClr val="000000"/>
                </a:solidFill>
              </a:rPr>
              <a:t> 100 га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err="1" smtClean="0">
                <a:solidFill>
                  <a:srgbClr val="000000"/>
                </a:solidFill>
              </a:rPr>
              <a:t>Довжина</a:t>
            </a:r>
            <a:r>
              <a:rPr lang="ru-RU" altLang="ru-RU" b="1" dirty="0" smtClean="0">
                <a:solidFill>
                  <a:srgbClr val="000000"/>
                </a:solidFill>
              </a:rPr>
              <a:t> фасаду палацу - 576,2 м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err="1" smtClean="0">
                <a:solidFill>
                  <a:srgbClr val="000000"/>
                </a:solidFill>
              </a:rPr>
              <a:t>Довжина</a:t>
            </a:r>
            <a:r>
              <a:rPr lang="ru-RU" altLang="ru-RU" b="1" dirty="0" smtClean="0">
                <a:solidFill>
                  <a:srgbClr val="000000"/>
                </a:solidFill>
              </a:rPr>
              <a:t> Великого каналу - 1520 м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err="1" smtClean="0">
                <a:solidFill>
                  <a:srgbClr val="000000"/>
                </a:solidFill>
              </a:rPr>
              <a:t>Палаци</a:t>
            </a:r>
            <a:r>
              <a:rPr lang="ru-RU" altLang="ru-RU" b="1" dirty="0" smtClean="0">
                <a:solidFill>
                  <a:srgbClr val="000000"/>
                </a:solidFill>
              </a:rPr>
              <a:t> Великий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Тріанон</a:t>
            </a:r>
            <a:r>
              <a:rPr lang="ru-RU" altLang="ru-RU" b="1" dirty="0" smtClean="0">
                <a:solidFill>
                  <a:srgbClr val="000000"/>
                </a:solidFill>
              </a:rPr>
              <a:t> (1687г) і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Малий</a:t>
            </a:r>
            <a:r>
              <a:rPr lang="ru-RU" altLang="ru-RU" b="1" dirty="0" smtClean="0">
                <a:solidFill>
                  <a:srgbClr val="000000"/>
                </a:solidFill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Тріанон</a:t>
            </a:r>
            <a:r>
              <a:rPr lang="ru-RU" altLang="ru-RU" b="1" dirty="0" smtClean="0">
                <a:solidFill>
                  <a:srgbClr val="000000"/>
                </a:solidFill>
              </a:rPr>
              <a:t> (1762-74гг)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err="1" smtClean="0">
                <a:solidFill>
                  <a:srgbClr val="000000"/>
                </a:solidFill>
              </a:rPr>
              <a:t>Архітектор</a:t>
            </a:r>
            <a:r>
              <a:rPr lang="ru-RU" altLang="ru-RU" b="1" dirty="0" smtClean="0">
                <a:solidFill>
                  <a:srgbClr val="000000"/>
                </a:solidFill>
              </a:rPr>
              <a:t> -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Луї</a:t>
            </a:r>
            <a:r>
              <a:rPr lang="ru-RU" altLang="ru-RU" b="1" dirty="0" smtClean="0">
                <a:solidFill>
                  <a:srgbClr val="000000"/>
                </a:solidFill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Ліво</a:t>
            </a:r>
            <a:r>
              <a:rPr lang="ru-RU" altLang="ru-RU" b="1" dirty="0" smtClean="0">
                <a:solidFill>
                  <a:srgbClr val="000000"/>
                </a:solidFill>
              </a:rPr>
              <a:t> (1612-1670гг)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0000"/>
                </a:solidFill>
              </a:rPr>
              <a:t>Автор садово-паркового ансамблю - Андре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Ленотр</a:t>
            </a:r>
            <a:r>
              <a:rPr lang="ru-RU" altLang="ru-RU" b="1" dirty="0" smtClean="0">
                <a:solidFill>
                  <a:srgbClr val="000000"/>
                </a:solidFill>
              </a:rPr>
              <a:t> (1613-1700р.)</a:t>
            </a:r>
            <a:endParaRPr lang="ru-RU" altLang="ru-RU" sz="2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9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Orange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2"/>
          <p:cNvSpPr>
            <a:spLocks noGrp="1"/>
          </p:cNvSpPr>
          <p:nvPr>
            <p:ph type="ctrTitle"/>
          </p:nvPr>
        </p:nvSpPr>
        <p:spPr>
          <a:xfrm>
            <a:off x="457199" y="5212081"/>
            <a:ext cx="8425543" cy="164592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uk-UA" alt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charset="0"/>
              </a:rPr>
              <a:t>Принципи планування так званих французьких регулярних парків розробив видатний паркобудівник Андре </a:t>
            </a:r>
            <a:r>
              <a:rPr lang="uk-UA" altLang="ru-RU" sz="2400" b="1" i="1" dirty="0" err="1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charset="0"/>
              </a:rPr>
              <a:t>Ленотр</a:t>
            </a:r>
            <a:r>
              <a:rPr lang="uk-UA" alt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charset="0"/>
              </a:rPr>
              <a:t> (1613-1700)</a:t>
            </a:r>
            <a:endParaRPr lang="ru-RU" altLang="ru-RU" sz="2400" b="1" i="1" dirty="0" smtClean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000d388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725"/>
            <a:ext cx="914400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6"/>
          <p:cNvSpPr>
            <a:spLocks noGrp="1"/>
          </p:cNvSpPr>
          <p:nvPr>
            <p:ph type="ctrTitle"/>
          </p:nvPr>
        </p:nvSpPr>
        <p:spPr>
          <a:xfrm>
            <a:off x="457200" y="5773738"/>
            <a:ext cx="8229600" cy="10842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ru-RU" sz="2000" b="1" i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Bookman Old Style" pitchFamily="18" charset="0"/>
                <a:cs typeface="Arial" charset="0"/>
              </a:rPr>
              <a:t>Парк версальського типу своїми прямолінійними доріжками і фігурними формами чагарників підкреслював абсолютний контроль людини над природою.</a:t>
            </a:r>
            <a:endParaRPr lang="ru-RU" altLang="ru-RU" sz="2000" b="1" i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ga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16" y="2293733"/>
            <a:ext cx="2246313" cy="292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xfrm>
            <a:off x="849086" y="940843"/>
            <a:ext cx="7393577" cy="1143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ru-RU" sz="2000" b="1" i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До 1678 року, коли Людовик </a:t>
            </a:r>
            <a:r>
              <a:rPr lang="en-US" altLang="ru-RU" sz="2000" b="1" i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XIV </a:t>
            </a:r>
            <a:r>
              <a:rPr lang="uk-UA" altLang="ru-RU" sz="2000" b="1" i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перенести сюди двір, Версаль був невеличким селищем із багатими на дичину навколишніми лісами.</a:t>
            </a:r>
            <a:endParaRPr lang="ru-RU" altLang="ru-RU" sz="2000" b="1" i="1" dirty="0" smtClean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744175" y="2163569"/>
            <a:ext cx="4938168" cy="318053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uk-UA" altLang="ru-RU" sz="2400" b="1" i="1" dirty="0" smtClean="0">
                <a:latin typeface="Bookman Old Style" pitchFamily="18" charset="0"/>
                <a:cs typeface="Arial" charset="0"/>
              </a:rPr>
              <a:t>На час смерті Короля-Сонце тут мешкало біля 30000 чоловік і, збільшуючись за часів усіх наступних королів, населення досягло 50 000 чоловік напередодні</a:t>
            </a:r>
            <a:r>
              <a:rPr lang="uk-UA" altLang="ru-RU" b="1" i="1" dirty="0" smtClean="0">
                <a:latin typeface="Bookman Old Style" pitchFamily="18" charset="0"/>
                <a:cs typeface="Arial" charset="0"/>
              </a:rPr>
              <a:t> </a:t>
            </a:r>
            <a:r>
              <a:rPr lang="uk-UA" altLang="ru-RU" sz="2400" b="1" i="1" dirty="0" smtClean="0">
                <a:latin typeface="Bookman Old Style" pitchFamily="18" charset="0"/>
                <a:cs typeface="Arial" charset="0"/>
              </a:rPr>
              <a:t>Революції</a:t>
            </a:r>
            <a:endParaRPr lang="ru-RU" altLang="ru-RU" sz="2400" b="1" i="1" dirty="0" smtClean="0"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versail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r="81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6"/>
          <p:cNvSpPr>
            <a:spLocks noGrp="1"/>
          </p:cNvSpPr>
          <p:nvPr>
            <p:ph type="title"/>
          </p:nvPr>
        </p:nvSpPr>
        <p:spPr>
          <a:xfrm>
            <a:off x="0" y="4911634"/>
            <a:ext cx="9144000" cy="1946366"/>
          </a:xfrm>
          <a:solidFill>
            <a:srgbClr val="EBEBEB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uk-UA" altLang="ru-RU" sz="2400" b="1" i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Версаль </a:t>
            </a:r>
            <a:r>
              <a:rPr lang="uk-UA" altLang="ru-RU" sz="2400" b="1" i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– один з найбільших та найвидатніших у Європі. Також там розташовано кілька невеликих </a:t>
            </a:r>
            <a:r>
              <a:rPr lang="uk-UA" altLang="ru-RU" sz="2400" b="1" i="1" dirty="0" err="1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палацоподібних</a:t>
            </a:r>
            <a:r>
              <a:rPr lang="uk-UA" altLang="ru-RU" sz="2400" b="1" i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 </a:t>
            </a:r>
            <a:r>
              <a:rPr lang="uk-UA" altLang="ru-RU" sz="2400" b="1" i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будівель (</a:t>
            </a:r>
            <a:r>
              <a:rPr lang="uk-UA" altLang="ru-RU" sz="2400" b="1" i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зокрема, Малий і Великий </a:t>
            </a:r>
            <a:r>
              <a:rPr lang="uk-UA" altLang="ru-RU" sz="2400" b="1" i="1" dirty="0" err="1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Тріанони</a:t>
            </a:r>
            <a:r>
              <a:rPr lang="uk-UA" altLang="ru-RU" sz="2400" b="1" i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)</a:t>
            </a:r>
            <a:endParaRPr lang="ru-RU" altLang="ru-RU" sz="2400" b="1" i="1" dirty="0" smtClean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131_127_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r="18865"/>
          <a:stretch/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6"/>
          <p:cNvSpPr>
            <a:spLocks noGrp="1"/>
          </p:cNvSpPr>
          <p:nvPr>
            <p:ph type="title"/>
          </p:nvPr>
        </p:nvSpPr>
        <p:spPr>
          <a:xfrm>
            <a:off x="868680" y="0"/>
            <a:ext cx="7772400" cy="13995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Сходи від Великого </a:t>
            </a:r>
            <a:r>
              <a:rPr lang="uk-UA" altLang="ru-RU" sz="2400" b="1" i="1" dirty="0" err="1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Тріанона</a:t>
            </a:r>
            <a:r>
              <a:rPr lang="uk-UA" alt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 через зелену смугу Королівської алеї ведуть до басейну Аполлона</a:t>
            </a:r>
            <a:r>
              <a:rPr lang="uk-UA" altLang="ru-RU" sz="2400" b="1" i="1" dirty="0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/>
            </a:r>
            <a:br>
              <a:rPr lang="uk-UA" altLang="ru-RU" sz="2400" b="1" i="1" dirty="0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</a:br>
            <a:endParaRPr lang="ru-RU" altLang="ru-RU" sz="2400" b="1" i="1" dirty="0" smtClean="0">
              <a:solidFill>
                <a:srgbClr val="FFFF0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19460" name="Rectangle 7"/>
          <p:cNvSpPr>
            <a:spLocks noGrp="1"/>
          </p:cNvSpPr>
          <p:nvPr>
            <p:ph idx="1"/>
          </p:nvPr>
        </p:nvSpPr>
        <p:spPr>
          <a:xfrm>
            <a:off x="0" y="5976302"/>
            <a:ext cx="9144000" cy="881697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uk-UA" altLang="ru-RU" b="1" i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План Версальського міста став прототипом для будівництва Вашингтона</a:t>
            </a:r>
            <a:endParaRPr lang="ru-RU" altLang="ru-RU" b="1" i="1" dirty="0" smtClean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43063"/>
            <a:ext cx="6096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45833" y="5214938"/>
            <a:ext cx="66523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Замок - палац </a:t>
            </a:r>
            <a:r>
              <a:rPr lang="ru-RU" altLang="ru-RU" b="1" dirty="0" err="1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міністра</a:t>
            </a:r>
            <a:r>
              <a:rPr lang="ru-RU" altLang="ru-RU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фінансів</a:t>
            </a:r>
            <a:r>
              <a:rPr lang="ru-RU" altLang="ru-RU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Франції</a:t>
            </a:r>
            <a:r>
              <a:rPr lang="ru-RU" altLang="ru-RU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Фуке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Во-</a:t>
            </a:r>
            <a:r>
              <a:rPr lang="ru-RU" altLang="ru-RU" b="1" dirty="0" err="1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ле</a:t>
            </a:r>
            <a:r>
              <a:rPr lang="ru-RU" altLang="ru-RU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</a:t>
            </a:r>
            <a:r>
              <a:rPr lang="ru-RU" altLang="ru-RU" b="1" dirty="0" err="1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Вікомт</a:t>
            </a:r>
            <a:r>
              <a:rPr lang="ru-RU" altLang="ru-RU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  <a:r>
              <a:rPr lang="ru-RU" altLang="ru-RU" b="1" dirty="0" err="1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Архітектор</a:t>
            </a:r>
            <a:r>
              <a:rPr lang="ru-RU" altLang="ru-RU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Луї</a:t>
            </a:r>
            <a:r>
              <a:rPr lang="ru-RU" altLang="ru-RU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Ліво</a:t>
            </a:r>
            <a:endParaRPr lang="ru-RU" altLang="ru-RU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36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452278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 rot="1898046">
            <a:off x="4762092" y="3192107"/>
            <a:ext cx="35892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 i="1" dirty="0" err="1" smtClean="0"/>
              <a:t>Площа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Армії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з'єднує</a:t>
            </a:r>
            <a:r>
              <a:rPr lang="ru-RU" altLang="ru-RU" b="1" i="1" dirty="0" smtClean="0"/>
              <a:t> три</a:t>
            </a:r>
          </a:p>
          <a:p>
            <a:pPr algn="ctr" eaLnBrk="1" hangingPunct="1"/>
            <a:r>
              <a:rPr lang="ru-RU" altLang="ru-RU" b="1" i="1" dirty="0" err="1" smtClean="0"/>
              <a:t>планувальних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променя</a:t>
            </a:r>
            <a:r>
              <a:rPr lang="ru-RU" altLang="ru-RU" b="1" i="1" dirty="0" smtClean="0"/>
              <a:t>.</a:t>
            </a:r>
          </a:p>
          <a:p>
            <a:pPr algn="ctr" eaLnBrk="1" hangingPunct="1"/>
            <a:r>
              <a:rPr lang="ru-RU" altLang="ru-RU" b="1" i="1" dirty="0" err="1" smtClean="0"/>
              <a:t>Центральний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промінь</a:t>
            </a:r>
            <a:r>
              <a:rPr lang="ru-RU" altLang="ru-RU" b="1" i="1" dirty="0" smtClean="0"/>
              <a:t> -</a:t>
            </a:r>
          </a:p>
          <a:p>
            <a:pPr algn="ctr" eaLnBrk="1" hangingPunct="1"/>
            <a:r>
              <a:rPr lang="ru-RU" altLang="ru-RU" b="1" i="1" dirty="0" smtClean="0"/>
              <a:t>дорога на Париж.</a:t>
            </a:r>
            <a:endParaRPr lang="ru-RU" altLang="ru-RU" b="1" i="1" dirty="0"/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 flipV="1">
            <a:off x="2776945" y="2079852"/>
            <a:ext cx="2957648" cy="23745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14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263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Bookman Old Style</vt:lpstr>
      <vt:lpstr>Century Schoolbook</vt:lpstr>
      <vt:lpstr>Кутюр</vt:lpstr>
      <vt:lpstr>Паркова культура</vt:lpstr>
      <vt:lpstr>Версаль в цифрах и фактах</vt:lpstr>
      <vt:lpstr>Принципи планування так званих французьких регулярних парків розробив видатний паркобудівник Андре Ленотр (1613-1700)</vt:lpstr>
      <vt:lpstr>Парк версальського типу своїми прямолінійними доріжками і фігурними формами чагарників підкреслював абсолютний контроль людини над природою.</vt:lpstr>
      <vt:lpstr>До 1678 року, коли Людовик XIV перенести сюди двір, Версаль був невеличким селищем із багатими на дичину навколишніми лісами.</vt:lpstr>
      <vt:lpstr>Версаль – один з найбільших та найвидатніших у Європі. Також там розташовано кілька невеликих палацоподібних будівель (зокрема, Малий і Великий Тріанони)</vt:lpstr>
      <vt:lpstr>Сходи від Великого Тріанона через зелену смугу Королівської алеї ведуть до басейну Аполлона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Паркова культура</dc:title>
  <dc:creator>Brainteaser</dc:creator>
  <cp:lastModifiedBy/>
  <cp:revision>9</cp:revision>
  <dcterms:created xsi:type="dcterms:W3CDTF">2011-11-08T07:54:22Z</dcterms:created>
  <dcterms:modified xsi:type="dcterms:W3CDTF">2013-11-06T14:57:27Z</dcterms:modified>
  <cp:version/>
</cp:coreProperties>
</file>