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1" r:id="rId11"/>
    <p:sldId id="268" r:id="rId12"/>
    <p:sldId id="270" r:id="rId13"/>
    <p:sldId id="271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55" autoAdjust="0"/>
  </p:normalViewPr>
  <p:slideViewPr>
    <p:cSldViewPr>
      <p:cViewPr varScale="1">
        <p:scale>
          <a:sx n="60" d="100"/>
          <a:sy n="60" d="100"/>
        </p:scale>
        <p:origin x="-8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366-A5B2-4E92-B5D5-BA1E05B32B22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87CF96-3F9A-4E9B-9E2D-6DBFAFEA37D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366-A5B2-4E92-B5D5-BA1E05B32B22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CF96-3F9A-4E9B-9E2D-6DBFAFEA3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366-A5B2-4E92-B5D5-BA1E05B32B22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CF96-3F9A-4E9B-9E2D-6DBFAFEA3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366-A5B2-4E92-B5D5-BA1E05B32B22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87CF96-3F9A-4E9B-9E2D-6DBFAFEA37D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366-A5B2-4E92-B5D5-BA1E05B32B22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87CF96-3F9A-4E9B-9E2D-6DBFAFEA37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366-A5B2-4E92-B5D5-BA1E05B32B22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87CF96-3F9A-4E9B-9E2D-6DBFAFEA37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366-A5B2-4E92-B5D5-BA1E05B32B22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87CF96-3F9A-4E9B-9E2D-6DBFAFEA37D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366-A5B2-4E92-B5D5-BA1E05B32B22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87CF96-3F9A-4E9B-9E2D-6DBFAFEA37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366-A5B2-4E92-B5D5-BA1E05B32B22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87CF96-3F9A-4E9B-9E2D-6DBFAFEA37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366-A5B2-4E92-B5D5-BA1E05B32B22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87CF96-3F9A-4E9B-9E2D-6DBFAFEA37D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23366-A5B2-4E92-B5D5-BA1E05B32B22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87CF96-3F9A-4E9B-9E2D-6DBFAFEA37D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4F23366-A5B2-4E92-B5D5-BA1E05B32B22}" type="datetimeFigureOut">
              <a:rPr lang="ru-RU" smtClean="0"/>
              <a:t>13.02.2013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787CF96-3F9A-4E9B-9E2D-6DBFAFEA37D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45586" y="225222"/>
            <a:ext cx="7308812" cy="212365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fontAlgn="base"/>
            <a:r>
              <a:rPr lang="ru-RU" sz="4400" b="1" i="1" dirty="0" err="1"/>
              <a:t>Сімейні</a:t>
            </a:r>
            <a:r>
              <a:rPr lang="ru-RU" sz="4400" b="1" i="1" dirty="0"/>
              <a:t> </a:t>
            </a:r>
            <a:r>
              <a:rPr lang="ru-RU" sz="4400" b="1" i="1" dirty="0" err="1"/>
              <a:t>конфлікти</a:t>
            </a:r>
            <a:r>
              <a:rPr lang="ru-RU" sz="4400" b="1" i="1" dirty="0"/>
              <a:t>: </a:t>
            </a:r>
            <a:r>
              <a:rPr lang="ru-RU" sz="4400" b="1" i="1" dirty="0" err="1"/>
              <a:t>попередження</a:t>
            </a:r>
            <a:r>
              <a:rPr lang="ru-RU" sz="4400" b="1" i="1" dirty="0"/>
              <a:t> і </a:t>
            </a:r>
            <a:r>
              <a:rPr lang="ru-RU" sz="4400" b="1" i="1" dirty="0" err="1"/>
              <a:t>вирішення</a:t>
            </a:r>
            <a:r>
              <a:rPr lang="ru-RU" sz="4400" b="1" i="1" dirty="0"/>
              <a:t> </a:t>
            </a:r>
            <a:r>
              <a:rPr lang="ru-RU" sz="4400" b="1" i="1" dirty="0" err="1"/>
              <a:t>кризових</a:t>
            </a:r>
            <a:r>
              <a:rPr lang="ru-RU" sz="4400" b="1" i="1" dirty="0"/>
              <a:t> </a:t>
            </a:r>
            <a:r>
              <a:rPr lang="ru-RU" sz="4400" b="1" i="1" dirty="0" err="1"/>
              <a:t>ситуацій</a:t>
            </a:r>
            <a:endParaRPr lang="ru-RU" sz="4400" b="1" i="1" dirty="0"/>
          </a:p>
        </p:txBody>
      </p:sp>
      <p:pic>
        <p:nvPicPr>
          <p:cNvPr id="2052" name="Picture 4" descr="http://modmed.info/images/1756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8" y="2465833"/>
            <a:ext cx="6714746" cy="405951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7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98359"/>
            <a:ext cx="864096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600" dirty="0" smtClean="0"/>
              <a:t> </a:t>
            </a:r>
            <a:r>
              <a:rPr lang="ru-RU" sz="2400" b="1" i="1" dirty="0"/>
              <a:t>Перш за все, </a:t>
            </a:r>
            <a:r>
              <a:rPr lang="ru-RU" sz="2400" b="1" i="1" dirty="0" err="1"/>
              <a:t>навчитеся</a:t>
            </a:r>
            <a:r>
              <a:rPr lang="ru-RU" sz="2400" b="1" i="1" dirty="0"/>
              <a:t> правильно </a:t>
            </a:r>
            <a:r>
              <a:rPr lang="ru-RU" sz="2400" b="1" i="1" dirty="0" err="1"/>
              <a:t>діяти</a:t>
            </a:r>
            <a:r>
              <a:rPr lang="ru-RU" sz="2400" b="1" i="1" dirty="0"/>
              <a:t> </a:t>
            </a:r>
            <a:r>
              <a:rPr lang="ru-RU" sz="2400" b="1" i="1" dirty="0" err="1"/>
              <a:t>під</a:t>
            </a:r>
            <a:r>
              <a:rPr lang="ru-RU" sz="2400" b="1" i="1" dirty="0"/>
              <a:t> час сварки:</a:t>
            </a:r>
          </a:p>
          <a:p>
            <a:pPr fontAlgn="base"/>
            <a:r>
              <a:rPr lang="ru-RU" sz="2400" b="1" i="1" dirty="0" smtClean="0"/>
              <a:t> </a:t>
            </a:r>
            <a:r>
              <a:rPr lang="ru-RU" sz="2400" b="1" i="1" dirty="0" err="1" smtClean="0"/>
              <a:t>Визначте</a:t>
            </a:r>
            <a:r>
              <a:rPr lang="ru-RU" sz="2400" b="1" i="1" dirty="0" smtClean="0"/>
              <a:t> </a:t>
            </a:r>
            <a:r>
              <a:rPr lang="ru-RU" sz="2400" b="1" i="1" dirty="0"/>
              <a:t>проблему</a:t>
            </a:r>
            <a:r>
              <a:rPr lang="ru-RU" sz="2400" b="1" i="1" dirty="0" smtClean="0"/>
              <a:t>.</a:t>
            </a:r>
          </a:p>
          <a:p>
            <a:pPr fontAlgn="base"/>
            <a:r>
              <a:rPr lang="ru-RU" sz="2400" b="1" i="1" dirty="0" smtClean="0"/>
              <a:t> </a:t>
            </a:r>
            <a:r>
              <a:rPr lang="ru-RU" sz="2400" b="1" i="1" dirty="0" err="1" smtClean="0"/>
              <a:t>Чітко</a:t>
            </a:r>
            <a:r>
              <a:rPr lang="ru-RU" sz="2400" b="1" i="1" dirty="0" smtClean="0"/>
              <a:t> </a:t>
            </a:r>
            <a:r>
              <a:rPr lang="ru-RU" sz="2400" b="1" i="1" dirty="0"/>
              <a:t>і </a:t>
            </a:r>
            <a:r>
              <a:rPr lang="ru-RU" sz="2400" b="1" i="1" dirty="0" err="1"/>
              <a:t>спокійно</a:t>
            </a:r>
            <a:r>
              <a:rPr lang="ru-RU" sz="2400" b="1" i="1" dirty="0"/>
              <a:t> </a:t>
            </a:r>
            <a:r>
              <a:rPr lang="ru-RU" sz="2400" b="1" i="1" dirty="0" err="1"/>
              <a:t>обговоріть</a:t>
            </a:r>
            <a:r>
              <a:rPr lang="ru-RU" sz="2400" b="1" i="1" dirty="0"/>
              <a:t> </a:t>
            </a:r>
            <a:r>
              <a:rPr lang="ru-RU" sz="2400" b="1" i="1" dirty="0" err="1"/>
              <a:t>її</a:t>
            </a:r>
            <a:r>
              <a:rPr lang="ru-RU" sz="2400" b="1" i="1" dirty="0"/>
              <a:t> з </a:t>
            </a:r>
            <a:r>
              <a:rPr lang="ru-RU" sz="2400" b="1" i="1" dirty="0" err="1"/>
              <a:t>домочадцями</a:t>
            </a:r>
            <a:r>
              <a:rPr lang="ru-RU" sz="2400" b="1" i="1" dirty="0"/>
              <a:t>, </a:t>
            </a:r>
            <a:r>
              <a:rPr lang="ru-RU" sz="2400" b="1" i="1" dirty="0" err="1"/>
              <a:t>звертаючи</a:t>
            </a:r>
            <a:r>
              <a:rPr lang="ru-RU" sz="2400" b="1" i="1" dirty="0"/>
              <a:t> </a:t>
            </a:r>
            <a:r>
              <a:rPr lang="ru-RU" sz="2400" b="1" i="1" dirty="0" err="1"/>
              <a:t>увагу</a:t>
            </a:r>
            <a:r>
              <a:rPr lang="ru-RU" sz="2400" b="1" i="1" dirty="0"/>
              <a:t> на </a:t>
            </a:r>
            <a:r>
              <a:rPr lang="ru-RU" sz="2400" b="1" i="1" dirty="0" err="1"/>
              <a:t>свій</a:t>
            </a:r>
            <a:r>
              <a:rPr lang="ru-RU" sz="2400" b="1" i="1" dirty="0"/>
              <a:t> тон і слова, </a:t>
            </a:r>
            <a:r>
              <a:rPr lang="ru-RU" sz="2400" b="1" i="1" dirty="0" err="1"/>
              <a:t>які</a:t>
            </a:r>
            <a:r>
              <a:rPr lang="ru-RU" sz="2400" b="1" i="1" dirty="0"/>
              <a:t> </a:t>
            </a:r>
            <a:r>
              <a:rPr lang="ru-RU" sz="2400" b="1" i="1" dirty="0" err="1"/>
              <a:t>ви</a:t>
            </a:r>
            <a:r>
              <a:rPr lang="ru-RU" sz="2400" b="1" i="1" dirty="0"/>
              <a:t> </a:t>
            </a:r>
            <a:r>
              <a:rPr lang="ru-RU" sz="2400" b="1" i="1" dirty="0" err="1"/>
              <a:t>обираєте</a:t>
            </a:r>
            <a:r>
              <a:rPr lang="ru-RU" sz="2400" b="1" i="1" dirty="0"/>
              <a:t>, </a:t>
            </a:r>
            <a:r>
              <a:rPr lang="ru-RU" sz="2400" b="1" i="1" dirty="0" err="1"/>
              <a:t>щоб</a:t>
            </a:r>
            <a:r>
              <a:rPr lang="ru-RU" sz="2400" b="1" i="1" dirty="0"/>
              <a:t> </a:t>
            </a:r>
            <a:r>
              <a:rPr lang="ru-RU" sz="2400" b="1" i="1" dirty="0" err="1"/>
              <a:t>висловити</a:t>
            </a:r>
            <a:r>
              <a:rPr lang="ru-RU" sz="2400" b="1" i="1" dirty="0"/>
              <a:t> </a:t>
            </a:r>
            <a:r>
              <a:rPr lang="ru-RU" sz="2400" b="1" i="1" dirty="0" err="1"/>
              <a:t>свої</a:t>
            </a:r>
            <a:r>
              <a:rPr lang="ru-RU" sz="2400" b="1" i="1" dirty="0"/>
              <a:t> </a:t>
            </a:r>
            <a:r>
              <a:rPr lang="ru-RU" sz="2400" b="1" i="1" dirty="0" err="1"/>
              <a:t>почуття</a:t>
            </a:r>
            <a:r>
              <a:rPr lang="ru-RU" sz="2400" b="1" i="1" dirty="0" smtClean="0"/>
              <a:t>;</a:t>
            </a:r>
            <a:endParaRPr lang="ru-RU" sz="2400" b="1" i="1" dirty="0"/>
          </a:p>
          <a:p>
            <a:pPr fontAlgn="base"/>
            <a:r>
              <a:rPr lang="ru-RU" sz="2400" b="1" i="1" dirty="0" smtClean="0"/>
              <a:t> </a:t>
            </a:r>
            <a:r>
              <a:rPr lang="ru-RU" sz="2400" b="1" i="1" dirty="0" err="1" smtClean="0"/>
              <a:t>Обговоріть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виявлену</a:t>
            </a:r>
            <a:r>
              <a:rPr lang="ru-RU" sz="2400" b="1" i="1" dirty="0"/>
              <a:t> проблему;</a:t>
            </a:r>
          </a:p>
          <a:p>
            <a:pPr fontAlgn="base"/>
            <a:r>
              <a:rPr lang="ru-RU" sz="2400" b="1" i="1" dirty="0" err="1"/>
              <a:t>Якщо</a:t>
            </a:r>
            <a:r>
              <a:rPr lang="ru-RU" sz="2400" b="1" i="1" dirty="0"/>
              <a:t> </a:t>
            </a:r>
            <a:r>
              <a:rPr lang="ru-RU" sz="2400" b="1" i="1" dirty="0" err="1"/>
              <a:t>дискусія</a:t>
            </a:r>
            <a:r>
              <a:rPr lang="ru-RU" sz="2400" b="1" i="1" dirty="0"/>
              <a:t> </a:t>
            </a:r>
            <a:r>
              <a:rPr lang="ru-RU" sz="2400" b="1" i="1" dirty="0" err="1"/>
              <a:t>розжарюється</a:t>
            </a:r>
            <a:r>
              <a:rPr lang="ru-RU" sz="2400" b="1" i="1" dirty="0"/>
              <a:t> і </a:t>
            </a:r>
            <a:r>
              <a:rPr lang="ru-RU" sz="2400" b="1" i="1" dirty="0" err="1"/>
              <a:t>починає</a:t>
            </a:r>
            <a:r>
              <a:rPr lang="ru-RU" sz="2400" b="1" i="1" dirty="0"/>
              <a:t> </a:t>
            </a:r>
            <a:r>
              <a:rPr lang="ru-RU" sz="2400" b="1" i="1" dirty="0" err="1"/>
              <a:t>переростати</a:t>
            </a:r>
            <a:r>
              <a:rPr lang="ru-RU" sz="2400" b="1" i="1" dirty="0"/>
              <a:t> у сварку, </a:t>
            </a:r>
            <a:r>
              <a:rPr lang="ru-RU" sz="2400" b="1" i="1" dirty="0" err="1"/>
              <a:t>зробіть</a:t>
            </a:r>
            <a:r>
              <a:rPr lang="ru-RU" sz="2400" b="1" i="1" dirty="0"/>
              <a:t> перерву, </a:t>
            </a:r>
            <a:r>
              <a:rPr lang="ru-RU" sz="2400" b="1" i="1" dirty="0" err="1"/>
              <a:t>щоб</a:t>
            </a:r>
            <a:r>
              <a:rPr lang="ru-RU" sz="2400" b="1" i="1" dirty="0"/>
              <a:t> </a:t>
            </a:r>
            <a:r>
              <a:rPr lang="ru-RU" sz="2400" b="1" i="1" dirty="0" err="1"/>
              <a:t>всі</a:t>
            </a:r>
            <a:r>
              <a:rPr lang="ru-RU" sz="2400" b="1" i="1" dirty="0"/>
              <a:t> могли </a:t>
            </a:r>
            <a:r>
              <a:rPr lang="ru-RU" sz="2400" b="1" i="1" dirty="0" err="1"/>
              <a:t>охолонути</a:t>
            </a:r>
            <a:r>
              <a:rPr lang="ru-RU" sz="2400" b="1" i="1" dirty="0"/>
              <a:t> і </a:t>
            </a:r>
            <a:r>
              <a:rPr lang="ru-RU" sz="2400" b="1" i="1" dirty="0" err="1"/>
              <a:t>повернутися</a:t>
            </a:r>
            <a:r>
              <a:rPr lang="ru-RU" sz="2400" b="1" i="1" dirty="0"/>
              <a:t> до </a:t>
            </a:r>
            <a:r>
              <a:rPr lang="ru-RU" sz="2400" b="1" i="1" dirty="0" err="1"/>
              <a:t>спокійного</a:t>
            </a:r>
            <a:r>
              <a:rPr lang="ru-RU" sz="2400" b="1" i="1" dirty="0"/>
              <a:t> </a:t>
            </a:r>
            <a:r>
              <a:rPr lang="ru-RU" sz="2400" b="1" i="1" dirty="0" err="1"/>
              <a:t>обговорення</a:t>
            </a:r>
            <a:r>
              <a:rPr lang="ru-RU" sz="2400" b="1" i="1" dirty="0" smtClean="0"/>
              <a:t>;</a:t>
            </a:r>
          </a:p>
          <a:p>
            <a:pPr fontAlgn="base"/>
            <a:r>
              <a:rPr lang="ru-RU" sz="2400" b="1" i="1" dirty="0" smtClean="0"/>
              <a:t>Придумайте </a:t>
            </a:r>
            <a:r>
              <a:rPr lang="ru-RU" sz="2400" b="1" i="1" dirty="0" err="1" smtClean="0"/>
              <a:t>вирішення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проблеми</a:t>
            </a:r>
            <a:r>
              <a:rPr lang="ru-RU" sz="2400" b="1" i="1" dirty="0" smtClean="0"/>
              <a:t> і </a:t>
            </a:r>
            <a:r>
              <a:rPr lang="ru-RU" sz="2400" b="1" i="1" dirty="0" err="1" smtClean="0"/>
              <a:t>колективно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узгодьте</a:t>
            </a:r>
            <a:r>
              <a:rPr lang="ru-RU" sz="2400" b="1" i="1" dirty="0" smtClean="0"/>
              <a:t>;</a:t>
            </a:r>
          </a:p>
          <a:p>
            <a:pPr fontAlgn="base"/>
            <a:r>
              <a:rPr lang="ru-RU" sz="2400" b="1" i="1" dirty="0" err="1" smtClean="0"/>
              <a:t>Застосуйте</a:t>
            </a:r>
            <a:r>
              <a:rPr lang="ru-RU" sz="2400" b="1" i="1" dirty="0" smtClean="0"/>
              <a:t> ваше </a:t>
            </a:r>
            <a:r>
              <a:rPr lang="ru-RU" sz="2400" b="1" i="1" dirty="0" err="1" smtClean="0"/>
              <a:t>рішення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практиці</a:t>
            </a:r>
            <a:r>
              <a:rPr lang="ru-RU" sz="2400" b="1" i="1" dirty="0" smtClean="0"/>
              <a:t>. Ви </a:t>
            </a:r>
            <a:r>
              <a:rPr lang="ru-RU" sz="2400" b="1" i="1" dirty="0" err="1" smtClean="0"/>
              <a:t>повинні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діяти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відповідності</a:t>
            </a:r>
            <a:r>
              <a:rPr lang="ru-RU" sz="2400" b="1" i="1" dirty="0" smtClean="0"/>
              <a:t> з </a:t>
            </a:r>
            <a:r>
              <a:rPr lang="ru-RU" sz="2400" b="1" i="1" dirty="0" err="1" smtClean="0"/>
              <a:t>рішенням</a:t>
            </a:r>
            <a:r>
              <a:rPr lang="ru-RU" sz="2400" b="1" i="1" dirty="0" smtClean="0"/>
              <a:t>, для того </a:t>
            </a:r>
            <a:r>
              <a:rPr lang="ru-RU" sz="2400" b="1" i="1" dirty="0" err="1" smtClean="0"/>
              <a:t>щоб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конфлікт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був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дійсно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вичерпано</a:t>
            </a:r>
            <a:r>
              <a:rPr lang="ru-RU" sz="2400" b="1" i="1" dirty="0" smtClean="0"/>
              <a:t>.</a:t>
            </a:r>
          </a:p>
          <a:p>
            <a:pPr fontAlgn="base"/>
            <a:endParaRPr lang="ru-RU" sz="2400" b="1" i="1" dirty="0"/>
          </a:p>
          <a:p>
            <a:pPr fontAlgn="base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0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/>
              <a:t>Основні</a:t>
            </a:r>
            <a:r>
              <a:rPr lang="ru-RU" sz="3600" b="1" i="1" dirty="0" smtClean="0"/>
              <a:t> шляхи </a:t>
            </a:r>
            <a:r>
              <a:rPr lang="ru-RU" sz="3600" b="1" i="1" dirty="0" err="1" smtClean="0"/>
              <a:t>вирішення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конфліктів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між</a:t>
            </a:r>
            <a:r>
              <a:rPr lang="ru-RU" sz="3600" b="1" i="1" dirty="0" smtClean="0"/>
              <a:t> батьками та </a:t>
            </a:r>
            <a:r>
              <a:rPr lang="ru-RU" sz="3600" b="1" i="1" dirty="0" err="1" smtClean="0"/>
              <a:t>дітьми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54488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68077"/>
            <a:ext cx="83131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err="1"/>
              <a:t>Відомий</a:t>
            </a:r>
            <a:r>
              <a:rPr lang="ru-RU" sz="2600" b="1" i="1" dirty="0"/>
              <a:t> </a:t>
            </a:r>
            <a:r>
              <a:rPr lang="ru-RU" sz="2600" b="1" i="1" dirty="0" err="1"/>
              <a:t>французький</a:t>
            </a:r>
            <a:r>
              <a:rPr lang="ru-RU" sz="2600" b="1" i="1" dirty="0"/>
              <a:t> </a:t>
            </a:r>
            <a:r>
              <a:rPr lang="ru-RU" sz="2600" b="1" i="1" dirty="0" err="1"/>
              <a:t>письменник</a:t>
            </a:r>
            <a:r>
              <a:rPr lang="ru-RU" sz="2600" b="1" i="1" dirty="0"/>
              <a:t> і </a:t>
            </a:r>
            <a:r>
              <a:rPr lang="ru-RU" sz="2600" b="1" i="1" dirty="0" err="1"/>
              <a:t>громадський</a:t>
            </a:r>
            <a:r>
              <a:rPr lang="ru-RU" sz="2600" b="1" i="1" dirty="0"/>
              <a:t> </a:t>
            </a:r>
            <a:r>
              <a:rPr lang="ru-RU" sz="2600" b="1" i="1" dirty="0" err="1"/>
              <a:t>діяч</a:t>
            </a:r>
            <a:r>
              <a:rPr lang="ru-RU" sz="2600" b="1" i="1" dirty="0"/>
              <a:t> </a:t>
            </a:r>
            <a:r>
              <a:rPr lang="ru-RU" sz="2600" b="1" i="1" dirty="0" err="1"/>
              <a:t>Ерве</a:t>
            </a:r>
            <a:r>
              <a:rPr lang="ru-RU" sz="2600" b="1" i="1" dirty="0"/>
              <a:t> </a:t>
            </a:r>
            <a:r>
              <a:rPr lang="ru-RU" sz="2600" b="1" i="1" dirty="0" err="1"/>
              <a:t>Базен</a:t>
            </a:r>
            <a:r>
              <a:rPr lang="ru-RU" sz="2600" b="1" i="1" dirty="0"/>
              <a:t> </a:t>
            </a:r>
            <a:r>
              <a:rPr lang="ru-RU" sz="2600" b="1" i="1" dirty="0" err="1"/>
              <a:t>надає</a:t>
            </a:r>
            <a:r>
              <a:rPr lang="ru-RU" sz="2600" b="1" i="1" dirty="0"/>
              <a:t> </a:t>
            </a:r>
            <a:r>
              <a:rPr lang="ru-RU" sz="2600" b="1" i="1" dirty="0" err="1"/>
              <a:t>поради</a:t>
            </a:r>
            <a:r>
              <a:rPr lang="ru-RU" sz="2600" b="1" i="1" dirty="0"/>
              <a:t> </a:t>
            </a:r>
            <a:r>
              <a:rPr lang="ru-RU" sz="2600" b="1" i="1" dirty="0" err="1"/>
              <a:t>щодо</a:t>
            </a:r>
            <a:r>
              <a:rPr lang="ru-RU" sz="2600" b="1" i="1" dirty="0"/>
              <a:t> </a:t>
            </a:r>
            <a:r>
              <a:rPr lang="ru-RU" sz="2600" b="1" i="1" dirty="0" err="1"/>
              <a:t>відносин</a:t>
            </a:r>
            <a:r>
              <a:rPr lang="ru-RU" sz="2600" b="1" i="1" dirty="0"/>
              <a:t> </a:t>
            </a:r>
            <a:r>
              <a:rPr lang="ru-RU" sz="2600" b="1" i="1" dirty="0" err="1"/>
              <a:t>батьків</a:t>
            </a:r>
            <a:r>
              <a:rPr lang="ru-RU" sz="2600" b="1" i="1" dirty="0"/>
              <a:t> і </a:t>
            </a:r>
            <a:r>
              <a:rPr lang="ru-RU" sz="2600" b="1" i="1" dirty="0" err="1"/>
              <a:t>дітей</a:t>
            </a:r>
            <a:r>
              <a:rPr lang="ru-RU" sz="2600" b="1" i="1" dirty="0"/>
              <a:t>, </a:t>
            </a:r>
            <a:r>
              <a:rPr lang="ru-RU" sz="2600" b="1" i="1" dirty="0" err="1"/>
              <a:t>які</a:t>
            </a:r>
            <a:r>
              <a:rPr lang="ru-RU" sz="2600" b="1" i="1" dirty="0"/>
              <a:t> </a:t>
            </a:r>
            <a:r>
              <a:rPr lang="ru-RU" sz="2600" b="1" i="1" dirty="0" err="1"/>
              <a:t>мають</a:t>
            </a:r>
            <a:r>
              <a:rPr lang="ru-RU" sz="2600" b="1" i="1" dirty="0"/>
              <a:t> </a:t>
            </a:r>
            <a:r>
              <a:rPr lang="ru-RU" sz="2600" b="1" i="1" dirty="0" err="1"/>
              <a:t>глибокий</a:t>
            </a:r>
            <a:r>
              <a:rPr lang="ru-RU" sz="2600" b="1" i="1" dirty="0"/>
              <a:t> </a:t>
            </a:r>
            <a:r>
              <a:rPr lang="ru-RU" sz="2600" b="1" i="1" dirty="0" err="1"/>
              <a:t>психологічний</a:t>
            </a:r>
            <a:r>
              <a:rPr lang="ru-RU" sz="2600" b="1" i="1" dirty="0"/>
              <a:t> </a:t>
            </a:r>
            <a:r>
              <a:rPr lang="ru-RU" sz="2600" b="1" i="1" dirty="0" err="1"/>
              <a:t>зміст</a:t>
            </a:r>
            <a:r>
              <a:rPr lang="ru-RU" sz="2600" b="1" i="1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39991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i="1" dirty="0"/>
              <a:t>Не </a:t>
            </a:r>
            <a:r>
              <a:rPr lang="ru-RU" sz="2400" b="1" i="1" dirty="0" err="1"/>
              <a:t>керуйте</a:t>
            </a:r>
            <a:r>
              <a:rPr lang="ru-RU" sz="2400" b="1" i="1" dirty="0"/>
              <a:t> </a:t>
            </a:r>
            <a:r>
              <a:rPr lang="ru-RU" sz="2400" b="1" i="1" dirty="0" err="1"/>
              <a:t>дітьми</a:t>
            </a:r>
            <a:r>
              <a:rPr lang="ru-RU" sz="2400" b="1" i="1" dirty="0"/>
              <a:t> </a:t>
            </a:r>
            <a:r>
              <a:rPr lang="ru-RU" sz="2400" b="1" i="1" dirty="0" err="1"/>
              <a:t>заради</a:t>
            </a:r>
            <a:r>
              <a:rPr lang="ru-RU" sz="2400" b="1" i="1" dirty="0"/>
              <a:t> </a:t>
            </a:r>
            <a:r>
              <a:rPr lang="ru-RU" sz="2400" b="1" i="1" dirty="0" err="1"/>
              <a:t>задоволення</a:t>
            </a:r>
            <a:r>
              <a:rPr lang="ru-RU" sz="2400" b="1" i="1" dirty="0"/>
              <a:t>. </a:t>
            </a:r>
            <a:r>
              <a:rPr lang="ru-RU" sz="2400" b="1" i="1" dirty="0" err="1"/>
              <a:t>Утримуйтесь</a:t>
            </a:r>
            <a:r>
              <a:rPr lang="ru-RU" sz="2400" b="1" i="1" dirty="0"/>
              <a:t> </a:t>
            </a:r>
            <a:r>
              <a:rPr lang="ru-RU" sz="2400" b="1" i="1" dirty="0" err="1"/>
              <a:t>від</a:t>
            </a:r>
            <a:r>
              <a:rPr lang="ru-RU" sz="2400" b="1" i="1" dirty="0"/>
              <a:t> </a:t>
            </a:r>
            <a:r>
              <a:rPr lang="ru-RU" sz="2400" b="1" i="1" dirty="0" err="1"/>
              <a:t>непотрібних</a:t>
            </a:r>
            <a:r>
              <a:rPr lang="ru-RU" sz="2400" b="1" i="1" dirty="0"/>
              <a:t> «</a:t>
            </a:r>
            <a:r>
              <a:rPr lang="ru-RU" sz="2400" b="1" i="1" dirty="0" err="1"/>
              <a:t>проповідей</a:t>
            </a:r>
            <a:r>
              <a:rPr lang="ru-RU" sz="2400" b="1" i="1" dirty="0"/>
              <a:t>». </a:t>
            </a:r>
            <a:r>
              <a:rPr lang="ru-RU" sz="2400" b="1" i="1" dirty="0" err="1" smtClean="0"/>
              <a:t>Дитина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намагається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зрозуміти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можна</a:t>
            </a:r>
            <a:r>
              <a:rPr lang="ru-RU" sz="2400" b="1" i="1" dirty="0"/>
              <a:t>, а </a:t>
            </a:r>
            <a:r>
              <a:rPr lang="ru-RU" sz="2400" b="1" i="1" dirty="0" err="1"/>
              <a:t>що</a:t>
            </a:r>
            <a:r>
              <a:rPr lang="ru-RU" sz="2400" b="1" i="1" dirty="0"/>
              <a:t> - </a:t>
            </a:r>
            <a:r>
              <a:rPr lang="ru-RU" sz="2400" b="1" i="1" dirty="0" err="1"/>
              <a:t>ні</a:t>
            </a:r>
            <a:r>
              <a:rPr lang="ru-RU" sz="2400" b="1" i="1" dirty="0"/>
              <a:t>, тому </a:t>
            </a:r>
            <a:r>
              <a:rPr lang="ru-RU" sz="2400" b="1" i="1" dirty="0" err="1"/>
              <a:t>потребує</a:t>
            </a:r>
            <a:r>
              <a:rPr lang="ru-RU" sz="2400" b="1" i="1" dirty="0"/>
              <a:t> авторитету </a:t>
            </a:r>
            <a:r>
              <a:rPr lang="ru-RU" sz="2400" b="1" i="1" dirty="0" err="1" smtClean="0"/>
              <a:t>батьків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10242" name="Picture 2" descr="http://s1.tchkcdn.com/g2-CGQ3M3ND3N8SvwG_1VvhUg/lady/640x480/f/0/1-4-7-3-15473/97739_shutterstock_69497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00" y="2060848"/>
            <a:ext cx="4584747" cy="383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78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32656"/>
            <a:ext cx="50377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sz="2400" b="1" i="1" dirty="0"/>
              <a:t> </a:t>
            </a:r>
            <a:r>
              <a:rPr lang="ru-RU" sz="2400" b="1" i="1" dirty="0" err="1"/>
              <a:t>Ніколи</a:t>
            </a:r>
            <a:r>
              <a:rPr lang="ru-RU" sz="2400" b="1" i="1" dirty="0"/>
              <a:t> не </a:t>
            </a:r>
            <a:r>
              <a:rPr lang="ru-RU" sz="2400" b="1" i="1" dirty="0" err="1"/>
              <a:t>приймайте</a:t>
            </a:r>
            <a:r>
              <a:rPr lang="ru-RU" sz="2400" b="1" i="1" dirty="0"/>
              <a:t> </a:t>
            </a:r>
            <a:r>
              <a:rPr lang="ru-RU" sz="2400" b="1" i="1" dirty="0" err="1"/>
              <a:t>рішення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одноосібно</a:t>
            </a:r>
            <a:r>
              <a:rPr lang="ru-RU" sz="2400" b="1" i="1" dirty="0"/>
              <a:t>. Золоте правило для </a:t>
            </a:r>
            <a:r>
              <a:rPr lang="ru-RU" sz="2400" b="1" i="1" dirty="0" err="1"/>
              <a:t>батьків</a:t>
            </a:r>
            <a:r>
              <a:rPr lang="ru-RU" sz="2400" b="1" i="1" dirty="0"/>
              <a:t>: </a:t>
            </a:r>
            <a:r>
              <a:rPr lang="ru-RU" sz="2400" b="1" i="1" dirty="0" err="1"/>
              <a:t>двовладдя</a:t>
            </a:r>
            <a:r>
              <a:rPr lang="ru-RU" sz="2400" b="1" i="1" dirty="0"/>
              <a:t> і </a:t>
            </a:r>
            <a:r>
              <a:rPr lang="ru-RU" sz="2400" b="1" i="1" dirty="0" err="1"/>
              <a:t>єдина</a:t>
            </a:r>
            <a:r>
              <a:rPr lang="ru-RU" sz="2400" b="1" i="1" dirty="0"/>
              <a:t> </a:t>
            </a:r>
            <a:r>
              <a:rPr lang="ru-RU" sz="2400" b="1" i="1" dirty="0" err="1"/>
              <a:t>політика</a:t>
            </a:r>
            <a:r>
              <a:rPr lang="ru-RU" sz="2400" b="1" i="1" dirty="0" smtClean="0"/>
              <a:t>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sz="2400" b="1" i="1" dirty="0"/>
              <a:t> </a:t>
            </a:r>
            <a:r>
              <a:rPr lang="ru-RU" sz="2400" b="1" i="1" dirty="0" err="1" smtClean="0"/>
              <a:t>Вірте</a:t>
            </a:r>
            <a:r>
              <a:rPr lang="ru-RU" sz="2400" b="1" i="1" dirty="0" smtClean="0"/>
              <a:t> в тих, </a:t>
            </a:r>
            <a:r>
              <a:rPr lang="ru-RU" sz="2400" b="1" i="1" dirty="0" err="1" smtClean="0"/>
              <a:t>хто</a:t>
            </a:r>
            <a:r>
              <a:rPr lang="ru-RU" sz="2400" b="1" i="1" dirty="0" smtClean="0"/>
              <a:t> вам </a:t>
            </a:r>
            <a:r>
              <a:rPr lang="ru-RU" sz="2400" b="1" i="1" dirty="0" err="1" smtClean="0"/>
              <a:t>протистоїть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Сім’я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це</a:t>
            </a:r>
            <a:r>
              <a:rPr lang="ru-RU" sz="2400" b="1" i="1" dirty="0" smtClean="0"/>
              <a:t> перше </a:t>
            </a:r>
            <a:r>
              <a:rPr lang="ru-RU" sz="2400" b="1" i="1" dirty="0" err="1" smtClean="0"/>
              <a:t>середовище</a:t>
            </a:r>
            <a:r>
              <a:rPr lang="ru-RU" sz="2400" b="1" i="1" dirty="0" smtClean="0"/>
              <a:t>, де </a:t>
            </a:r>
            <a:r>
              <a:rPr lang="ru-RU" sz="2400" b="1" i="1" dirty="0" err="1" smtClean="0"/>
              <a:t>формуються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соціальні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навички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дитини</a:t>
            </a:r>
            <a:r>
              <a:rPr lang="ru-RU" sz="2400" b="1" i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marL="457200" indent="-457200">
              <a:buFont typeface="+mj-lt"/>
              <a:buAutoNum type="arabicPeriod" startAt="2"/>
            </a:pPr>
            <a:endParaRPr lang="ru-RU" sz="2400" b="1" i="1" dirty="0"/>
          </a:p>
        </p:txBody>
      </p:sp>
      <p:pic>
        <p:nvPicPr>
          <p:cNvPr id="11266" name="Picture 2" descr="C:\Users\Toshiba\AppData\Local\Microsoft\Windows\Temporary Internet Files\Content.IE5\YIVLX0AU\MP900400239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/>
          <a:stretch/>
        </p:blipFill>
        <p:spPr bwMode="auto">
          <a:xfrm>
            <a:off x="4860032" y="343203"/>
            <a:ext cx="4106230" cy="281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zakarpattya.net.ua/postimages/news/2012/12/1-93-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1330"/>
            <a:ext cx="4106230" cy="258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s0.tchkcdn.com/g2--S_OfQfAyPU-tRKByQLnEA/lady/640x480/f/0/1-4-7-3-15473/97737_shutterstock_627039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2444"/>
            <a:ext cx="4176464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7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44625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ru-RU" sz="2400" b="1" i="1" dirty="0" err="1"/>
              <a:t>Переконати</a:t>
            </a:r>
            <a:r>
              <a:rPr lang="ru-RU" sz="2400" b="1" i="1" dirty="0"/>
              <a:t> </a:t>
            </a:r>
            <a:r>
              <a:rPr lang="ru-RU" sz="2400" b="1" i="1" dirty="0" err="1"/>
              <a:t>можна</a:t>
            </a:r>
            <a:r>
              <a:rPr lang="ru-RU" sz="2400" b="1" i="1" dirty="0"/>
              <a:t> </a:t>
            </a:r>
            <a:r>
              <a:rPr lang="ru-RU" sz="2400" b="1" i="1" dirty="0" err="1"/>
              <a:t>лише</a:t>
            </a:r>
            <a:r>
              <a:rPr lang="ru-RU" sz="2400" b="1" i="1" dirty="0"/>
              <a:t> </a:t>
            </a:r>
            <a:r>
              <a:rPr lang="ru-RU" sz="2400" b="1" i="1" dirty="0" err="1"/>
              <a:t>власним</a:t>
            </a:r>
            <a:r>
              <a:rPr lang="ru-RU" sz="2400" b="1" i="1" dirty="0"/>
              <a:t> прикладом. </a:t>
            </a:r>
            <a:r>
              <a:rPr lang="ru-RU" sz="2400" b="1" i="1" dirty="0" err="1"/>
              <a:t>Якщо</a:t>
            </a:r>
            <a:r>
              <a:rPr lang="ru-RU" sz="2400" b="1" i="1" dirty="0"/>
              <a:t> </a:t>
            </a:r>
            <a:r>
              <a:rPr lang="ru-RU" sz="2400" b="1" i="1" dirty="0" err="1"/>
              <a:t>самі</a:t>
            </a:r>
            <a:r>
              <a:rPr lang="ru-RU" sz="2400" b="1" i="1" dirty="0"/>
              <a:t> не </a:t>
            </a:r>
            <a:r>
              <a:rPr lang="ru-RU" sz="2400" b="1" i="1" dirty="0" err="1"/>
              <a:t>вірите</a:t>
            </a:r>
            <a:r>
              <a:rPr lang="ru-RU" sz="2400" b="1" i="1" dirty="0"/>
              <a:t> в те,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навіюєте</a:t>
            </a:r>
            <a:r>
              <a:rPr lang="ru-RU" sz="2400" b="1" i="1" dirty="0"/>
              <a:t> </a:t>
            </a:r>
            <a:r>
              <a:rPr lang="ru-RU" sz="2400" b="1" i="1" dirty="0" err="1"/>
              <a:t>своїм</a:t>
            </a:r>
            <a:r>
              <a:rPr lang="ru-RU" sz="2400" b="1" i="1" dirty="0"/>
              <a:t> </a:t>
            </a:r>
            <a:r>
              <a:rPr lang="ru-RU" sz="2400" b="1" i="1" dirty="0" err="1"/>
              <a:t>дітям</a:t>
            </a:r>
            <a:r>
              <a:rPr lang="ru-RU" sz="2400" b="1" i="1" dirty="0"/>
              <a:t>, не </a:t>
            </a:r>
            <a:r>
              <a:rPr lang="ru-RU" sz="2400" b="1" i="1" dirty="0" err="1"/>
              <a:t>сподівайтесь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вони </a:t>
            </a:r>
            <a:r>
              <a:rPr lang="ru-RU" sz="2400" b="1" i="1" dirty="0" err="1" smtClean="0"/>
              <a:t>повірять</a:t>
            </a:r>
            <a:r>
              <a:rPr lang="ru-RU" sz="2400" b="1" i="1" dirty="0" smtClean="0"/>
              <a:t>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ru-RU" sz="2400" b="1" i="1" dirty="0" err="1"/>
              <a:t>Говоріть</a:t>
            </a:r>
            <a:r>
              <a:rPr lang="ru-RU" sz="2400" b="1" i="1" dirty="0"/>
              <a:t> з </a:t>
            </a:r>
            <a:r>
              <a:rPr lang="ru-RU" sz="2400" b="1" i="1" dirty="0" err="1"/>
              <a:t>дітьми</a:t>
            </a:r>
            <a:r>
              <a:rPr lang="ru-RU" sz="2400" b="1" i="1" dirty="0"/>
              <a:t> про все. Не </a:t>
            </a:r>
            <a:r>
              <a:rPr lang="ru-RU" sz="2400" b="1" i="1" dirty="0" err="1"/>
              <a:t>вірте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мовчання</a:t>
            </a:r>
            <a:r>
              <a:rPr lang="ru-RU" sz="2400" b="1" i="1" dirty="0"/>
              <a:t> - золото</a:t>
            </a:r>
            <a:r>
              <a:rPr lang="ru-RU" sz="2400" b="1" i="1" dirty="0" smtClean="0"/>
              <a:t>.</a:t>
            </a:r>
            <a:r>
              <a:rPr lang="ru-RU" sz="2400" b="1" i="1" dirty="0"/>
              <a:t> </a:t>
            </a:r>
            <a:r>
              <a:rPr lang="ru-RU" sz="2400" b="1" i="1" dirty="0" err="1"/>
              <a:t>Говоріть</a:t>
            </a:r>
            <a:r>
              <a:rPr lang="ru-RU" sz="2400" b="1" i="1" dirty="0"/>
              <a:t> з </a:t>
            </a:r>
            <a:r>
              <a:rPr lang="ru-RU" sz="2400" b="1" i="1" dirty="0" err="1"/>
              <a:t>дітьми</a:t>
            </a:r>
            <a:r>
              <a:rPr lang="ru-RU" sz="2400" b="1" i="1" dirty="0"/>
              <a:t> про вашу роботу, про них самих, про </a:t>
            </a:r>
            <a:r>
              <a:rPr lang="ru-RU" sz="2400" b="1" i="1" dirty="0" err="1"/>
              <a:t>домашні</a:t>
            </a:r>
            <a:r>
              <a:rPr lang="ru-RU" sz="2400" b="1" i="1" dirty="0"/>
              <a:t> </a:t>
            </a:r>
            <a:r>
              <a:rPr lang="ru-RU" sz="2400" b="1" i="1" dirty="0" err="1"/>
              <a:t>проблеми</a:t>
            </a:r>
            <a:r>
              <a:rPr lang="ru-RU" sz="2400" b="1" i="1" dirty="0"/>
              <a:t>…</a:t>
            </a:r>
            <a:endParaRPr lang="ru-RU" sz="2400" b="1" i="1" dirty="0" smtClean="0"/>
          </a:p>
          <a:p>
            <a:pPr marL="457200" indent="-457200">
              <a:buFont typeface="+mj-lt"/>
              <a:buAutoNum type="arabicPeriod" startAt="4"/>
            </a:pPr>
            <a:endParaRPr lang="ru-RU" sz="2400" b="1" i="1" dirty="0"/>
          </a:p>
        </p:txBody>
      </p:sp>
      <p:pic>
        <p:nvPicPr>
          <p:cNvPr id="12292" name="Picture 4" descr="http://i280.photobucket.com/albums/kk188/rozdum/padre-figli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55" y="235065"/>
            <a:ext cx="37814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Toshiba\AppData\Local\Microsoft\Windows\Temporary Internet Files\Content.IE5\J7BYH5O0\MP9003999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66071"/>
            <a:ext cx="3690351" cy="245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Toshiba\AppData\Local\Microsoft\Windows\Temporary Internet Files\Content.IE5\JCWFJYS5\MP90042296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3373"/>
            <a:ext cx="3744225" cy="24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0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4688"/>
            <a:ext cx="5724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ru-RU" sz="2400" b="1" i="1" dirty="0"/>
              <a:t>У </a:t>
            </a:r>
            <a:r>
              <a:rPr lang="ru-RU" sz="2400" b="1" i="1" dirty="0" err="1"/>
              <a:t>потрібний</a:t>
            </a:r>
            <a:r>
              <a:rPr lang="ru-RU" sz="2400" b="1" i="1" dirty="0"/>
              <a:t> момент </a:t>
            </a:r>
            <a:r>
              <a:rPr lang="ru-RU" sz="2400" b="1" i="1" dirty="0" err="1"/>
              <a:t>відійдіть</a:t>
            </a:r>
            <a:r>
              <a:rPr lang="ru-RU" sz="2400" b="1" i="1" dirty="0"/>
              <a:t>. </a:t>
            </a:r>
            <a:r>
              <a:rPr lang="ru-RU" sz="2400" b="1" i="1" dirty="0" err="1"/>
              <a:t>Хоча</a:t>
            </a:r>
            <a:r>
              <a:rPr lang="ru-RU" sz="2400" b="1" i="1" dirty="0"/>
              <a:t> </a:t>
            </a:r>
            <a:r>
              <a:rPr lang="ru-RU" sz="2400" b="1" i="1" dirty="0" err="1"/>
              <a:t>присутність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близьких</a:t>
            </a:r>
            <a:r>
              <a:rPr lang="ru-RU" sz="2400" b="1" i="1" dirty="0"/>
              <a:t> - </a:t>
            </a:r>
            <a:r>
              <a:rPr lang="ru-RU" sz="2400" b="1" i="1" dirty="0" err="1"/>
              <a:t>найбільше</a:t>
            </a:r>
            <a:r>
              <a:rPr lang="ru-RU" sz="2400" b="1" i="1" dirty="0"/>
              <a:t> </a:t>
            </a:r>
            <a:r>
              <a:rPr lang="ru-RU" sz="2400" b="1" i="1" dirty="0" err="1"/>
              <a:t>багатство</a:t>
            </a:r>
            <a:r>
              <a:rPr lang="ru-RU" sz="2400" b="1" i="1" dirty="0"/>
              <a:t>, батьки </a:t>
            </a:r>
            <a:r>
              <a:rPr lang="ru-RU" sz="2400" b="1" i="1" dirty="0" err="1"/>
              <a:t>повинні</a:t>
            </a:r>
            <a:r>
              <a:rPr lang="ru-RU" sz="2400" b="1" i="1" dirty="0"/>
              <a:t> </a:t>
            </a:r>
            <a:r>
              <a:rPr lang="ru-RU" sz="2400" b="1" i="1" dirty="0" err="1"/>
              <a:t>усвідомлювати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їм</a:t>
            </a:r>
            <a:r>
              <a:rPr lang="ru-RU" sz="2400" b="1" i="1" dirty="0"/>
              <a:t> </a:t>
            </a:r>
            <a:r>
              <a:rPr lang="ru-RU" sz="2400" b="1" i="1" dirty="0" err="1"/>
              <a:t>слід</a:t>
            </a:r>
            <a:r>
              <a:rPr lang="ru-RU" sz="2400" b="1" i="1" dirty="0"/>
              <a:t> </a:t>
            </a:r>
            <a:r>
              <a:rPr lang="ru-RU" sz="2400" b="1" i="1" dirty="0" err="1"/>
              <a:t>ще</a:t>
            </a:r>
            <a:r>
              <a:rPr lang="ru-RU" sz="2400" b="1" i="1" dirty="0"/>
              <a:t> за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 </a:t>
            </a:r>
            <a:r>
              <a:rPr lang="ru-RU" sz="2400" b="1" i="1" dirty="0" err="1"/>
              <a:t>передати</a:t>
            </a:r>
            <a:r>
              <a:rPr lang="ru-RU" sz="2400" b="1" i="1" dirty="0"/>
              <a:t> </a:t>
            </a:r>
            <a:r>
              <a:rPr lang="ru-RU" sz="2400" b="1" i="1" dirty="0" err="1"/>
              <a:t>це</a:t>
            </a:r>
            <a:r>
              <a:rPr lang="ru-RU" sz="2400" b="1" i="1" dirty="0"/>
              <a:t> </a:t>
            </a:r>
            <a:r>
              <a:rPr lang="ru-RU" sz="2400" b="1" i="1" dirty="0" err="1"/>
              <a:t>багатство</a:t>
            </a:r>
            <a:r>
              <a:rPr lang="ru-RU" sz="2400" b="1" i="1" dirty="0"/>
              <a:t> в </a:t>
            </a:r>
            <a:r>
              <a:rPr lang="ru-RU" sz="2400" b="1" i="1" dirty="0" err="1"/>
              <a:t>спадок</a:t>
            </a:r>
            <a:r>
              <a:rPr lang="ru-RU" sz="2400" b="1" i="1" dirty="0"/>
              <a:t> </a:t>
            </a:r>
            <a:r>
              <a:rPr lang="ru-RU" sz="2400" b="1" i="1" dirty="0" err="1"/>
              <a:t>своїм</a:t>
            </a:r>
            <a:r>
              <a:rPr lang="ru-RU" sz="2400" b="1" i="1" dirty="0"/>
              <a:t> </a:t>
            </a:r>
            <a:r>
              <a:rPr lang="ru-RU" sz="2400" b="1" i="1" dirty="0" err="1"/>
              <a:t>дітям</a:t>
            </a:r>
            <a:r>
              <a:rPr lang="ru-RU" sz="2400" b="1" i="1" dirty="0"/>
              <a:t>. </a:t>
            </a:r>
          </a:p>
        </p:txBody>
      </p:sp>
      <p:pic>
        <p:nvPicPr>
          <p:cNvPr id="13314" name="Picture 2" descr="C:\Users\Toshiba\AppData\Local\Microsoft\Windows\Temporary Internet Files\Content.IE5\OE2RQB7D\MP9003861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96" y="110584"/>
            <a:ext cx="3513584" cy="24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Toshiba\AppData\Local\Microsoft\Windows\Temporary Internet Files\Content.IE5\YIVLX0AU\MP9004014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25750"/>
            <a:ext cx="3024336" cy="37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suzirya.org.ua/img/article/adds33/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33" y="2741112"/>
            <a:ext cx="4634869" cy="349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8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i="1" dirty="0" err="1" smtClean="0"/>
              <a:t>Сьогодні</a:t>
            </a:r>
            <a:r>
              <a:rPr lang="ru-RU" sz="2400" b="1" i="1" dirty="0" smtClean="0"/>
              <a:t> родина </a:t>
            </a:r>
            <a:r>
              <a:rPr lang="ru-RU" sz="2400" b="1" i="1" dirty="0" err="1" smtClean="0"/>
              <a:t>чомусь</a:t>
            </a:r>
            <a:r>
              <a:rPr lang="ru-RU" sz="2400" b="1" i="1" dirty="0" smtClean="0"/>
              <a:t> не в </a:t>
            </a:r>
            <a:r>
              <a:rPr lang="ru-RU" sz="2400" b="1" i="1" dirty="0" err="1" smtClean="0"/>
              <a:t>пріоритеті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Бізнес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успіх</a:t>
            </a:r>
            <a:r>
              <a:rPr lang="ru-RU" sz="2400" b="1" i="1" dirty="0" smtClean="0"/>
              <a:t> і </a:t>
            </a:r>
            <a:r>
              <a:rPr lang="ru-RU" sz="2400" b="1" i="1" dirty="0" err="1" smtClean="0"/>
              <a:t>гроші</a:t>
            </a:r>
            <a:r>
              <a:rPr lang="ru-RU" sz="2400" b="1" i="1" dirty="0" smtClean="0"/>
              <a:t> для </a:t>
            </a:r>
            <a:r>
              <a:rPr lang="ru-RU" sz="2400" b="1" i="1" dirty="0" err="1" smtClean="0"/>
              <a:t>багатьох</a:t>
            </a:r>
            <a:r>
              <a:rPr lang="ru-RU" sz="2400" b="1" i="1" dirty="0" smtClean="0"/>
              <a:t> стали </a:t>
            </a:r>
            <a:r>
              <a:rPr lang="ru-RU" sz="2400" b="1" i="1" dirty="0" err="1" smtClean="0"/>
              <a:t>ціллю</a:t>
            </a:r>
            <a:r>
              <a:rPr lang="ru-RU" sz="2400" b="1" i="1" dirty="0" smtClean="0"/>
              <a:t> номер один. Але ми </a:t>
            </a:r>
            <a:r>
              <a:rPr lang="ru-RU" sz="2400" b="1" i="1" dirty="0" err="1" smtClean="0"/>
              <a:t>повинні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приділяти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увагу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найголовнішому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нашому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житті</a:t>
            </a:r>
            <a:r>
              <a:rPr lang="ru-RU" sz="2400" b="1" i="1" dirty="0" smtClean="0"/>
              <a:t> – нашим </a:t>
            </a:r>
            <a:r>
              <a:rPr lang="ru-RU" sz="2400" b="1" i="1" dirty="0" err="1" smtClean="0"/>
              <a:t>рідним</a:t>
            </a:r>
            <a:r>
              <a:rPr lang="ru-RU" sz="2400" b="1" i="1" dirty="0" smtClean="0"/>
              <a:t> і </a:t>
            </a:r>
            <a:r>
              <a:rPr lang="ru-RU" sz="2400" b="1" i="1" dirty="0" err="1" smtClean="0"/>
              <a:t>близьким</a:t>
            </a:r>
            <a:r>
              <a:rPr lang="ru-RU" sz="2400" b="1" i="1" dirty="0" smtClean="0"/>
              <a:t>. Все </a:t>
            </a:r>
            <a:r>
              <a:rPr lang="ru-RU" sz="2400" b="1" i="1" dirty="0" err="1" smtClean="0"/>
              <a:t>інше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може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почекати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Тільки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тоді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сімейний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конфлікт</a:t>
            </a:r>
            <a:r>
              <a:rPr lang="ru-RU" sz="2400" b="1" i="1" dirty="0" smtClean="0"/>
              <a:t> стане </a:t>
            </a:r>
            <a:r>
              <a:rPr lang="ru-RU" sz="2400" b="1" i="1" dirty="0" err="1" smtClean="0"/>
              <a:t>дуже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рідкісним</a:t>
            </a:r>
            <a:r>
              <a:rPr lang="ru-RU" sz="2400" b="1" i="1" dirty="0" smtClean="0"/>
              <a:t> «гостем» у </a:t>
            </a:r>
            <a:r>
              <a:rPr lang="ru-RU" sz="2400" b="1" i="1" dirty="0" err="1" smtClean="0"/>
              <a:t>вашому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будинку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14338" name="Picture 2" descr="C:\Users\Toshiba\AppData\Local\Microsoft\Windows\Temporary Internet Files\Content.IE5\OE2RQB7D\MP90040957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98" y="2564904"/>
            <a:ext cx="3901440" cy="37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Toshiba\AppData\Local\Microsoft\Windows\Temporary Internet Files\Content.IE5\OE2RQB7D\MP9004225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707155" cy="37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2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874449"/>
            <a:ext cx="4572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err="1"/>
              <a:t>Конфлікт</a:t>
            </a:r>
            <a:r>
              <a:rPr lang="ru-RU" sz="2500" b="1" i="1" dirty="0"/>
              <a:t> (з лат. </a:t>
            </a:r>
            <a:r>
              <a:rPr lang="en-US" sz="2500" b="1" i="1" dirty="0" err="1"/>
              <a:t>conflictus</a:t>
            </a:r>
            <a:r>
              <a:rPr lang="en-US" sz="2500" b="1" i="1" dirty="0"/>
              <a:t> – </a:t>
            </a:r>
            <a:r>
              <a:rPr lang="ru-RU" sz="2500" b="1" i="1" dirty="0" err="1"/>
              <a:t>зіткнення</a:t>
            </a:r>
            <a:r>
              <a:rPr lang="ru-RU" sz="2500" b="1" i="1" dirty="0"/>
              <a:t>) – </a:t>
            </a:r>
            <a:r>
              <a:rPr lang="ru-RU" sz="2500" b="1" i="1" dirty="0" err="1"/>
              <a:t>особливий</a:t>
            </a:r>
            <a:r>
              <a:rPr lang="ru-RU" sz="2500" b="1" i="1" dirty="0"/>
              <a:t> вид </a:t>
            </a:r>
            <a:r>
              <a:rPr lang="ru-RU" sz="2500" b="1" i="1" dirty="0" err="1"/>
              <a:t>взаємодії</a:t>
            </a:r>
            <a:r>
              <a:rPr lang="ru-RU" sz="2500" b="1" i="1" dirty="0"/>
              <a:t>, в </a:t>
            </a:r>
            <a:r>
              <a:rPr lang="ru-RU" sz="2500" b="1" i="1" dirty="0" err="1"/>
              <a:t>основі</a:t>
            </a:r>
            <a:r>
              <a:rPr lang="ru-RU" sz="2500" b="1" i="1" dirty="0"/>
              <a:t> </a:t>
            </a:r>
            <a:r>
              <a:rPr lang="ru-RU" sz="2500" b="1" i="1" dirty="0" err="1"/>
              <a:t>якого</a:t>
            </a:r>
            <a:r>
              <a:rPr lang="ru-RU" sz="2500" b="1" i="1" dirty="0"/>
              <a:t> лежать </a:t>
            </a:r>
            <a:r>
              <a:rPr lang="ru-RU" sz="2500" b="1" i="1" dirty="0" err="1"/>
              <a:t>протилежні</a:t>
            </a:r>
            <a:r>
              <a:rPr lang="ru-RU" sz="2500" b="1" i="1" dirty="0"/>
              <a:t> і </a:t>
            </a:r>
            <a:r>
              <a:rPr lang="ru-RU" sz="2500" b="1" i="1" dirty="0" err="1"/>
              <a:t>несумісні</a:t>
            </a:r>
            <a:r>
              <a:rPr lang="ru-RU" sz="2500" b="1" i="1" dirty="0"/>
              <a:t> </a:t>
            </a:r>
            <a:r>
              <a:rPr lang="ru-RU" sz="2500" b="1" i="1" dirty="0" err="1"/>
              <a:t>цілі</a:t>
            </a:r>
            <a:r>
              <a:rPr lang="ru-RU" sz="2500" b="1" i="1" dirty="0"/>
              <a:t>, </a:t>
            </a:r>
            <a:r>
              <a:rPr lang="ru-RU" sz="2500" b="1" i="1" dirty="0" err="1"/>
              <a:t>інтереси</a:t>
            </a:r>
            <a:r>
              <a:rPr lang="ru-RU" sz="2500" b="1" i="1" dirty="0"/>
              <a:t>, </a:t>
            </a:r>
            <a:r>
              <a:rPr lang="ru-RU" sz="2500" b="1" i="1" dirty="0" err="1"/>
              <a:t>типи</a:t>
            </a:r>
            <a:r>
              <a:rPr lang="ru-RU" sz="2500" b="1" i="1" dirty="0"/>
              <a:t> </a:t>
            </a:r>
            <a:r>
              <a:rPr lang="ru-RU" sz="2500" b="1" i="1" dirty="0" err="1"/>
              <a:t>поведінки</a:t>
            </a:r>
            <a:r>
              <a:rPr lang="ru-RU" sz="2500" b="1" i="1" dirty="0"/>
              <a:t> людей та </a:t>
            </a:r>
            <a:r>
              <a:rPr lang="ru-RU" sz="2500" b="1" i="1" dirty="0" err="1"/>
              <a:t>соціальних</a:t>
            </a:r>
            <a:r>
              <a:rPr lang="ru-RU" sz="2500" b="1" i="1" dirty="0"/>
              <a:t> </a:t>
            </a:r>
            <a:r>
              <a:rPr lang="ru-RU" sz="2500" b="1" i="1" dirty="0" err="1"/>
              <a:t>груп</a:t>
            </a:r>
            <a:r>
              <a:rPr lang="ru-RU" sz="2500" b="1" i="1" dirty="0"/>
              <a:t>, </a:t>
            </a:r>
            <a:r>
              <a:rPr lang="ru-RU" sz="2500" b="1" i="1" dirty="0" err="1"/>
              <a:t>які</a:t>
            </a:r>
            <a:r>
              <a:rPr lang="ru-RU" sz="2500" b="1" i="1" dirty="0"/>
              <a:t> </a:t>
            </a:r>
            <a:r>
              <a:rPr lang="ru-RU" sz="2500" b="1" i="1" dirty="0" err="1"/>
              <a:t>супроводжуються</a:t>
            </a:r>
            <a:r>
              <a:rPr lang="ru-RU" sz="2500" b="1" i="1" dirty="0"/>
              <a:t> </a:t>
            </a:r>
            <a:r>
              <a:rPr lang="ru-RU" sz="2500" b="1" i="1" dirty="0" err="1"/>
              <a:t>негативними</a:t>
            </a:r>
            <a:r>
              <a:rPr lang="ru-RU" sz="2500" b="1" i="1" dirty="0"/>
              <a:t> </a:t>
            </a:r>
            <a:r>
              <a:rPr lang="ru-RU" sz="2500" b="1" i="1" dirty="0" err="1"/>
              <a:t>психологічними</a:t>
            </a:r>
            <a:r>
              <a:rPr lang="ru-RU" sz="2500" b="1" i="1" dirty="0"/>
              <a:t> </a:t>
            </a:r>
            <a:r>
              <a:rPr lang="ru-RU" sz="2500" b="1" i="1" dirty="0" err="1"/>
              <a:t>проявами</a:t>
            </a:r>
            <a:r>
              <a:rPr lang="ru-RU" sz="2500" b="1" i="1" dirty="0" smtClean="0"/>
              <a:t>.</a:t>
            </a:r>
            <a:br>
              <a:rPr lang="ru-RU" sz="2500" b="1" i="1" dirty="0" smtClean="0"/>
            </a:br>
            <a:r>
              <a:rPr lang="ru-RU" sz="2500" b="1" i="1" dirty="0" err="1" smtClean="0">
                <a:solidFill>
                  <a:schemeClr val="tx1">
                    <a:lumMod val="95000"/>
                  </a:schemeClr>
                </a:solidFill>
              </a:rPr>
              <a:t>Виникнення</a:t>
            </a:r>
            <a:r>
              <a:rPr lang="ru-RU" sz="25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500" b="1" i="1" dirty="0" err="1" smtClean="0">
                <a:solidFill>
                  <a:schemeClr val="tx1">
                    <a:lumMod val="95000"/>
                  </a:schemeClr>
                </a:solidFill>
              </a:rPr>
              <a:t>конфліктів</a:t>
            </a:r>
            <a:r>
              <a:rPr lang="ru-RU" sz="2500" b="1" i="1" dirty="0" smtClean="0">
                <a:solidFill>
                  <a:schemeClr val="tx1">
                    <a:lumMod val="95000"/>
                  </a:schemeClr>
                </a:solidFill>
              </a:rPr>
              <a:t> є </a:t>
            </a:r>
            <a:r>
              <a:rPr lang="ru-RU" sz="2500" b="1" i="1" dirty="0" err="1" smtClean="0">
                <a:solidFill>
                  <a:schemeClr val="tx1">
                    <a:lumMod val="95000"/>
                  </a:schemeClr>
                </a:solidFill>
              </a:rPr>
              <a:t>об’єктивним</a:t>
            </a:r>
            <a:r>
              <a:rPr lang="ru-RU" sz="2500" b="1" i="1" dirty="0" smtClean="0">
                <a:solidFill>
                  <a:schemeClr val="tx1">
                    <a:lumMod val="95000"/>
                  </a:schemeClr>
                </a:solidFill>
              </a:rPr>
              <a:t> і неминучим </a:t>
            </a:r>
            <a:r>
              <a:rPr lang="ru-RU" sz="2500" b="1" i="1" dirty="0" err="1" smtClean="0">
                <a:solidFill>
                  <a:schemeClr val="tx1">
                    <a:lumMod val="95000"/>
                  </a:schemeClr>
                </a:solidFill>
              </a:rPr>
              <a:t>явищем</a:t>
            </a:r>
            <a:r>
              <a:rPr lang="ru-RU" sz="2500" b="1" i="1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</a:p>
          <a:p>
            <a:r>
              <a:rPr lang="ru-RU" sz="2300" b="1" i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300" b="1" i="1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300" b="1" i="1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2400" b="1" i="1" dirty="0"/>
          </a:p>
        </p:txBody>
      </p:sp>
      <p:pic>
        <p:nvPicPr>
          <p:cNvPr id="1028" name="Picture 4" descr="http://gcmp.uuzdrav.ru/app/webroot/upload/6/image/konf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708213" cy="48965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9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78021"/>
            <a:ext cx="82809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err="1" smtClean="0"/>
              <a:t>Сімейні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конфлікти</a:t>
            </a:r>
            <a:r>
              <a:rPr lang="ru-RU" sz="2600" b="1" i="1" dirty="0" smtClean="0"/>
              <a:t> є </a:t>
            </a:r>
            <a:r>
              <a:rPr lang="ru-RU" sz="2600" b="1" i="1" dirty="0" err="1" smtClean="0"/>
              <a:t>однією</a:t>
            </a:r>
            <a:r>
              <a:rPr lang="ru-RU" sz="2600" b="1" i="1" dirty="0" smtClean="0"/>
              <a:t> з </a:t>
            </a:r>
            <a:r>
              <a:rPr lang="ru-RU" sz="2600" b="1" i="1" dirty="0" err="1" smtClean="0"/>
              <a:t>найпоширеніших</a:t>
            </a:r>
            <a:r>
              <a:rPr lang="ru-RU" sz="2600" b="1" i="1" dirty="0" smtClean="0"/>
              <a:t> форм </a:t>
            </a:r>
            <a:r>
              <a:rPr lang="ru-RU" sz="2600" b="1" i="1" dirty="0" err="1" smtClean="0"/>
              <a:t>конфліктів</a:t>
            </a:r>
            <a:r>
              <a:rPr lang="ru-RU" sz="2600" b="1" i="1" dirty="0" smtClean="0"/>
              <a:t>.</a:t>
            </a:r>
          </a:p>
          <a:p>
            <a:r>
              <a:rPr lang="ru-RU" sz="2600" b="1" i="1" dirty="0" smtClean="0"/>
              <a:t>За </a:t>
            </a:r>
            <a:r>
              <a:rPr lang="ru-RU" sz="2600" b="1" i="1" dirty="0" err="1" smtClean="0"/>
              <a:t>оцінками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фахівців</a:t>
            </a:r>
            <a:r>
              <a:rPr lang="ru-RU" sz="2600" b="1" i="1" dirty="0" smtClean="0"/>
              <a:t>, у 80 – 85 % </a:t>
            </a:r>
            <a:r>
              <a:rPr lang="ru-RU" sz="2600" b="1" i="1" dirty="0" err="1" smtClean="0"/>
              <a:t>сімей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відбуваються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конфлікти</a:t>
            </a:r>
            <a:r>
              <a:rPr lang="ru-RU" sz="2600" b="1" i="1" dirty="0" smtClean="0"/>
              <a:t>, а в </a:t>
            </a:r>
            <a:r>
              <a:rPr lang="ru-RU" sz="2600" b="1" i="1" dirty="0" err="1" smtClean="0"/>
              <a:t>інших</a:t>
            </a:r>
            <a:r>
              <a:rPr lang="ru-RU" sz="2600" b="1" i="1" dirty="0" smtClean="0"/>
              <a:t> 15 – 20 % </a:t>
            </a:r>
            <a:r>
              <a:rPr lang="ru-RU" sz="2600" b="1" i="1" dirty="0" err="1" smtClean="0"/>
              <a:t>виникають</a:t>
            </a:r>
            <a:r>
              <a:rPr lang="ru-RU" sz="2600" b="1" i="1" dirty="0" smtClean="0"/>
              <a:t> сварки з </a:t>
            </a:r>
            <a:r>
              <a:rPr lang="ru-RU" sz="2600" b="1" i="1" dirty="0" err="1" smtClean="0"/>
              <a:t>різних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приводів</a:t>
            </a:r>
            <a:r>
              <a:rPr lang="ru-RU" sz="2600" b="1" i="1" dirty="0" smtClean="0"/>
              <a:t>.</a:t>
            </a:r>
          </a:p>
          <a:p>
            <a:r>
              <a:rPr lang="ru-RU" sz="2600" b="1" i="1" dirty="0" smtClean="0"/>
              <a:t> </a:t>
            </a:r>
            <a:r>
              <a:rPr lang="ru-RU" sz="2600" b="1" i="1" dirty="0" err="1" smtClean="0"/>
              <a:t>Сімейні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конфлікти</a:t>
            </a:r>
            <a:r>
              <a:rPr lang="ru-RU" sz="2600" b="1" i="1" dirty="0" smtClean="0"/>
              <a:t> – </a:t>
            </a:r>
            <a:r>
              <a:rPr lang="ru-RU" sz="2600" b="1" i="1" dirty="0" err="1" smtClean="0"/>
              <a:t>це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протиборство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між</a:t>
            </a:r>
            <a:r>
              <a:rPr lang="ru-RU" sz="2600" b="1" i="1" dirty="0" smtClean="0"/>
              <a:t> членами </a:t>
            </a:r>
            <a:r>
              <a:rPr lang="ru-RU" sz="2600" b="1" i="1" dirty="0" err="1" smtClean="0"/>
              <a:t>сім’ї</a:t>
            </a:r>
            <a:r>
              <a:rPr lang="ru-RU" sz="2600" b="1" i="1" dirty="0" smtClean="0"/>
              <a:t> на </a:t>
            </a:r>
            <a:r>
              <a:rPr lang="ru-RU" sz="2600" b="1" i="1" dirty="0" err="1" smtClean="0"/>
              <a:t>основі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зіткнення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протилежно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направлених</a:t>
            </a:r>
            <a:r>
              <a:rPr lang="ru-RU" sz="2600" b="1" i="1" dirty="0" smtClean="0"/>
              <a:t> </a:t>
            </a:r>
            <a:r>
              <a:rPr lang="ru-RU" sz="2600" b="1" i="1" dirty="0" err="1" smtClean="0"/>
              <a:t>мотивів</a:t>
            </a:r>
            <a:r>
              <a:rPr lang="ru-RU" sz="2600" b="1" i="1" dirty="0" smtClean="0"/>
              <a:t> і </a:t>
            </a:r>
            <a:r>
              <a:rPr lang="ru-RU" sz="2600" b="1" i="1" dirty="0" err="1" smtClean="0"/>
              <a:t>поглядів</a:t>
            </a:r>
            <a:r>
              <a:rPr lang="ru-RU" sz="2600" b="1" i="1" dirty="0" smtClean="0"/>
              <a:t>.</a:t>
            </a:r>
          </a:p>
          <a:p>
            <a:r>
              <a:rPr lang="uk-UA" sz="2400" b="1" i="1" dirty="0" smtClean="0"/>
              <a:t> </a:t>
            </a:r>
            <a:endParaRPr lang="ru-RU" sz="2400" b="1" i="1" dirty="0" smtClean="0"/>
          </a:p>
        </p:txBody>
      </p:sp>
      <p:pic>
        <p:nvPicPr>
          <p:cNvPr id="3075" name="Picture 3" descr="http://amvon.info/wp-content/uploads/2011/12/konflikt_amv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7596844" cy="2979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0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62798"/>
            <a:ext cx="9289032" cy="677108"/>
          </a:xfrm>
          <a:prstGeom prst="rect">
            <a:avLst/>
          </a:prstGeom>
          <a:ln cap="sq" cmpd="dbl">
            <a:noFill/>
            <a:prstDash val="sysDot"/>
            <a:beve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fontAlgn="base"/>
            <a:r>
              <a:rPr lang="ru-RU" sz="3700" b="1" i="1" u="sng" dirty="0" err="1" smtClean="0"/>
              <a:t>Загальні</a:t>
            </a:r>
            <a:r>
              <a:rPr lang="ru-RU" sz="3700" b="1" i="1" u="sng" dirty="0" smtClean="0"/>
              <a:t> причини </a:t>
            </a:r>
            <a:r>
              <a:rPr lang="ru-RU" sz="3700" b="1" i="1" u="sng" dirty="0" err="1" smtClean="0"/>
              <a:t>сімейних</a:t>
            </a:r>
            <a:r>
              <a:rPr lang="ru-RU" sz="3700" b="1" i="1" u="sng" dirty="0" smtClean="0"/>
              <a:t> </a:t>
            </a:r>
            <a:r>
              <a:rPr lang="ru-RU" sz="3700" b="1" i="1" u="sng" dirty="0" err="1" smtClean="0"/>
              <a:t>конфліктів</a:t>
            </a:r>
            <a:endParaRPr lang="ru-RU" sz="3700" b="1" i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59480"/>
            <a:ext cx="85689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err="1"/>
              <a:t>Найбільше</a:t>
            </a:r>
            <a:r>
              <a:rPr lang="ru-RU" sz="2500" b="1" i="1" dirty="0"/>
              <a:t> часто </a:t>
            </a:r>
            <a:r>
              <a:rPr lang="ru-RU" sz="2500" b="1" i="1" dirty="0" err="1"/>
              <a:t>конфлікти</a:t>
            </a:r>
            <a:r>
              <a:rPr lang="ru-RU" sz="2500" b="1" i="1" dirty="0"/>
              <a:t> в </a:t>
            </a:r>
            <a:r>
              <a:rPr lang="ru-RU" sz="2500" b="1" i="1" dirty="0" err="1"/>
              <a:t>батьків</a:t>
            </a:r>
            <a:r>
              <a:rPr lang="ru-RU" sz="2500" b="1" i="1" dirty="0"/>
              <a:t> </a:t>
            </a:r>
            <a:r>
              <a:rPr lang="ru-RU" sz="2500" b="1" i="1" dirty="0" err="1"/>
              <a:t>виникають</a:t>
            </a:r>
            <a:r>
              <a:rPr lang="ru-RU" sz="2500" b="1" i="1" dirty="0"/>
              <a:t> з </a:t>
            </a:r>
            <a:r>
              <a:rPr lang="ru-RU" sz="2500" b="1" i="1" dirty="0" err="1"/>
              <a:t>дітьми</a:t>
            </a:r>
            <a:r>
              <a:rPr lang="ru-RU" sz="2500" b="1" i="1" dirty="0"/>
              <a:t> </a:t>
            </a:r>
            <a:r>
              <a:rPr lang="ru-RU" sz="2500" b="1" i="1" dirty="0" err="1"/>
              <a:t>підліткового</a:t>
            </a:r>
            <a:r>
              <a:rPr lang="ru-RU" sz="2500" b="1" i="1" dirty="0"/>
              <a:t> </a:t>
            </a:r>
            <a:r>
              <a:rPr lang="ru-RU" sz="2500" b="1" i="1" dirty="0" err="1" smtClean="0"/>
              <a:t>віку</a:t>
            </a:r>
            <a:r>
              <a:rPr lang="ru-RU" sz="2500" b="1" i="1" dirty="0" smtClean="0"/>
              <a:t>.</a:t>
            </a:r>
            <a:r>
              <a:rPr lang="ru-RU" sz="2500" b="1" i="1" dirty="0" smtClean="0"/>
              <a:t> </a:t>
            </a:r>
            <a:br>
              <a:rPr lang="ru-RU" sz="2500" b="1" i="1" dirty="0" smtClean="0"/>
            </a:br>
            <a:endParaRPr lang="ru-RU" sz="2500" b="1" i="1" dirty="0"/>
          </a:p>
        </p:txBody>
      </p:sp>
      <p:pic>
        <p:nvPicPr>
          <p:cNvPr id="4104" name="Picture 8" descr="http://vidomosti-ua.com/photo/original-13503029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861718" cy="471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5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205" y="4437112"/>
            <a:ext cx="813690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smtClean="0"/>
              <a:t>Психологи </a:t>
            </a:r>
            <a:r>
              <a:rPr lang="ru-RU" sz="2500" b="1" i="1" dirty="0" err="1" smtClean="0"/>
              <a:t>виділяють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наступні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типи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конфліктів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підлітківз</a:t>
            </a:r>
            <a:r>
              <a:rPr lang="ru-RU" sz="2500" b="1" i="1" dirty="0" smtClean="0"/>
              <a:t> батьками:</a:t>
            </a:r>
          </a:p>
          <a:p>
            <a:pPr marL="800100" lvl="1" indent="-342900">
              <a:buBlip>
                <a:blip r:embed="rId2"/>
              </a:buBlip>
            </a:pPr>
            <a:r>
              <a:rPr lang="ru-RU" sz="2500" b="1" i="1" dirty="0" err="1" smtClean="0"/>
              <a:t>конфлікт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нестійкості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батьківського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відношення</a:t>
            </a:r>
            <a:r>
              <a:rPr lang="ru-RU" sz="2500" b="1" i="1" dirty="0" smtClean="0"/>
              <a:t> (</a:t>
            </a:r>
            <a:r>
              <a:rPr lang="ru-RU" sz="2500" b="1" i="1" dirty="0" err="1" smtClean="0"/>
              <a:t>постійна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зміна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критеріїв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оцінки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дитини</a:t>
            </a:r>
            <a:r>
              <a:rPr lang="ru-RU" sz="2500" b="1" i="1" dirty="0" smtClean="0"/>
              <a:t>);</a:t>
            </a:r>
            <a:endParaRPr lang="ru-RU" sz="2500" b="1" i="1" dirty="0"/>
          </a:p>
        </p:txBody>
      </p:sp>
      <p:pic>
        <p:nvPicPr>
          <p:cNvPr id="5126" name="Picture 6" descr="http://www.matrony.ru/wp-content/uploads/85500983_Vospitaniedeteykakproyavlenieidiotizmavzroslyi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2636"/>
            <a:ext cx="6840760" cy="42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8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8993"/>
            <a:ext cx="651066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Blip>
                <a:blip r:embed="rId2"/>
              </a:buBlip>
            </a:pPr>
            <a:endParaRPr lang="ru-RU" sz="2500" b="1" i="1" dirty="0" smtClean="0"/>
          </a:p>
          <a:p>
            <a:pPr marL="1028700" lvl="1" indent="-571500">
              <a:buBlip>
                <a:blip r:embed="rId3"/>
              </a:buBlip>
            </a:pPr>
            <a:r>
              <a:rPr lang="ru-RU" sz="3600" b="1" i="1" dirty="0" err="1" smtClean="0"/>
              <a:t>конфлікт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гіперопіки</a:t>
            </a:r>
            <a:r>
              <a:rPr lang="ru-RU" sz="2800" b="1" i="1" dirty="0" smtClean="0"/>
              <a:t>;</a:t>
            </a:r>
          </a:p>
        </p:txBody>
      </p:sp>
      <p:pic>
        <p:nvPicPr>
          <p:cNvPr id="6152" name="Picture 8" descr="http://mdou163.ucoz.ru/sovety/vse_obo_vsem/giperope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9748"/>
            <a:ext cx="43053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s.servers.soneta.ru/medium/001/7a1853ef-897b-4096-9ff2-1c179430454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5102103" cy="337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43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3044" y="260647"/>
            <a:ext cx="5976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3200" b="1" i="1" dirty="0" err="1" smtClean="0"/>
              <a:t>Конфлікт</a:t>
            </a:r>
            <a:r>
              <a:rPr lang="ru-RU" sz="3200" b="1" i="1" dirty="0" smtClean="0"/>
              <a:t> </a:t>
            </a:r>
            <a:r>
              <a:rPr lang="ru-RU" sz="3200" b="1" i="1" dirty="0" err="1"/>
              <a:t>неповаги</a:t>
            </a:r>
            <a:r>
              <a:rPr lang="ru-RU" sz="3200" b="1" i="1" dirty="0"/>
              <a:t> прав на </a:t>
            </a:r>
            <a:r>
              <a:rPr lang="ru-RU" sz="3200" b="1" i="1" dirty="0" err="1"/>
              <a:t>самостійність</a:t>
            </a:r>
            <a:r>
              <a:rPr lang="ru-RU" sz="3200" b="1" i="1" dirty="0"/>
              <a:t> (</a:t>
            </a:r>
            <a:r>
              <a:rPr lang="ru-RU" sz="3200" b="1" i="1" dirty="0" err="1"/>
              <a:t>тотальність</a:t>
            </a:r>
            <a:r>
              <a:rPr lang="ru-RU" sz="3200" b="1" i="1" dirty="0"/>
              <a:t> </a:t>
            </a:r>
            <a:r>
              <a:rPr lang="ru-RU" sz="3200" b="1" i="1" dirty="0" err="1"/>
              <a:t>вказівок</a:t>
            </a:r>
            <a:r>
              <a:rPr lang="ru-RU" sz="3200" b="1" i="1" dirty="0"/>
              <a:t> і контролю); </a:t>
            </a:r>
          </a:p>
        </p:txBody>
      </p:sp>
      <p:pic>
        <p:nvPicPr>
          <p:cNvPr id="7171" name="Picture 3" descr="C:\Users\Toshiba\AppData\Local\Microsoft\Windows\Temporary Internet Files\Content.IE5\JCWFJYS5\MC9002307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67544" y="260647"/>
            <a:ext cx="1603452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://postun.com/uploads/posts/2011-05/1305894598_deti-i-rodite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5" y="3271312"/>
            <a:ext cx="3892837" cy="31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sait-sovetov.net/sovety-psihologa/images/otnosheniya-detej-s-roditelyami-544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r="5261" b="7084"/>
          <a:stretch/>
        </p:blipFill>
        <p:spPr bwMode="auto">
          <a:xfrm>
            <a:off x="4716016" y="2305103"/>
            <a:ext cx="4050905" cy="310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62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ru-RU" sz="3200" b="1" i="1" dirty="0" err="1"/>
              <a:t>конфлікт</a:t>
            </a:r>
            <a:r>
              <a:rPr lang="ru-RU" sz="3200" b="1" i="1" dirty="0"/>
              <a:t> </a:t>
            </a:r>
            <a:r>
              <a:rPr lang="ru-RU" sz="3200" b="1" i="1" dirty="0" err="1"/>
              <a:t>батьківського</a:t>
            </a:r>
            <a:r>
              <a:rPr lang="ru-RU" sz="3200" b="1" i="1" dirty="0"/>
              <a:t> авторитету (</a:t>
            </a:r>
            <a:r>
              <a:rPr lang="ru-RU" sz="3200" b="1" i="1" dirty="0" err="1"/>
              <a:t>прагнення</a:t>
            </a:r>
            <a:r>
              <a:rPr lang="ru-RU" sz="3200" b="1" i="1" dirty="0"/>
              <a:t> </a:t>
            </a:r>
            <a:r>
              <a:rPr lang="ru-RU" sz="3200" b="1" i="1" dirty="0" err="1"/>
              <a:t>домогтися</a:t>
            </a:r>
            <a:r>
              <a:rPr lang="ru-RU" sz="3200" b="1" i="1" dirty="0"/>
              <a:t> </a:t>
            </a:r>
            <a:r>
              <a:rPr lang="ru-RU" sz="3200" b="1" i="1" dirty="0" err="1"/>
              <a:t>свого</a:t>
            </a:r>
            <a:r>
              <a:rPr lang="ru-RU" sz="3200" b="1" i="1" dirty="0"/>
              <a:t> в </a:t>
            </a:r>
            <a:r>
              <a:rPr lang="ru-RU" sz="3200" b="1" i="1" dirty="0" err="1"/>
              <a:t>конфлікті</a:t>
            </a:r>
            <a:r>
              <a:rPr lang="ru-RU" sz="3200" b="1" i="1" dirty="0"/>
              <a:t> за будь-яку </a:t>
            </a:r>
            <a:r>
              <a:rPr lang="ru-RU" sz="3200" b="1" i="1" dirty="0" err="1"/>
              <a:t>ціну</a:t>
            </a:r>
            <a:r>
              <a:rPr lang="ru-RU" sz="3200" b="1" i="1" dirty="0" smtClean="0"/>
              <a:t>).</a:t>
            </a:r>
            <a:endParaRPr lang="ru-RU" sz="3200" b="1" i="1" dirty="0"/>
          </a:p>
        </p:txBody>
      </p:sp>
      <p:pic>
        <p:nvPicPr>
          <p:cNvPr id="8196" name="Picture 4" descr="http://img2.vitaportal.ru/sites/default/files/imagecache/slideshow_img_2/gallery/%5bdate-in-tz%5d/71274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48493"/>
            <a:ext cx="5832648" cy="345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moirebenok.ua/gfx/00/00/5f/da/image-1han4nq_jpg/thumb_280x0_10_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53021"/>
            <a:ext cx="2962753" cy="444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0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8" y="186748"/>
            <a:ext cx="8892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err="1"/>
              <a:t>Звичайно</a:t>
            </a:r>
            <a:r>
              <a:rPr lang="ru-RU" sz="2500" b="1" i="1" dirty="0"/>
              <a:t> </a:t>
            </a:r>
            <a:r>
              <a:rPr lang="ru-RU" sz="2500" b="1" i="1" dirty="0" err="1"/>
              <a:t>дитина</a:t>
            </a:r>
            <a:r>
              <a:rPr lang="ru-RU" sz="2500" b="1" i="1" dirty="0"/>
              <a:t> на </a:t>
            </a:r>
            <a:r>
              <a:rPr lang="ru-RU" sz="2500" b="1" i="1" dirty="0" err="1"/>
              <a:t>домагання</a:t>
            </a:r>
            <a:r>
              <a:rPr lang="ru-RU" sz="2500" b="1" i="1" dirty="0"/>
              <a:t> і </a:t>
            </a:r>
            <a:r>
              <a:rPr lang="ru-RU" sz="2500" b="1" i="1" dirty="0" err="1"/>
              <a:t>конфліктні</a:t>
            </a:r>
            <a:r>
              <a:rPr lang="ru-RU" sz="2500" b="1" i="1" dirty="0"/>
              <a:t> </a:t>
            </a:r>
            <a:r>
              <a:rPr lang="ru-RU" sz="2500" b="1" i="1" dirty="0" err="1"/>
              <a:t>дії</a:t>
            </a:r>
            <a:r>
              <a:rPr lang="ru-RU" sz="2500" b="1" i="1" dirty="0"/>
              <a:t> </a:t>
            </a:r>
            <a:r>
              <a:rPr lang="ru-RU" sz="2500" b="1" i="1" dirty="0" err="1"/>
              <a:t>батьків</a:t>
            </a:r>
            <a:r>
              <a:rPr lang="ru-RU" sz="2500" b="1" i="1" dirty="0"/>
              <a:t> </a:t>
            </a:r>
            <a:r>
              <a:rPr lang="ru-RU" sz="2500" b="1" i="1" dirty="0" err="1"/>
              <a:t>відповідає</a:t>
            </a:r>
            <a:r>
              <a:rPr lang="ru-RU" sz="2500" b="1" i="1" dirty="0"/>
              <a:t> такими </a:t>
            </a:r>
            <a:r>
              <a:rPr lang="ru-RU" sz="2500" b="1" i="1" dirty="0" err="1"/>
              <a:t>реакціями</a:t>
            </a:r>
            <a:r>
              <a:rPr lang="ru-RU" sz="2500" b="1" i="1" dirty="0"/>
              <a:t> (</a:t>
            </a:r>
            <a:r>
              <a:rPr lang="ru-RU" sz="2500" b="1" i="1" dirty="0" err="1"/>
              <a:t>стратегіями</a:t>
            </a:r>
            <a:r>
              <a:rPr lang="ru-RU" sz="2500" b="1" i="1" dirty="0"/>
              <a:t>), як:</a:t>
            </a:r>
          </a:p>
          <a:p>
            <a:pPr marL="800100" lvl="1" indent="-342900">
              <a:buBlip>
                <a:blip r:embed="rId2"/>
              </a:buBlip>
            </a:pPr>
            <a:r>
              <a:rPr lang="ru-RU" sz="2500" b="1" i="1" dirty="0" smtClean="0"/>
              <a:t> </a:t>
            </a:r>
            <a:r>
              <a:rPr lang="ru-RU" sz="2500" b="1" i="1" dirty="0" err="1"/>
              <a:t>реакція</a:t>
            </a:r>
            <a:r>
              <a:rPr lang="ru-RU" sz="2500" b="1" i="1" dirty="0"/>
              <a:t> </a:t>
            </a:r>
            <a:r>
              <a:rPr lang="ru-RU" sz="2500" b="1" i="1" dirty="0" err="1"/>
              <a:t>опозиції</a:t>
            </a:r>
            <a:r>
              <a:rPr lang="ru-RU" sz="2500" b="1" i="1" dirty="0"/>
              <a:t> (</a:t>
            </a:r>
            <a:r>
              <a:rPr lang="ru-RU" sz="2500" b="1" i="1" dirty="0" err="1"/>
              <a:t>демонстративні</a:t>
            </a:r>
            <a:r>
              <a:rPr lang="ru-RU" sz="2500" b="1" i="1" dirty="0"/>
              <a:t> </a:t>
            </a:r>
            <a:r>
              <a:rPr lang="ru-RU" sz="2500" b="1" i="1" dirty="0" err="1"/>
              <a:t>дії</a:t>
            </a:r>
            <a:r>
              <a:rPr lang="ru-RU" sz="2500" b="1" i="1" dirty="0"/>
              <a:t> негативного характеру);</a:t>
            </a:r>
          </a:p>
          <a:p>
            <a:pPr marL="800100" lvl="1" indent="-342900">
              <a:buBlip>
                <a:blip r:embed="rId2"/>
              </a:buBlip>
            </a:pPr>
            <a:r>
              <a:rPr lang="ru-RU" sz="2500" b="1" i="1" dirty="0" smtClean="0"/>
              <a:t> </a:t>
            </a:r>
            <a:r>
              <a:rPr lang="ru-RU" sz="2500" b="1" i="1" dirty="0" err="1"/>
              <a:t>реакція</a:t>
            </a:r>
            <a:r>
              <a:rPr lang="ru-RU" sz="2500" b="1" i="1" dirty="0"/>
              <a:t> </a:t>
            </a:r>
            <a:r>
              <a:rPr lang="ru-RU" sz="2500" b="1" i="1" dirty="0" err="1"/>
              <a:t>відмовлення</a:t>
            </a:r>
            <a:r>
              <a:rPr lang="ru-RU" sz="2500" b="1" i="1" dirty="0"/>
              <a:t> (</a:t>
            </a:r>
            <a:r>
              <a:rPr lang="ru-RU" sz="2500" b="1" i="1" dirty="0" err="1"/>
              <a:t>непокора</a:t>
            </a:r>
            <a:r>
              <a:rPr lang="ru-RU" sz="2500" b="1" i="1" dirty="0"/>
              <a:t> </a:t>
            </a:r>
            <a:r>
              <a:rPr lang="ru-RU" sz="2500" b="1" i="1" dirty="0" err="1"/>
              <a:t>вимогам</a:t>
            </a:r>
            <a:r>
              <a:rPr lang="ru-RU" sz="2500" b="1" i="1" dirty="0"/>
              <a:t> </a:t>
            </a:r>
            <a:r>
              <a:rPr lang="ru-RU" sz="2500" b="1" i="1" dirty="0" err="1"/>
              <a:t>батьків</a:t>
            </a:r>
            <a:r>
              <a:rPr lang="ru-RU" sz="2500" b="1" i="1" dirty="0"/>
              <a:t>);</a:t>
            </a:r>
          </a:p>
          <a:p>
            <a:pPr marL="800100" lvl="1" indent="-342900">
              <a:buBlip>
                <a:blip r:embed="rId2"/>
              </a:buBlip>
            </a:pPr>
            <a:r>
              <a:rPr lang="ru-RU" sz="2500" b="1" i="1" dirty="0" smtClean="0"/>
              <a:t> </a:t>
            </a:r>
            <a:r>
              <a:rPr lang="ru-RU" sz="2500" b="1" i="1" dirty="0" err="1"/>
              <a:t>реакція</a:t>
            </a:r>
            <a:r>
              <a:rPr lang="ru-RU" sz="2500" b="1" i="1" dirty="0"/>
              <a:t> </a:t>
            </a:r>
            <a:r>
              <a:rPr lang="ru-RU" sz="2500" b="1" i="1" dirty="0" err="1"/>
              <a:t>ізоляції</a:t>
            </a:r>
            <a:r>
              <a:rPr lang="ru-RU" sz="2500" b="1" i="1" dirty="0"/>
              <a:t> (</a:t>
            </a:r>
            <a:r>
              <a:rPr lang="ru-RU" sz="2500" b="1" i="1" dirty="0" err="1"/>
              <a:t>прагнення</a:t>
            </a:r>
            <a:r>
              <a:rPr lang="ru-RU" sz="2500" b="1" i="1" dirty="0"/>
              <a:t> </a:t>
            </a:r>
            <a:r>
              <a:rPr lang="ru-RU" sz="2500" b="1" i="1" dirty="0" err="1" smtClean="0"/>
              <a:t>уникнути</a:t>
            </a:r>
            <a:r>
              <a:rPr lang="ru-RU" sz="2500" b="1" i="1" dirty="0" smtClean="0"/>
              <a:t> </a:t>
            </a:r>
            <a:r>
              <a:rPr lang="ru-RU" sz="2500" b="1" i="1" dirty="0" err="1" smtClean="0"/>
              <a:t>небажаних</a:t>
            </a:r>
            <a:r>
              <a:rPr lang="ru-RU" sz="2500" b="1" i="1" dirty="0" smtClean="0"/>
              <a:t> </a:t>
            </a:r>
            <a:r>
              <a:rPr lang="ru-RU" sz="2500" b="1" i="1" dirty="0" err="1"/>
              <a:t>контактів</a:t>
            </a:r>
            <a:r>
              <a:rPr lang="ru-RU" sz="2500" b="1" i="1" dirty="0"/>
              <a:t> з батьками, </a:t>
            </a:r>
            <a:r>
              <a:rPr lang="ru-RU" sz="2500" b="1" i="1" dirty="0" err="1"/>
              <a:t>приховування</a:t>
            </a:r>
            <a:r>
              <a:rPr lang="ru-RU" sz="2500" b="1" i="1" dirty="0"/>
              <a:t> </a:t>
            </a:r>
            <a:r>
              <a:rPr lang="ru-RU" sz="2500" b="1" i="1" dirty="0" err="1"/>
              <a:t>інформації</a:t>
            </a:r>
            <a:r>
              <a:rPr lang="ru-RU" sz="2500" b="1" i="1" dirty="0"/>
              <a:t> і </a:t>
            </a:r>
            <a:r>
              <a:rPr lang="ru-RU" sz="2500" b="1" i="1" dirty="0" err="1"/>
              <a:t>дій</a:t>
            </a:r>
            <a:r>
              <a:rPr lang="ru-RU" sz="2500" b="1" i="1" dirty="0"/>
              <a:t>).</a:t>
            </a:r>
            <a:r>
              <a:rPr lang="ru-RU" dirty="0">
                <a:solidFill>
                  <a:srgbClr val="333333"/>
                </a:solidFill>
              </a:rPr>
              <a:t> </a:t>
            </a:r>
          </a:p>
        </p:txBody>
      </p:sp>
      <p:pic>
        <p:nvPicPr>
          <p:cNvPr id="9224" name="Picture 8" descr="http://www.mama.kharkov.ua/uploads/posts/2012-05/1337872257_Avtoritet-rodite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" y="4436928"/>
            <a:ext cx="3197561" cy="21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2.gstatic.com/images?q=tbn:ANd9GcSkCk4scaRZK-ZBEuAxd50-85EM4INJUXhgCmDTH7pmnFRP0MUa0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75" y="2924944"/>
            <a:ext cx="3958945" cy="20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static2.babysfera.ru/6/2/b/f/9848228.63364712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9"/>
          <a:stretch/>
        </p:blipFill>
        <p:spPr bwMode="auto">
          <a:xfrm>
            <a:off x="5580112" y="3135754"/>
            <a:ext cx="3095625" cy="34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1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299</TotalTime>
  <Words>467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24</cp:revision>
  <dcterms:created xsi:type="dcterms:W3CDTF">2013-02-13T17:44:58Z</dcterms:created>
  <dcterms:modified xsi:type="dcterms:W3CDTF">2013-02-13T22:44:53Z</dcterms:modified>
</cp:coreProperties>
</file>