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3" autoAdjust="0"/>
    <p:restoredTop sz="96416" autoAdjust="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5624-628E-4B9E-92FD-624772EA376E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AC8BF-5C6B-450A-B37C-147770739ECF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D9C5-3A4F-4D1C-9CA0-5CE3630A3B61}" type="datetime1">
              <a:rPr lang="uk-UA" smtClean="0"/>
              <a:t>01.02.2015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088D-9A30-4D05-9FC1-DEF5EC798228}" type="datetime1">
              <a:rPr lang="uk-UA" smtClean="0"/>
              <a:t>01.02.2015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3F8D-1B21-4419-8339-23608AF6613E}" type="datetime1">
              <a:rPr lang="uk-UA" smtClean="0"/>
              <a:t>01.02.2015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3FAE-532B-4360-8B71-E2A94E38C523}" type="datetime1">
              <a:rPr lang="uk-UA" smtClean="0"/>
              <a:t>01.02.2015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DFCB-44B9-44F7-BB26-8F45744B0FF7}" type="datetime1">
              <a:rPr lang="uk-UA" smtClean="0"/>
              <a:t>01.02.2015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0273-C3BB-474A-BF7E-584691B988EE}" type="datetime1">
              <a:rPr lang="uk-UA" smtClean="0"/>
              <a:t>01.02.2015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A7BF-AD68-4B31-9442-E4D708773CC5}" type="datetime1">
              <a:rPr lang="uk-UA" smtClean="0"/>
              <a:t>01.02.2015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07A-06BD-4940-8E82-E7F6B19DE8C5}" type="datetime1">
              <a:rPr lang="uk-UA" smtClean="0"/>
              <a:t>01.02.2015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CAB3-7B81-4B24-9C62-5114CA592DBD}" type="datetime1">
              <a:rPr lang="uk-UA" smtClean="0"/>
              <a:t>01.02.2015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C56D-FD99-459E-BD59-53C8FE4E1C61}" type="datetime1">
              <a:rPr lang="uk-UA" smtClean="0"/>
              <a:t>01.02.2015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2546-8090-46E7-892A-31B0197659CF}" type="datetime1">
              <a:rPr lang="uk-UA" smtClean="0"/>
              <a:t>01.02.2015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96FA9-B503-4D65-9B75-CBC7EE403E7A}" type="datetime1">
              <a:rPr lang="uk-UA" smtClean="0"/>
              <a:t>01.02.2015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0BC7-8902-485B-A4E2-1AC125E75468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4282" y="1928802"/>
            <a:ext cx="8715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Рідне слово – Мова народу</a:t>
            </a:r>
          </a:p>
        </p:txBody>
      </p:sp>
    </p:spTree>
  </p:cSld>
  <p:clrMapOvr>
    <a:masterClrMapping/>
  </p:clrMapOvr>
  <p:transition advTm="1656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571472" y="1214422"/>
            <a:ext cx="82153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Навіть іноземні письменники протягом життя підкреслювали всю красу української мови.</a:t>
            </a:r>
            <a:endParaRPr lang="uk-U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698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714612" y="571480"/>
            <a:ext cx="52149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 </a:t>
            </a:r>
            <a:r>
              <a:rPr lang="ru-RU" sz="3200" b="1" i="1" cap="none" spc="0" dirty="0" err="1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дуже</a:t>
            </a:r>
            <a:r>
              <a:rPr lang="ru-RU" sz="32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люблю </a:t>
            </a:r>
            <a:r>
              <a:rPr lang="ru-RU" sz="3200" b="1" i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cap="none" spc="0" dirty="0" err="1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народну</a:t>
            </a:r>
            <a:r>
              <a:rPr lang="ru-RU" sz="32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cap="none" spc="0" dirty="0" err="1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українську</a:t>
            </a:r>
            <a:r>
              <a:rPr lang="ru-RU" sz="32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cap="none" spc="0" dirty="0" err="1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мову</a:t>
            </a:r>
            <a:r>
              <a:rPr lang="ru-RU" sz="32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i="1" cap="none" spc="0" dirty="0" err="1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звучну</a:t>
            </a:r>
            <a:r>
              <a:rPr lang="ru-RU" sz="32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i="1" cap="none" spc="0" dirty="0" err="1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барвисту</a:t>
            </a:r>
            <a:r>
              <a:rPr lang="ru-RU" sz="32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cap="none" spc="0" dirty="0" err="1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й</a:t>
            </a:r>
            <a:r>
              <a:rPr lang="ru-RU" sz="32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cap="none" spc="0" dirty="0" err="1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таку</a:t>
            </a:r>
            <a:r>
              <a:rPr lang="ru-RU" sz="32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cap="none" spc="0" dirty="0" err="1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м'яку</a:t>
            </a:r>
            <a:r>
              <a:rPr lang="ru-RU" sz="32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uk-UA" sz="32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357818" y="2428868"/>
            <a:ext cx="35115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Лев Толстой</a:t>
            </a:r>
            <a:endParaRPr lang="uk-U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6" name="Picture 2" descr="http://library.lipetsk.ru/lipmap/img/personalii/tolsto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4099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658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0" y="1714488"/>
            <a:ext cx="578644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Ваша мова — мелодійна, співуча. Як на мене, вона мало схожа на російську, російська більш тверда, різкіша. Українською, здається, абсолютно </a:t>
            </a:r>
            <a:r>
              <a:rPr lang="uk-UA" sz="24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неможливо </a:t>
            </a:r>
            <a:r>
              <a:rPr lang="uk-UA" sz="2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лаятися: що не кричи, все одно пісня вийде. У цьому вона близька до італійської, і це не дивно, що обидві мови — нашу та вашу — визнано найкрасивішими у світі.</a:t>
            </a:r>
            <a:endParaRPr lang="uk-UA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928662" y="5572140"/>
            <a:ext cx="4915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u="sng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Мікеле</a:t>
            </a:r>
            <a:r>
              <a:rPr lang="uk-UA" sz="5400" b="1" u="sng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u="sng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Плачідо</a:t>
            </a:r>
            <a:endParaRPr lang="uk-U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3554" name="Picture 2" descr="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642918"/>
            <a:ext cx="2500330" cy="2716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53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428860" y="357166"/>
            <a:ext cx="53388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200" i="1" dirty="0" err="1"/>
              <a:t>Відчуваю</a:t>
            </a:r>
            <a:r>
              <a:rPr lang="ru-RU" sz="3200" i="1" dirty="0"/>
              <a:t> </a:t>
            </a:r>
            <a:r>
              <a:rPr lang="ru-RU" sz="3200" i="1" dirty="0" err="1"/>
              <a:t>й</a:t>
            </a:r>
            <a:r>
              <a:rPr lang="ru-RU" sz="3200" i="1" dirty="0"/>
              <a:t> </a:t>
            </a:r>
            <a:r>
              <a:rPr lang="ru-RU" sz="3200" i="1" dirty="0" err="1"/>
              <a:t>усвідомлюю</a:t>
            </a:r>
            <a:r>
              <a:rPr lang="ru-RU" sz="3200" i="1" dirty="0"/>
              <a:t>, яка </a:t>
            </a:r>
            <a:r>
              <a:rPr lang="ru-RU" sz="3200" i="1" dirty="0" err="1"/>
              <a:t>це</a:t>
            </a:r>
            <a:r>
              <a:rPr lang="ru-RU" sz="3200" i="1" dirty="0"/>
              <a:t> красива </a:t>
            </a:r>
            <a:r>
              <a:rPr lang="ru-RU" sz="3200" i="1" dirty="0" err="1"/>
              <a:t>й</a:t>
            </a:r>
            <a:r>
              <a:rPr lang="ru-RU" sz="3200" i="1" dirty="0"/>
              <a:t> легка </a:t>
            </a:r>
            <a:r>
              <a:rPr lang="ru-RU" sz="3200" i="1" dirty="0" err="1"/>
              <a:t>мова</a:t>
            </a:r>
            <a:r>
              <a:rPr lang="ru-RU" sz="3200" i="1" dirty="0"/>
              <a:t>.</a:t>
            </a:r>
            <a:endParaRPr lang="uk-UA" sz="32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786314" y="1643050"/>
            <a:ext cx="3227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Ілля </a:t>
            </a:r>
            <a:r>
              <a:rPr lang="uk-UA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Репін</a:t>
            </a:r>
            <a:endParaRPr lang="uk-U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 descr="http://uploads8.wikiart.org/images/ilya-repin/self-portrait-1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3201979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664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571604" y="0"/>
            <a:ext cx="5226815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По-своєму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кожна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Пташина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співає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</a:t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По-своєму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кожен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Народ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розмовляє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мене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народу 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мого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Українська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є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мова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чудова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</a:t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Своя,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материнська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світу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її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</a:t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Як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святиню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нестиму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Допоки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живу,</a:t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чистоті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берегтиму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</a:t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Любов’ю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сердечною,</a:t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Вірністю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сина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Ця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мова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для мене,</a:t>
            </a:r>
            <a:b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Як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мати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єдина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uk-UA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1739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s408317.vk.me/v408317914/2fc0/OSNfZNNyJ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80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69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todist.ucoz.com/_si/0/87924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613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6115064" cy="304324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1500174"/>
            <a:ext cx="585788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Тож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станемо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перед Богом на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коліна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Схилимо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шані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голови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свої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Щоб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мова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рідна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солов’їна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Цвіла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як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весняні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гаї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64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714348" y="1857364"/>
            <a:ext cx="72866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Українська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мова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душа </a:t>
            </a:r>
            <a:r>
              <a:rPr lang="ru-RU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нашої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нації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Вона ясна </a:t>
            </a:r>
            <a:r>
              <a:rPr lang="ru-RU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повноголоса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нею легко </a:t>
            </a:r>
            <a:r>
              <a:rPr lang="ru-RU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передавати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найтонші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настрої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uk-UA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63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Чимало відомих людей у своїй творчості звертались до рідного слова і проявляли пошану до нього.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73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285728"/>
            <a:ext cx="878684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Нації </a:t>
            </a:r>
            <a:r>
              <a:rPr lang="uk-UA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вмирають не від інфаркту. Спочатку їм відбирає мову. Ми повинні бути свідомі того, що мовна проблема для нас актуальна і на початку ХХІ століття, і якщо ми не схаменемося, то матимемо дуже невтішну </a:t>
            </a:r>
            <a:r>
              <a:rPr lang="uk-UA" sz="32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перспективу.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85720" y="3571876"/>
            <a:ext cx="4685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Ліна Костенко</a:t>
            </a:r>
            <a:endParaRPr lang="uk-U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://www.greatest.com.ua/files/main/main_kostenko_lina_fam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000372"/>
            <a:ext cx="2886075" cy="370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631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428563" y="0"/>
            <a:ext cx="871543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Щоб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любити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треба знати, а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щоб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проникнути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таку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тонку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неосяжну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величну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багатогранну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річ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як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мова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треба </a:t>
            </a:r>
            <a:r>
              <a:rPr lang="ru-RU" sz="32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її</a:t>
            </a:r>
            <a:r>
              <a:rPr lang="ru-RU" sz="32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любити</a:t>
            </a:r>
            <a:r>
              <a:rPr lang="ru-RU" sz="32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uk-UA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643438" y="2285992"/>
            <a:ext cx="40199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Василь Сухомлинський</a:t>
            </a:r>
            <a:endParaRPr lang="uk-UA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://arhiv.orthodoxy.org.ua/files/05suhomlin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223243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667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142852"/>
            <a:ext cx="3214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Найбільше і найдорожче добро в кожного </a:t>
            </a:r>
            <a:r>
              <a:rPr lang="uk-UA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народу—</a:t>
            </a: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 це його мова. Ота жива схованка людського духу, його багата скарбниця, в яку народ складає і своє давнє життя, і свої сподіванки, розум, досвід, почування.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000628" y="3643314"/>
            <a:ext cx="29033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Панас Мирний</a:t>
            </a:r>
            <a:endParaRPr lang="uk-UA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https://encrypted-tbn2.gstatic.com/images?q=tbn:ANd9GcSMAKYFJ3dyaS18DqZB_qKTzspriLKWXw4LbPvUFa2oQCCP5gG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2495558" cy="4147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634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214290"/>
            <a:ext cx="51435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Мова</a:t>
            </a:r>
            <a:r>
              <a:rPr lang="ru-RU" sz="54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росте </a:t>
            </a:r>
            <a:r>
              <a:rPr lang="ru-RU" sz="54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елементарно</a:t>
            </a:r>
            <a:r>
              <a:rPr lang="ru-RU" sz="54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разом </a:t>
            </a:r>
            <a:r>
              <a:rPr lang="ru-RU" sz="54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</a:t>
            </a:r>
            <a:r>
              <a:rPr lang="ru-RU" sz="54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душею</a:t>
            </a:r>
            <a:r>
              <a:rPr lang="ru-RU" sz="54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народу.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571472" y="4143380"/>
            <a:ext cx="3955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 Франко</a:t>
            </a:r>
          </a:p>
        </p:txBody>
      </p:sp>
      <p:pic>
        <p:nvPicPr>
          <p:cNvPr id="20482" name="Picture 2" descr="http://www.abc-people.com/data/franko/pic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67652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636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283</Words>
  <Application>Microsoft Office PowerPoint</Application>
  <PresentationFormat>Екран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2015-02-01T09:51:07Z</dcterms:created>
  <dcterms:modified xsi:type="dcterms:W3CDTF">2015-02-01T11:50:56Z</dcterms:modified>
</cp:coreProperties>
</file>