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0" r:id="rId9"/>
    <p:sldId id="262" r:id="rId10"/>
    <p:sldId id="263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B9"/>
    <a:srgbClr val="D60093"/>
    <a:srgbClr val="993366"/>
    <a:srgbClr val="FFCCCC"/>
    <a:srgbClr val="660033"/>
    <a:srgbClr val="006666"/>
    <a:srgbClr val="0066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9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Блакитна мечеть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Рисунок 2" descr="2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500306"/>
            <a:ext cx="7177224" cy="3319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8490">
            <a:off x="4532989" y="2087503"/>
            <a:ext cx="4294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Архітектура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мечеті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поєднує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собі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два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стилі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—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класичний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османський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візантійський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3242696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contrast="17000"/>
          </a:blip>
          <a:srcRect/>
          <a:stretch>
            <a:fillRect/>
          </a:stretch>
        </p:blipFill>
        <p:spPr bwMode="auto">
          <a:xfrm>
            <a:off x="3286116" y="4000504"/>
            <a:ext cx="4276157" cy="2640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lum contrast="16000"/>
          </a:blip>
          <a:srcRect/>
          <a:stretch>
            <a:fillRect/>
          </a:stretch>
        </p:blipFill>
        <p:spPr bwMode="auto">
          <a:xfrm>
            <a:off x="357158" y="1071546"/>
            <a:ext cx="4090988" cy="3072082"/>
          </a:xfrm>
          <a:prstGeom prst="roundRect">
            <a:avLst>
              <a:gd name="adj" fmla="val 100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57166"/>
            <a:ext cx="1785950" cy="1339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 rot="21350017">
            <a:off x="410500" y="4528188"/>
            <a:ext cx="2783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мечеті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використані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каміння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мармур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17000"/>
          </a:blip>
          <a:srcRect/>
          <a:stretch>
            <a:fillRect/>
          </a:stretch>
        </p:blipFill>
        <p:spPr bwMode="auto">
          <a:xfrm>
            <a:off x="2643174" y="571480"/>
            <a:ext cx="378142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077075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0298" y="6215082"/>
            <a:ext cx="4379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Блакитна мечеть до 1895 року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4071942"/>
            <a:ext cx="6858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Центральна зала </a:t>
            </a:r>
            <a:r>
              <a:rPr lang="ru-RU" sz="2000" b="1" dirty="0" err="1" smtClean="0">
                <a:latin typeface="Arial Black" pitchFamily="34" charset="0"/>
              </a:rPr>
              <a:t>розміром</a:t>
            </a:r>
            <a:r>
              <a:rPr lang="ru-RU" sz="2000" b="1" dirty="0" smtClean="0">
                <a:latin typeface="Arial Black" pitchFamily="34" charset="0"/>
              </a:rPr>
              <a:t> 53 </a:t>
            </a:r>
            <a:r>
              <a:rPr lang="ru-RU" sz="2000" b="1" dirty="0" err="1" smtClean="0">
                <a:latin typeface="Arial Black" pitchFamily="34" charset="0"/>
              </a:rPr>
              <a:t>х</a:t>
            </a:r>
            <a:r>
              <a:rPr lang="ru-RU" sz="2000" b="1" dirty="0" smtClean="0">
                <a:latin typeface="Arial Black" pitchFamily="34" charset="0"/>
              </a:rPr>
              <a:t> 51 метр </a:t>
            </a:r>
            <a:r>
              <a:rPr lang="ru-RU" sz="2000" b="1" dirty="0" err="1" smtClean="0">
                <a:latin typeface="Arial Black" pitchFamily="34" charset="0"/>
              </a:rPr>
              <a:t>накрита</a:t>
            </a:r>
            <a:r>
              <a:rPr lang="ru-RU" sz="2000" b="1" dirty="0" smtClean="0">
                <a:latin typeface="Arial Black" pitchFamily="34" charset="0"/>
              </a:rPr>
              <a:t> куполом </a:t>
            </a:r>
            <a:r>
              <a:rPr lang="ru-RU" sz="2000" b="1" dirty="0" err="1" smtClean="0">
                <a:latin typeface="Arial Black" pitchFamily="34" charset="0"/>
              </a:rPr>
              <a:t>діаметром</a:t>
            </a:r>
            <a:r>
              <a:rPr lang="ru-RU" sz="2000" b="1" dirty="0" smtClean="0">
                <a:latin typeface="Arial Black" pitchFamily="34" charset="0"/>
              </a:rPr>
              <a:t> 23,5 </a:t>
            </a:r>
            <a:r>
              <a:rPr lang="ru-RU" sz="2000" b="1" dirty="0" err="1" smtClean="0">
                <a:latin typeface="Arial Black" pitchFamily="34" charset="0"/>
              </a:rPr>
              <a:t>метрів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висотою</a:t>
            </a:r>
            <a:r>
              <a:rPr lang="ru-RU" sz="2000" b="1" dirty="0" smtClean="0">
                <a:latin typeface="Arial Black" pitchFamily="34" charset="0"/>
              </a:rPr>
              <a:t> 43 </a:t>
            </a:r>
            <a:r>
              <a:rPr lang="ru-RU" sz="2000" b="1" dirty="0" err="1" smtClean="0">
                <a:latin typeface="Arial Black" pitchFamily="34" charset="0"/>
              </a:rPr>
              <a:t>метри</a:t>
            </a:r>
            <a:r>
              <a:rPr lang="ru-RU" sz="2000" b="1" dirty="0" smtClean="0">
                <a:latin typeface="Arial Black" pitchFamily="34" charset="0"/>
              </a:rPr>
              <a:t>. Купол </a:t>
            </a:r>
            <a:r>
              <a:rPr lang="ru-RU" sz="2000" b="1" dirty="0" err="1" smtClean="0">
                <a:latin typeface="Arial Black" pitchFamily="34" charset="0"/>
              </a:rPr>
              <a:t>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напівкуполи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прикрашені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написами</a:t>
            </a:r>
            <a:r>
              <a:rPr lang="ru-RU" sz="2000" b="1" dirty="0" smtClean="0">
                <a:latin typeface="Arial Black" pitchFamily="34" charset="0"/>
              </a:rPr>
              <a:t> — </a:t>
            </a:r>
            <a:r>
              <a:rPr lang="ru-RU" sz="2000" b="1" dirty="0" err="1" smtClean="0">
                <a:latin typeface="Arial Black" pitchFamily="34" charset="0"/>
              </a:rPr>
              <a:t>сурамі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</a:t>
            </a:r>
            <a:r>
              <a:rPr lang="ru-RU" sz="2000" b="1" dirty="0" smtClean="0">
                <a:latin typeface="Arial Black" pitchFamily="34" charset="0"/>
              </a:rPr>
              <a:t> Корану </a:t>
            </a:r>
            <a:r>
              <a:rPr lang="ru-RU" sz="2000" b="1" dirty="0" err="1" smtClean="0">
                <a:latin typeface="Arial Black" pitchFamily="34" charset="0"/>
              </a:rPr>
              <a:t>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висловленнями</a:t>
            </a:r>
            <a:r>
              <a:rPr lang="ru-RU" sz="2000" b="1" dirty="0" smtClean="0">
                <a:latin typeface="Arial Black" pitchFamily="34" charset="0"/>
              </a:rPr>
              <a:t> пророка Мухаммеда, </a:t>
            </a:r>
            <a:r>
              <a:rPr lang="ru-RU" sz="2000" b="1" dirty="0" err="1" smtClean="0">
                <a:latin typeface="Arial Black" pitchFamily="34" charset="0"/>
              </a:rPr>
              <a:t>які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були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майстерно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виконані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Сеїдом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Касимом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Губарі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Діярбакира</a:t>
            </a:r>
            <a:r>
              <a:rPr lang="ru-RU" sz="2000" b="1" dirty="0" smtClean="0">
                <a:latin typeface="Arial Black" pitchFamily="34" charset="0"/>
              </a:rPr>
              <a:t>. 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250033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8604"/>
            <a:ext cx="2571768" cy="336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8604"/>
            <a:ext cx="250033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285860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візерунках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мечеті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переважають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рослинні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мотиви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традиційні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тюльпани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лілії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гвоздики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троянди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орнаменти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різних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кольорів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білому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тлі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(50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варіації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зображення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тюльпанів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071546"/>
            <a:ext cx="6429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Monotype Corsiva" pitchFamily="66" charset="0"/>
              </a:rPr>
              <a:t>Отже</a:t>
            </a:r>
            <a:r>
              <a:rPr lang="ru-RU" sz="3600" b="1" dirty="0" smtClean="0">
                <a:latin typeface="Monotype Corsiva" pitchFamily="66" charset="0"/>
              </a:rPr>
              <a:t>, Блакитна мечеть </a:t>
            </a:r>
            <a:r>
              <a:rPr lang="ru-RU" sz="3600" b="1" dirty="0" err="1" smtClean="0">
                <a:latin typeface="Monotype Corsiva" pitchFamily="66" charset="0"/>
              </a:rPr>
              <a:t>справді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являється</a:t>
            </a:r>
            <a:r>
              <a:rPr lang="ru-RU" sz="3600" b="1" dirty="0" smtClean="0">
                <a:latin typeface="Monotype Corsiva" pitchFamily="66" charset="0"/>
              </a:rPr>
              <a:t> шедевром </a:t>
            </a:r>
            <a:r>
              <a:rPr lang="ru-RU" sz="3600" b="1" dirty="0" err="1" smtClean="0">
                <a:latin typeface="Monotype Corsiva" pitchFamily="66" charset="0"/>
              </a:rPr>
              <a:t>ісламської</a:t>
            </a:r>
            <a:r>
              <a:rPr lang="ru-RU" sz="3600" b="1" dirty="0" smtClean="0">
                <a:latin typeface="Monotype Corsiva" pitchFamily="66" charset="0"/>
              </a:rPr>
              <a:t> та </a:t>
            </a:r>
            <a:r>
              <a:rPr lang="ru-RU" sz="3600" b="1" dirty="0" err="1" smtClean="0">
                <a:latin typeface="Monotype Corsiva" pitchFamily="66" charset="0"/>
              </a:rPr>
              <a:t>світової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архітектури</a:t>
            </a:r>
            <a:r>
              <a:rPr lang="ru-RU" sz="3600" b="1" dirty="0" smtClean="0">
                <a:latin typeface="Monotype Corsiva" pitchFamily="66" charset="0"/>
              </a:rPr>
              <a:t>. 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4" name="Рисунок 3" descr="1120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928934"/>
            <a:ext cx="5477994" cy="349268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643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Блакитна мечеть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або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Мечеть </a:t>
            </a:r>
            <a:r>
              <a:rPr lang="ru-RU" b="1" dirty="0" err="1" smtClean="0">
                <a:latin typeface="Monotype Corsiva" pitchFamily="66" charset="0"/>
              </a:rPr>
              <a:t>Султанахмет</a:t>
            </a:r>
            <a:r>
              <a:rPr lang="ru-RU" dirty="0" smtClean="0">
                <a:latin typeface="Monotype Corsiva" pitchFamily="66" charset="0"/>
              </a:rPr>
              <a:t> (тур. </a:t>
            </a:r>
            <a:r>
              <a:rPr lang="en-US" i="1" dirty="0" err="1" smtClean="0">
                <a:latin typeface="Monotype Corsiva" pitchFamily="66" charset="0"/>
              </a:rPr>
              <a:t>Sultanahmet</a:t>
            </a:r>
            <a:r>
              <a:rPr lang="en-US" i="1" dirty="0" smtClean="0">
                <a:latin typeface="Monotype Corsiva" pitchFamily="66" charset="0"/>
              </a:rPr>
              <a:t> </a:t>
            </a:r>
            <a:r>
              <a:rPr lang="en-US" i="1" dirty="0" err="1" smtClean="0">
                <a:latin typeface="Monotype Corsiva" pitchFamily="66" charset="0"/>
              </a:rPr>
              <a:t>Camii</a:t>
            </a:r>
            <a:r>
              <a:rPr lang="en-US" dirty="0" smtClean="0">
                <a:latin typeface="Monotype Corsiva" pitchFamily="66" charset="0"/>
              </a:rPr>
              <a:t>) — </a:t>
            </a:r>
            <a:r>
              <a:rPr lang="ru-RU" dirty="0" smtClean="0">
                <a:latin typeface="Monotype Corsiva" pitchFamily="66" charset="0"/>
              </a:rPr>
              <a:t>перша за </a:t>
            </a:r>
            <a:r>
              <a:rPr lang="ru-RU" dirty="0" err="1" smtClean="0">
                <a:latin typeface="Monotype Corsiva" pitchFamily="66" charset="0"/>
              </a:rPr>
              <a:t>розміром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одна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найбільш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красивих</a:t>
            </a:r>
            <a:r>
              <a:rPr lang="ru-RU" dirty="0" smtClean="0">
                <a:latin typeface="Monotype Corsiva" pitchFamily="66" charset="0"/>
              </a:rPr>
              <a:t> мечетей Стамбула.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642918"/>
            <a:ext cx="4071966" cy="296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642918"/>
            <a:ext cx="4238654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071546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Мечеть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нараховує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шість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мінаретів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чотири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як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зазвичай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по боках, а два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трохи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менш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високих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зовнішніх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кутах.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095752" cy="30718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3964391" cy="264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714752"/>
            <a:ext cx="4572064" cy="304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654455">
            <a:off x="2095907" y="4316234"/>
            <a:ext cx="2775975" cy="2031325"/>
          </a:xfrm>
          <a:prstGeom prst="rect">
            <a:avLst/>
          </a:prstGeom>
          <a:solidFill>
            <a:srgbClr val="006666"/>
          </a:solidFill>
          <a:ln w="984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Мечеть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розташована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березі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Мармурового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моря 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історичному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центрі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Стамбула 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районі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Султанахмет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навпроти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мечеті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Ая-Софья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contrast="34000"/>
          </a:blip>
          <a:srcRect/>
          <a:stretch>
            <a:fillRect/>
          </a:stretch>
        </p:blipFill>
        <p:spPr bwMode="auto">
          <a:xfrm>
            <a:off x="642910" y="571480"/>
            <a:ext cx="4572029" cy="3000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2525">
            <a:off x="6022031" y="3488651"/>
            <a:ext cx="2333625" cy="1962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B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8215110" cy="5237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2066" y="3071810"/>
            <a:ext cx="3571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Будівництво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мечеті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почалося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серпні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1609 року, коли султану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було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19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років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contrast="35000"/>
          </a:blip>
          <a:srcRect/>
          <a:stretch>
            <a:fillRect/>
          </a:stretch>
        </p:blipFill>
        <p:spPr bwMode="auto">
          <a:xfrm>
            <a:off x="714348" y="428604"/>
            <a:ext cx="3786214" cy="565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929486" cy="47863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2147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7034">
            <a:off x="4139595" y="3586927"/>
            <a:ext cx="4786346" cy="30516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 rot="607763">
            <a:off x="4857752" y="3942196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Monotype Corsiva" pitchFamily="66" charset="0"/>
              </a:rPr>
              <a:t>Організація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опис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робіт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були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ретельно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записані</a:t>
            </a:r>
            <a:r>
              <a:rPr lang="ru-RU" sz="2400" b="1" dirty="0" smtClean="0">
                <a:latin typeface="Monotype Corsiva" pitchFamily="66" charset="0"/>
              </a:rPr>
              <a:t> в шести томах, </a:t>
            </a:r>
            <a:r>
              <a:rPr lang="ru-RU" sz="2400" b="1" dirty="0" err="1" smtClean="0">
                <a:latin typeface="Monotype Corsiva" pitchFamily="66" charset="0"/>
              </a:rPr>
              <a:t>які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сьогодні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зберігаються</a:t>
            </a:r>
            <a:r>
              <a:rPr lang="ru-RU" sz="2400" b="1" dirty="0" smtClean="0">
                <a:latin typeface="Monotype Corsiva" pitchFamily="66" charset="0"/>
              </a:rPr>
              <a:t> в </a:t>
            </a:r>
            <a:r>
              <a:rPr lang="ru-RU" sz="2400" b="1" dirty="0" err="1" smtClean="0">
                <a:latin typeface="Monotype Corsiva" pitchFamily="66" charset="0"/>
              </a:rPr>
              <a:t>бібліотеці</a:t>
            </a:r>
            <a:r>
              <a:rPr lang="ru-RU" sz="2400" b="1" dirty="0" smtClean="0">
                <a:latin typeface="Monotype Corsiva" pitchFamily="66" charset="0"/>
              </a:rPr>
              <a:t> палацу </a:t>
            </a:r>
            <a:r>
              <a:rPr lang="ru-RU" sz="2400" b="1" dirty="0" err="1" smtClean="0">
                <a:latin typeface="Monotype Corsiva" pitchFamily="66" charset="0"/>
              </a:rPr>
              <a:t>Топкапи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4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817927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283382">
            <a:off x="777969" y="2736315"/>
            <a:ext cx="3722026" cy="3108543"/>
          </a:xfrm>
          <a:prstGeom prst="rect">
            <a:avLst/>
          </a:prstGeom>
          <a:solidFill>
            <a:schemeClr val="bg1">
              <a:alpha val="63000"/>
            </a:schemeClr>
          </a:solidFill>
          <a:ln w="92075" cap="flat">
            <a:solidFill>
              <a:srgbClr val="FFFFFF"/>
            </a:solidFill>
            <a:beve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Monotype Corsiva" pitchFamily="66" charset="0"/>
              </a:rPr>
              <a:t>Архітектор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мечеті</a:t>
            </a:r>
            <a:r>
              <a:rPr lang="ru-RU" sz="2800" b="1" dirty="0" smtClean="0">
                <a:latin typeface="Monotype Corsiva" pitchFamily="66" charset="0"/>
              </a:rPr>
              <a:t> — </a:t>
            </a:r>
            <a:r>
              <a:rPr lang="ru-RU" sz="2800" b="1" dirty="0" err="1" smtClean="0">
                <a:latin typeface="Monotype Corsiva" pitchFamily="66" charset="0"/>
              </a:rPr>
              <a:t>Седефкар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Мехмет</a:t>
            </a:r>
            <a:r>
              <a:rPr lang="ru-RU" sz="2800" b="1" dirty="0" smtClean="0">
                <a:latin typeface="Monotype Corsiva" pitchFamily="66" charset="0"/>
              </a:rPr>
              <a:t> Ага, </a:t>
            </a:r>
            <a:r>
              <a:rPr lang="ru-RU" sz="2800" b="1" dirty="0" err="1" smtClean="0">
                <a:latin typeface="Monotype Corsiva" pitchFamily="66" charset="0"/>
              </a:rPr>
              <a:t>який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був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учнем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головним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помічником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архітектора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Сінана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який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вирішив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перевершити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свого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вчителя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4"/>
            <a:ext cx="3162799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231</Words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Блакитна мечеть </vt:lpstr>
      <vt:lpstr>Блакитна мечеть або Мечеть Султанахмет (тур. Sultanahmet Camii) — перша за розміром і одна з найбільш красивих мечетей Стамбула.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Блакитна мечеть </dc:title>
  <cp:lastModifiedBy>Admin</cp:lastModifiedBy>
  <cp:revision>22</cp:revision>
  <dcterms:modified xsi:type="dcterms:W3CDTF">2012-02-06T23:39:11Z</dcterms:modified>
</cp:coreProperties>
</file>