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2" r:id="rId1"/>
  </p:sldMasterIdLst>
  <p:notesMasterIdLst>
    <p:notesMasterId r:id="rId10"/>
  </p:notes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E588-7077-4567-9399-546EC9E6798C}" type="datetimeFigureOut">
              <a:rPr lang="ru-RU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80016-B79B-4E2E-B3A8-F8E976E515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6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18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9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4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3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3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6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97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80016-B79B-4E2E-B3A8-F8E976E515A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6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6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2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2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3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5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14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0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8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1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3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2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9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8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0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4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3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060592" y="4520908"/>
            <a:ext cx="2920808" cy="21426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Century Gothic"/>
              </a:rPr>
              <a:t>Презентація</a:t>
            </a:r>
            <a:r>
              <a:rPr lang="ru-RU"/>
              <a:t/>
            </a:r>
            <a:br>
              <a:rPr lang="ru-RU"/>
            </a:br>
            <a:r>
              <a:rPr lang="ru-RU">
                <a:latin typeface="Century Gothic"/>
              </a:rPr>
              <a:t>з правознавства</a:t>
            </a:r>
            <a:r>
              <a:rPr lang="ru-RU"/>
              <a:t/>
            </a:r>
            <a:br>
              <a:rPr lang="ru-RU"/>
            </a:br>
            <a:r>
              <a:rPr lang="ru-RU">
                <a:latin typeface="Century Gothic"/>
              </a:rPr>
              <a:t>учениці 9-Б класу</a:t>
            </a:r>
            <a:r>
              <a:rPr lang="ru-RU"/>
              <a:t/>
            </a:r>
            <a:br>
              <a:rPr lang="ru-RU"/>
            </a:br>
            <a:r>
              <a:rPr lang="ru-RU">
                <a:latin typeface="Century Gothic"/>
              </a:rPr>
              <a:t>Жукової Сабріни</a:t>
            </a:r>
            <a:endParaRPr lang="ru-RU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487613" y="234714"/>
            <a:ext cx="7343095" cy="195127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>
                <a:latin typeface="Century Gothic"/>
              </a:rPr>
              <a:t>Власність у нашому житті</a:t>
            </a:r>
          </a:p>
        </p:txBody>
      </p:sp>
      <p:pic>
        <p:nvPicPr>
          <p:cNvPr id="4" name="Рисунок 3" descr="779885_533865_13686241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7" y="2527395"/>
            <a:ext cx="6684358" cy="417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79885_533865_13686241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595" y="2006806"/>
            <a:ext cx="3050303" cy="228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36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3325" y="870055"/>
            <a:ext cx="7260466" cy="49674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>
                <a:latin typeface="Century Gothic"/>
              </a:rPr>
              <a:t>Власність</a:t>
            </a:r>
            <a:r>
              <a:rPr lang="ru-RU" sz="2400" i="1">
                <a:latin typeface="Century Gothic"/>
              </a:rPr>
              <a:t> - це усе, що належить людині. 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2400" i="1">
                <a:solidFill>
                  <a:srgbClr val="000000"/>
                </a:solidFill>
                <a:latin typeface="Century Gothic"/>
              </a:rPr>
              <a:t>У 41 статті Конституції України сказано, що кожен має право володіти, користуватися і розпоряджатися своєю власністю.</a:t>
            </a:r>
          </a:p>
        </p:txBody>
      </p:sp>
      <p:pic>
        <p:nvPicPr>
          <p:cNvPr id="3" name="Рисунок 2" descr="779885_533865_13686241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612" y="187536"/>
            <a:ext cx="4495598" cy="351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79885_533865_13686241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405" y="3790024"/>
            <a:ext cx="4217295" cy="280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098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22981" y="275288"/>
            <a:ext cx="4537939" cy="15177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"/>
              </a:rPr>
              <a:t>Наявність </a:t>
            </a:r>
            <a:r>
              <a:rPr lang="ru-RU"/>
              <a:t>повноваження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6877" y="2313306"/>
            <a:ext cx="2818440" cy="3893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/>
              <a:t>Користування</a:t>
            </a:r>
            <a:br>
              <a:rPr lang="ru-RU" b="1" i="1"/>
            </a:br>
            <a:r>
              <a:rPr lang="ru-RU" b="1" i="1"/>
              <a:t/>
            </a:r>
            <a:br>
              <a:rPr lang="ru-RU" b="1" i="1"/>
            </a:br>
            <a:r>
              <a:rPr lang="ru-RU" i="1"/>
              <a:t>Відбувається під час застосування певного предмету для задоволення своїх потреб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71114" y="2753446"/>
            <a:ext cx="3299568" cy="39237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/>
              <a:t>Володіння</a:t>
            </a:r>
            <a:br>
              <a:rPr lang="ru-RU" b="1" i="1"/>
            </a:br>
            <a:r>
              <a:rPr lang="ru-RU" b="1" i="1"/>
              <a:t/>
            </a:r>
            <a:br>
              <a:rPr lang="ru-RU" b="1" i="1"/>
            </a:br>
            <a:r>
              <a:rPr lang="ru-RU" i="1"/>
              <a:t>Відбувається під час змоги впливати на річ безпосередньо</a:t>
            </a:r>
            <a:endParaRPr lang="ru-RU" b="1" i="1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01088" y="2283370"/>
            <a:ext cx="2961731" cy="38618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/>
              <a:t>Розпорядження</a:t>
            </a:r>
            <a:br>
              <a:rPr lang="ru-RU" b="1" i="1"/>
            </a:br>
            <a:r>
              <a:rPr lang="ru-RU" b="1" i="1"/>
              <a:t/>
            </a:r>
            <a:br>
              <a:rPr lang="ru-RU" b="1" i="1"/>
            </a:br>
            <a:r>
              <a:rPr lang="ru-RU" i="1"/>
              <a:t>Відбувається при вирішенні подальшої долі речі або предмету.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916867" y="1801515"/>
            <a:ext cx="3043649" cy="56638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142825" y="1801515"/>
            <a:ext cx="3774043" cy="48449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27103" y="1811751"/>
            <a:ext cx="74985" cy="945107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Рисунок 9" descr="779885_533865_13686241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61" y="225198"/>
            <a:ext cx="2743200" cy="182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779885_533865_13686241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534" y="84024"/>
            <a:ext cx="3347169" cy="209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44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0213" y="296863"/>
            <a:ext cx="7312088" cy="60217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>
                <a:latin typeface="Century Gothic"/>
              </a:rPr>
              <a:t>Вилучити власність можна лише після виплати компенсації.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3200" i="1">
                <a:solidFill>
                  <a:srgbClr val="0C0C0C"/>
                </a:solidFill>
                <a:latin typeface="Century Gothic"/>
              </a:rPr>
              <a:t>Конфіксувати можна тільки за рішенням суду</a:t>
            </a:r>
          </a:p>
        </p:txBody>
      </p:sp>
      <p:pic>
        <p:nvPicPr>
          <p:cNvPr id="3" name="Рисунок 2" descr="779885_533865_13686241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836" y="3349501"/>
            <a:ext cx="4012560" cy="322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79885_533865_13686241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984" y="124508"/>
            <a:ext cx="3572378" cy="3123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398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55305" y="665339"/>
            <a:ext cx="4660900" cy="19796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/>
              <a:t>Форми власності в Україні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7058" y="3951037"/>
            <a:ext cx="2203062" cy="16621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Приватна</a:t>
            </a:r>
            <a:br>
              <a:rPr lang="ru-RU"/>
            </a:b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2297" y="4391177"/>
            <a:ext cx="2522134" cy="16105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Державна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34348" y="4073867"/>
            <a:ext cx="2481317" cy="13234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Комунальна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650710" y="2692031"/>
            <a:ext cx="95459" cy="171279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180444" y="2661324"/>
            <a:ext cx="3036995" cy="124194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29471" y="2702267"/>
            <a:ext cx="2869623" cy="129312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Рисунок 8" descr="779885_533865_13686241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56" y="726754"/>
            <a:ext cx="3416913" cy="265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779885_533865_13686241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56" y="214962"/>
            <a:ext cx="27432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779885_533865_13686241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93" y="2200712"/>
            <a:ext cx="2743200" cy="115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516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4272" y="112604"/>
            <a:ext cx="7117886" cy="36268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>
                <a:latin typeface="Century Gothic"/>
              </a:rPr>
              <a:t>До </a:t>
            </a:r>
            <a:r>
              <a:rPr lang="ru-RU" b="1" i="1">
                <a:latin typeface="Century Gothic"/>
              </a:rPr>
              <a:t>приватної</a:t>
            </a:r>
            <a:r>
              <a:rPr lang="ru-RU" i="1"/>
              <a:t> </a:t>
            </a:r>
            <a:r>
              <a:rPr lang="ru-RU" i="1">
                <a:latin typeface="Century Gothic"/>
              </a:rPr>
              <a:t>власності належить майно, власником якого є окрема людина.</a:t>
            </a:r>
            <a:r>
              <a:rPr lang="ru-RU">
                <a:latin typeface="Century Gothic"/>
              </a:rPr>
              <a:t/>
            </a:r>
            <a:br>
              <a:rPr lang="ru-RU">
                <a:latin typeface="Century Gothic"/>
              </a:rPr>
            </a:br>
            <a:r>
              <a:rPr lang="ru-RU">
                <a:latin typeface="Century Gothic"/>
              </a:rPr>
              <a:t/>
            </a:r>
            <a:br>
              <a:rPr lang="ru-RU">
                <a:latin typeface="Century Gothic"/>
              </a:rPr>
            </a:br>
            <a:r>
              <a:rPr lang="ru-RU" i="1">
                <a:latin typeface="Century Gothic"/>
              </a:rPr>
              <a:t>До </a:t>
            </a:r>
            <a:r>
              <a:rPr lang="ru-RU" b="1" i="1">
                <a:latin typeface="Century Gothic"/>
              </a:rPr>
              <a:t>державної</a:t>
            </a:r>
            <a:r>
              <a:rPr lang="ru-RU" i="1">
                <a:latin typeface="Century Gothic"/>
              </a:rPr>
              <a:t> власності відносять майно Збройних сил України, залізниці, найважливіші культурні, освітні та медичні установи, тощо.</a:t>
            </a:r>
            <a:r>
              <a:rPr lang="ru-RU">
                <a:latin typeface="Century Gothic"/>
              </a:rPr>
              <a:t/>
            </a:r>
            <a:br>
              <a:rPr lang="ru-RU">
                <a:latin typeface="Century Gothic"/>
              </a:rPr>
            </a:br>
            <a:r>
              <a:rPr lang="ru-RU">
                <a:latin typeface="Century Gothic"/>
              </a:rPr>
              <a:t/>
            </a:r>
            <a:br>
              <a:rPr lang="ru-RU">
                <a:latin typeface="Century Gothic"/>
              </a:rPr>
            </a:br>
            <a:r>
              <a:rPr lang="ru-RU" i="1">
                <a:latin typeface="Century Gothic"/>
              </a:rPr>
              <a:t>До </a:t>
            </a:r>
            <a:r>
              <a:rPr lang="ru-RU" b="1" i="1">
                <a:latin typeface="Century Gothic"/>
              </a:rPr>
              <a:t>комунальної</a:t>
            </a:r>
            <a:r>
              <a:rPr lang="ru-RU" i="1">
                <a:latin typeface="Century Gothic"/>
              </a:rPr>
              <a:t> власності відносять більшість шкіл, лукарень, трамваї та тролейбуси, значні частини житла.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088" y="4514007"/>
            <a:ext cx="8295115" cy="21734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>
                <a:latin typeface="Century Gothic"/>
              </a:rPr>
              <a:t>Приватизація - процес переведення частини державної власності до приватної</a:t>
            </a:r>
          </a:p>
        </p:txBody>
      </p:sp>
      <p:pic>
        <p:nvPicPr>
          <p:cNvPr id="4" name="Рисунок 3" descr="779885_533865_13686241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040" y="921234"/>
            <a:ext cx="4498435" cy="337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77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9260" y="225198"/>
            <a:ext cx="8305352" cy="6206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>
                <a:latin typeface="Century Gothic"/>
              </a:rPr>
              <a:t>Шляхи набуття власності: 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2400"/>
              <a:t>1) Купівля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2400"/>
              <a:t>2) Отримання дарунку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2400">
                <a:solidFill>
                  <a:srgbClr val="000000"/>
                </a:solidFill>
                <a:latin typeface="Century Gothic"/>
              </a:rPr>
              <a:t>3) Виготовлення речі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2400">
                <a:solidFill>
                  <a:srgbClr val="000000"/>
                </a:solidFill>
                <a:latin typeface="Century Gothic"/>
              </a:rPr>
              <a:t>4) Набуття знахідки або скарбу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2400">
                <a:solidFill>
                  <a:srgbClr val="000000"/>
                </a:solidFill>
                <a:latin typeface="Century Gothic"/>
              </a:rPr>
              <a:t>5)Отримання спадщини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2400">
                <a:solidFill>
                  <a:srgbClr val="000000"/>
                </a:solidFill>
                <a:latin typeface="Century Gothic"/>
              </a:rPr>
              <a:t>6) Інші шляхи набуття власності</a:t>
            </a:r>
          </a:p>
        </p:txBody>
      </p:sp>
    </p:spTree>
    <p:extLst>
      <p:ext uri="{BB962C8B-B14F-4D97-AF65-F5344CB8AC3E}">
        <p14:creationId xmlns:p14="http://schemas.microsoft.com/office/powerpoint/2010/main" val="426077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11990" y="1443261"/>
            <a:ext cx="6165865" cy="36166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4111429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0</TotalTime>
  <Words>0</Words>
  <Application>Microsoft Office PowerPoint</Application>
  <PresentationFormat>Широкоэкранный</PresentationFormat>
  <Paragraphs>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17</cp:revision>
  <dcterms:created xsi:type="dcterms:W3CDTF">2012-07-30T23:42:41Z</dcterms:created>
  <dcterms:modified xsi:type="dcterms:W3CDTF">2015-01-28T00:10:26Z</dcterms:modified>
</cp:coreProperties>
</file>