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14B0E-1E5F-4F11-B59E-4176000E2F13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03747B-170D-4AC9-AFF1-D8B38CB5CC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03747B-170D-4AC9-AFF1-D8B38CB5CC9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9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8875A-6AEB-460A-812E-8D97081D3D4D}" type="datetimeFigureOut">
              <a:rPr lang="ru-RU" smtClean="0"/>
              <a:pPr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F5BA6-D364-4B35-915E-B712E8BE6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prstTxWarp prst="textCanUp">
              <a:avLst/>
            </a:prstTxWarp>
          </a:bodyPr>
          <a:lstStyle/>
          <a:p>
            <a:r>
              <a:rPr lang="uk-UA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</a:rPr>
              <a:t>Освіта</a:t>
            </a:r>
            <a:endParaRPr lang="uk-UA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/>
          <a:lstStyle/>
          <a:p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Підготувала</a:t>
            </a:r>
            <a:endParaRPr lang="uk-UA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учениця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11-А класу</a:t>
            </a:r>
          </a:p>
          <a:p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Джура Аліна</a:t>
            </a:r>
            <a:endParaRPr lang="uk-UA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536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 Вища школа України постійно працює над рівнем наукового потенціалу викладачів, поглиблення наукових навчальних програм, досліджуваних предметів, і саме це може стати запорукою успішної підготовки молодих фахівців, які так необхідні українському сучасному транзитивному суспільству.</a:t>
            </a:r>
            <a:endParaRPr lang="uk-UA" i="1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2290" name="Picture 2" descr="http://www.bigoutlook.ru/wp-content/uploads/2013/07/23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4437112"/>
            <a:ext cx="2930691" cy="21980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med" advTm="11809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prstTxWarp prst="textDeflate">
              <a:avLst/>
            </a:prstTxWarp>
            <a:normAutofit/>
          </a:bodyPr>
          <a:lstStyle/>
          <a:p>
            <a:pPr>
              <a:buNone/>
            </a:pPr>
            <a:r>
              <a:rPr lang="uk-UA" sz="1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Кінець!</a:t>
            </a:r>
            <a:endParaRPr lang="ru-RU" sz="16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 advTm="452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9269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Сьогодні актуальним є розгляд проблем модернізації управління закладами освіти на державно-громадських засадах, які фактично почали розроблятись дослідниками та органами управління освітою в Україні тільки впродовж останнього десятиріччя.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20482" name="Picture 2" descr="http://www.kgsu.ru/upload/img/6415158575p_38290_1_gallerybig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0152" y="4698915"/>
            <a:ext cx="2845655" cy="2159085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137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3600" b="1" i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Постановка проблеми та її зв'язок з найважливішими науковими та практичними завданнями</a:t>
            </a:r>
            <a:endParaRPr lang="uk-UA" sz="3600" b="1" i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 Національна доктрина розвитку освіти України у ХХІ столітті визначає основні стратегічні завдання розвитку процесу управління освітою: «перехід від державного до державно-громадського управління, чітке розмежування функцій між центральними, регіональними і місцевими органами управління, забезпечення самоврядування навчально-виховних закладів і наукових установ, утвердження у сфері освіти гармонійного поєднання прав особи, суспільства й держави».</a:t>
            </a:r>
            <a:endParaRPr lang="uk-UA" i="1" dirty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8434" name="Picture 2" descr="http://images.slanet.by/~src2812572/Pomogu_studentam_v_napisanii_kontrolnyh_kursovyh_referatov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312" y="5085184"/>
            <a:ext cx="1644629" cy="1595290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2667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8367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uk-UA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      Одним зі шляхів реалізації цих завдань є наукове обґрунтування нової системи управління освітою, розробка інноваційних моделей, механізмів управління освітою на всіх рівнях: </a:t>
            </a:r>
          </a:p>
          <a:p>
            <a:r>
              <a:rPr lang="uk-UA" b="1" i="1" dirty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державному;</a:t>
            </a:r>
          </a:p>
          <a:p>
            <a:r>
              <a:rPr lang="uk-UA" b="1" i="1" dirty="0" smtClean="0">
                <a:solidFill>
                  <a:srgbClr val="00206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 регіональному;</a:t>
            </a:r>
          </a:p>
          <a:p>
            <a:r>
              <a:rPr lang="uk-UA" b="1" i="1" dirty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муніципальному.</a:t>
            </a:r>
            <a:endParaRPr lang="uk-UA" b="1" i="1" dirty="0">
              <a:solidFill>
                <a:srgbClr val="00206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7410" name="Picture 2" descr="http://arhiv.eparhia.dp.ua/files/news/irineyiiipedagogyiDIPPOi201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3861048"/>
            <a:ext cx="3024336" cy="2570686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708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507288" cy="65582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</a:t>
            </a:r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Перехід на 12-бальну систему оцінювання знань, виділення 12-річної шкільної освіти, збільшення кількості років навчання у вищій школі за рахунок магістерської освіти дають змогу наблизитися до світових стандартів у плані освіти й певною мірою вирішують проблему зайнятості молоді. Однак після закінчення навчання у вищій школі багато фахівців не можуть працевлаштуватися. </a:t>
            </a:r>
          </a:p>
          <a:p>
            <a:pPr>
              <a:buNone/>
            </a:pPr>
            <a:endParaRPr lang="uk-UA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</a:t>
            </a:r>
            <a:r>
              <a:rPr lang="uk-UA" sz="2400" b="1" i="1" dirty="0" smtClean="0">
                <a:solidFill>
                  <a:srgbClr val="00206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причини скрутного працевлаштування такі:</a:t>
            </a:r>
            <a:endParaRPr lang="uk-UA" sz="2000" b="1" i="1" dirty="0" smtClean="0">
              <a:solidFill>
                <a:srgbClr val="00206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uk-UA" sz="2000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мала кількість робочих місць через кризу в промисловості і сільськогосподарському виробництві;</a:t>
            </a:r>
          </a:p>
          <a:p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конверсія оборонної промисловості, непідготовленість її до переходу на випуск товарів масового споживання;</a:t>
            </a:r>
          </a:p>
          <a:p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основному неготовність і нездатність керівних кадрів промисловості і сільськогосподарського виробництва 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працювати в нових ринкових умовах;</a:t>
            </a:r>
          </a:p>
          <a:p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зайнятість робочих місць пенсіонерами, які не можуть </a:t>
            </a:r>
          </a:p>
          <a:p>
            <a:pPr>
              <a:buNone/>
            </a:pPr>
            <a:r>
              <a:rPr lang="uk-UA" sz="20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прожити на злидарську пенсію, а тому змушені працювати.</a:t>
            </a:r>
            <a:endParaRPr lang="uk-UA" sz="20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http://www.spekulyant-ru.ru/service/education/foto/1557550_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92828" y="4149080"/>
            <a:ext cx="1251172" cy="2241848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28466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9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686800" cy="593752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ru-RU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В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реформі освіти є й негативні соціальні аспекти. </a:t>
            </a:r>
          </a:p>
          <a:p>
            <a:pPr>
              <a:buNone/>
            </a:pPr>
            <a:r>
              <a:rPr lang="uk-UA" b="1" i="1" dirty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По-перше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якщо раніше молодий фахівець починав активну трудову діяльність у віці 22-23 роки, то зараз він практично почне працювати на 3 роки пізніше, коли йому виповниться 25-26 років. І до цього віку його зобов'язані забезпечувати батьки і суспільство в цілому. </a:t>
            </a:r>
          </a:p>
          <a:p>
            <a:pPr>
              <a:buNone/>
            </a:pPr>
            <a:r>
              <a:rPr lang="uk-UA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</a:t>
            </a:r>
            <a:r>
              <a:rPr lang="uk-UA" b="1" i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По-друге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затягується і без того тривала соціалізація особистості. Так, якщо за кордоном молодою вважається людина у віці до 25 років, то в нас раніше цей термін дорівнював 30 років, тому що практично молодь не здатна була</a:t>
            </a:r>
          </a:p>
          <a:p>
            <a:pPr>
              <a:buNone/>
            </a:pPr>
            <a:r>
              <a:rPr lang="uk-UA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прожити без матеріальної допомоги </a:t>
            </a:r>
          </a:p>
          <a:p>
            <a:pPr>
              <a:buNone/>
            </a:pPr>
            <a:r>
              <a:rPr lang="uk-UA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батьків. Після впровадження нової </a:t>
            </a:r>
          </a:p>
          <a:p>
            <a:pPr>
              <a:buNone/>
            </a:pPr>
            <a:r>
              <a:rPr lang="uk-UA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реформи школи утриманство молоді </a:t>
            </a:r>
          </a:p>
          <a:p>
            <a:pPr>
              <a:buNone/>
            </a:pPr>
            <a:r>
              <a:rPr lang="uk-UA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збільшується. </a:t>
            </a:r>
            <a:endParaRPr lang="uk-UA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6386" name="Picture 2" descr="http://vladimir.mk.ru/upload/iblock_mk/475/1a/78/6f/DETAIL_PICTURE_58795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61658" y="4293096"/>
            <a:ext cx="2882342" cy="237626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33634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Можна виділити основні контури нової моделі вищої освіти України:</a:t>
            </a:r>
            <a:endParaRPr lang="uk-UA" i="1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      - </a:t>
            </a: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відповідність суспільним потребам, які змінюються згідно з можливостями економіки;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перехід від жорстких, уніфікованих схем до різноманіття форм власності, джерел фінансування навчання і наукових досліджень;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багатоваріантність навчально-методичної роботи;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демократизація управління вищої освіти, об'єднання демократичного управління з державними вимогами відносно змісту та якості освіти, розробка й упровадження загальних державних стандартів;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інтеграція освіти та науки;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удосконалення принципів формування контингенту студентів, створення умов для відбору та навчання обдарованих студентів;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формування механізмів розподілу та соціального захисту випускників, які навчаються за рахунок держави;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відродження ролі виховної роботи як одного з основних напрямів діяльності вузів;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комп'ютеризація освіти від початкової до вищої школи з підключенням до Інтернету;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забезпечення безперервної освіти та перепідготовки кадрів;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перехід вищої школи на дистанційне навчання;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створення для дистанційного навчання різноманітних програм та методик;</a:t>
            </a:r>
            <a:b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uk-UA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 - подальша інтеграція української школи і науки до європейського та світового навчального й наукового простору.</a:t>
            </a:r>
            <a:endParaRPr lang="uk-UA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8" descr="перо-аним"/>
          <p:cNvPicPr>
            <a:picLocks noChangeAspect="1" noChangeArrowheads="1" noCrop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101013" y="5733256"/>
            <a:ext cx="1042987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229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8075240" cy="54334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    </a:t>
            </a:r>
            <a:r>
              <a:rPr lang="uk-UA" i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Сучасний підхід до освіти в Україні виражений у реформі школи, що торкнулася і вищих навчальних закладів. Освіта стала менш підпорядкованою панівній у суспільстві ідеології, використовується плюралізм у поглядах на розвиток науки, офіційно дозволені для вивчення нові навчальні дисципліни, такі як політологія, релігієзнавство, загальна і спеціальні соціології тощо.  </a:t>
            </a:r>
            <a:endParaRPr lang="uk-UA" i="1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8" name="Picture 2" descr="http://www.vladikavkaz-osetia.ru/upload/iblock/ccc/ccc78c7b4fd1739dc773bcb4975e7ffc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FFE"/>
              </a:clrFrom>
              <a:clrTo>
                <a:srgbClr val="FDFF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96765" y="4581128"/>
            <a:ext cx="2247235" cy="2045991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7332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uk-UA" i="1" dirty="0" smtClean="0">
                <a:solidFill>
                  <a:srgbClr val="002060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Широко використовуються як традиційні, так і нетрадиційні методи викладання. Більше уваги стали приділяти особистості педагога, його мистецтву, передачі знань, умінь і навичок, формуванню і вихованню молодого покоління. Учитель зобов'язаний володіти мистецтвом діалогу і подачі навчального матеріалу в доступній для розуміння і водночас науковій формі викладу понять і закономірностей.</a:t>
            </a:r>
            <a:endParaRPr lang="uk-UA" i="1" dirty="0">
              <a:solidFill>
                <a:srgbClr val="002060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3314" name="Picture 2" descr="http://www.kolpino.ru/upload/iblock/896/globu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3968" y="3717032"/>
            <a:ext cx="4346848" cy="2919634"/>
          </a:xfrm>
          <a:prstGeom prst="rect">
            <a:avLst/>
          </a:prstGeom>
          <a:noFill/>
        </p:spPr>
      </p:pic>
    </p:spTree>
  </p:cSld>
  <p:clrMapOvr>
    <a:masterClrMapping/>
  </p:clrMapOvr>
  <p:transition spd="med" advTm="12293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408</Words>
  <Application>Microsoft Office PowerPoint</Application>
  <PresentationFormat>Экран (4:3)</PresentationFormat>
  <Paragraphs>35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Освіта</vt:lpstr>
      <vt:lpstr>Слайд 2</vt:lpstr>
      <vt:lpstr>Постановка проблеми та її зв'язок з найважливішими науковими та практичними завданнями</vt:lpstr>
      <vt:lpstr>Слайд 4</vt:lpstr>
      <vt:lpstr>Слайд 5</vt:lpstr>
      <vt:lpstr>Слайд 6</vt:lpstr>
      <vt:lpstr>Можна виділити основні контури нової моделі вищої освіти України:</vt:lpstr>
      <vt:lpstr>Слайд 8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Освіта</dc:title>
  <dc:creator>my</dc:creator>
  <cp:lastModifiedBy>my</cp:lastModifiedBy>
  <cp:revision>8</cp:revision>
  <dcterms:created xsi:type="dcterms:W3CDTF">2014-02-25T13:50:16Z</dcterms:created>
  <dcterms:modified xsi:type="dcterms:W3CDTF">2014-06-03T22:48:36Z</dcterms:modified>
</cp:coreProperties>
</file>